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58" r:id="rId4"/>
    <p:sldId id="259" r:id="rId5"/>
    <p:sldId id="261" r:id="rId6"/>
    <p:sldId id="264" r:id="rId7"/>
    <p:sldId id="262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60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3CD678-0AC4-463F-B6F5-11F816A491C5}" type="doc">
      <dgm:prSet loTypeId="urn:microsoft.com/office/officeart/2005/8/layout/target3" loCatId="relationship" qsTypeId="urn:microsoft.com/office/officeart/2005/8/quickstyle/3d1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FBF81691-1286-424D-88A9-D0DFDA4A3D28}">
      <dgm:prSet/>
      <dgm:spPr/>
      <dgm:t>
        <a:bodyPr/>
        <a:lstStyle/>
        <a:p>
          <a:pPr algn="l" rtl="0"/>
          <a:r>
            <a:rPr lang="ru-RU" b="1" dirty="0" smtClean="0"/>
            <a:t>Определение школ</a:t>
          </a:r>
          <a:r>
            <a:rPr lang="ru-RU" dirty="0" smtClean="0"/>
            <a:t>, нуждающихся в адресном наставничестве и сопровождении на основе анализа данных об образовательных результатах и внешних социальных условиях работы общеобразовательных организаций.</a:t>
          </a:r>
          <a:endParaRPr lang="ru-RU" dirty="0"/>
        </a:p>
      </dgm:t>
    </dgm:pt>
    <dgm:pt modelId="{52945CA9-2068-4FA5-9E44-4626ED670D8D}" type="parTrans" cxnId="{3A4CF7DF-28CF-4C2B-98DB-E973309EAAC4}">
      <dgm:prSet/>
      <dgm:spPr/>
      <dgm:t>
        <a:bodyPr/>
        <a:lstStyle/>
        <a:p>
          <a:endParaRPr lang="ru-RU"/>
        </a:p>
      </dgm:t>
    </dgm:pt>
    <dgm:pt modelId="{0F265E35-AA09-41B7-911A-EFC990AEEE46}" type="sibTrans" cxnId="{3A4CF7DF-28CF-4C2B-98DB-E973309EAAC4}">
      <dgm:prSet/>
      <dgm:spPr/>
      <dgm:t>
        <a:bodyPr/>
        <a:lstStyle/>
        <a:p>
          <a:endParaRPr lang="ru-RU"/>
        </a:p>
      </dgm:t>
    </dgm:pt>
    <dgm:pt modelId="{A1CC197B-B3EC-40D9-8C4C-402FDF5BB673}">
      <dgm:prSet/>
      <dgm:spPr/>
      <dgm:t>
        <a:bodyPr/>
        <a:lstStyle/>
        <a:p>
          <a:pPr algn="l" rtl="0"/>
          <a:r>
            <a:rPr lang="ru-RU" b="1" dirty="0" smtClean="0"/>
            <a:t>Повышение качества образования </a:t>
          </a:r>
          <a:r>
            <a:rPr lang="ru-RU" dirty="0" smtClean="0"/>
            <a:t>в школах, функционирующих в зоне риска снижения образовательных результатов в Уярском районе, за счет выявления и устранения риска и ресурсных дефицитов, оказания методической помощи и реализация механизмов поддержки практик школ</a:t>
          </a:r>
          <a:endParaRPr lang="ru-RU" dirty="0"/>
        </a:p>
      </dgm:t>
    </dgm:pt>
    <dgm:pt modelId="{D59138C7-BBEC-4053-82AD-FD9B801C126E}" type="parTrans" cxnId="{F748CA15-09C7-48D5-B863-31659000D4C0}">
      <dgm:prSet/>
      <dgm:spPr/>
      <dgm:t>
        <a:bodyPr/>
        <a:lstStyle/>
        <a:p>
          <a:endParaRPr lang="ru-RU"/>
        </a:p>
      </dgm:t>
    </dgm:pt>
    <dgm:pt modelId="{46A516F5-211E-41AA-944C-A60F08C2DC57}" type="sibTrans" cxnId="{F748CA15-09C7-48D5-B863-31659000D4C0}">
      <dgm:prSet/>
      <dgm:spPr/>
      <dgm:t>
        <a:bodyPr/>
        <a:lstStyle/>
        <a:p>
          <a:endParaRPr lang="ru-RU"/>
        </a:p>
      </dgm:t>
    </dgm:pt>
    <dgm:pt modelId="{04CFA8A9-C78F-4E7B-A379-5C3EACD178C8}">
      <dgm:prSet/>
      <dgm:spPr/>
      <dgm:t>
        <a:bodyPr/>
        <a:lstStyle/>
        <a:p>
          <a:pPr algn="l" rtl="0"/>
          <a:r>
            <a:rPr lang="ru-RU" b="1" dirty="0" smtClean="0"/>
            <a:t>Создание условий</a:t>
          </a:r>
          <a:r>
            <a:rPr lang="ru-RU" dirty="0" smtClean="0"/>
            <a:t> для успешного освоения образовательных программ слабоуспевающими и неуспевающими обучающимися за счет реализации внутришкольной системы профилактики учебной неуспешности</a:t>
          </a:r>
          <a:endParaRPr lang="ru-RU" dirty="0"/>
        </a:p>
      </dgm:t>
    </dgm:pt>
    <dgm:pt modelId="{EC00B794-494F-4072-B270-07287843649A}" type="parTrans" cxnId="{FB601C6A-0C4E-42E3-A5CF-5097D6825028}">
      <dgm:prSet/>
      <dgm:spPr/>
      <dgm:t>
        <a:bodyPr/>
        <a:lstStyle/>
        <a:p>
          <a:endParaRPr lang="ru-RU"/>
        </a:p>
      </dgm:t>
    </dgm:pt>
    <dgm:pt modelId="{202F06CC-88C4-441E-8751-AB11C5449A5B}" type="sibTrans" cxnId="{FB601C6A-0C4E-42E3-A5CF-5097D6825028}">
      <dgm:prSet/>
      <dgm:spPr/>
      <dgm:t>
        <a:bodyPr/>
        <a:lstStyle/>
        <a:p>
          <a:endParaRPr lang="ru-RU"/>
        </a:p>
      </dgm:t>
    </dgm:pt>
    <dgm:pt modelId="{C9D3EE65-DF9B-4D23-9119-AACF084A0378}" type="pres">
      <dgm:prSet presAssocID="{183CD678-0AC4-463F-B6F5-11F816A491C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CE626AA-B656-4A57-AFB3-12995C85934C}" type="pres">
      <dgm:prSet presAssocID="{FBF81691-1286-424D-88A9-D0DFDA4A3D28}" presName="circle1" presStyleLbl="node1" presStyleIdx="0" presStyleCnt="3"/>
      <dgm:spPr/>
    </dgm:pt>
    <dgm:pt modelId="{AE61CF22-5CB3-41DD-9434-B83333EC4617}" type="pres">
      <dgm:prSet presAssocID="{FBF81691-1286-424D-88A9-D0DFDA4A3D28}" presName="space" presStyleCnt="0"/>
      <dgm:spPr/>
    </dgm:pt>
    <dgm:pt modelId="{17C5A109-358D-4AD9-B5F3-E03BC094D6FD}" type="pres">
      <dgm:prSet presAssocID="{FBF81691-1286-424D-88A9-D0DFDA4A3D28}" presName="rect1" presStyleLbl="alignAcc1" presStyleIdx="0" presStyleCnt="3"/>
      <dgm:spPr/>
    </dgm:pt>
    <dgm:pt modelId="{EA72777B-DA6B-4D5E-9677-D7474BCB2C0D}" type="pres">
      <dgm:prSet presAssocID="{A1CC197B-B3EC-40D9-8C4C-402FDF5BB673}" presName="vertSpace2" presStyleLbl="node1" presStyleIdx="0" presStyleCnt="3"/>
      <dgm:spPr/>
    </dgm:pt>
    <dgm:pt modelId="{295E11BA-5F9B-45E9-9501-0CE2CF3CE854}" type="pres">
      <dgm:prSet presAssocID="{A1CC197B-B3EC-40D9-8C4C-402FDF5BB673}" presName="circle2" presStyleLbl="node1" presStyleIdx="1" presStyleCnt="3"/>
      <dgm:spPr/>
    </dgm:pt>
    <dgm:pt modelId="{B3B7DCB3-D965-447E-99E3-9311916C27A9}" type="pres">
      <dgm:prSet presAssocID="{A1CC197B-B3EC-40D9-8C4C-402FDF5BB673}" presName="rect2" presStyleLbl="alignAcc1" presStyleIdx="1" presStyleCnt="3"/>
      <dgm:spPr/>
    </dgm:pt>
    <dgm:pt modelId="{BD3C309B-ACF8-4BC1-AE01-5E25049C8C8F}" type="pres">
      <dgm:prSet presAssocID="{04CFA8A9-C78F-4E7B-A379-5C3EACD178C8}" presName="vertSpace3" presStyleLbl="node1" presStyleIdx="1" presStyleCnt="3"/>
      <dgm:spPr/>
    </dgm:pt>
    <dgm:pt modelId="{6BEBE272-A43F-442F-894E-290E1FEFCF5A}" type="pres">
      <dgm:prSet presAssocID="{04CFA8A9-C78F-4E7B-A379-5C3EACD178C8}" presName="circle3" presStyleLbl="node1" presStyleIdx="2" presStyleCnt="3"/>
      <dgm:spPr/>
    </dgm:pt>
    <dgm:pt modelId="{A088B737-DC13-48E9-BA36-855F14EF437C}" type="pres">
      <dgm:prSet presAssocID="{04CFA8A9-C78F-4E7B-A379-5C3EACD178C8}" presName="rect3" presStyleLbl="alignAcc1" presStyleIdx="2" presStyleCnt="3"/>
      <dgm:spPr/>
    </dgm:pt>
    <dgm:pt modelId="{689AEBA0-9685-42A3-A154-7B00B555A2A1}" type="pres">
      <dgm:prSet presAssocID="{FBF81691-1286-424D-88A9-D0DFDA4A3D28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DF6C87DA-84A5-44DF-B706-6E96DA61D2A8}" type="pres">
      <dgm:prSet presAssocID="{A1CC197B-B3EC-40D9-8C4C-402FDF5BB673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ABD312A1-9171-4B0A-AEB5-A41DDE57EBA4}" type="pres">
      <dgm:prSet presAssocID="{04CFA8A9-C78F-4E7B-A379-5C3EACD178C8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0D93C0BD-FDB7-4BE2-BADD-13D73D243D2E}" type="presOf" srcId="{FBF81691-1286-424D-88A9-D0DFDA4A3D28}" destId="{689AEBA0-9685-42A3-A154-7B00B555A2A1}" srcOrd="1" destOrd="0" presId="urn:microsoft.com/office/officeart/2005/8/layout/target3"/>
    <dgm:cxn modelId="{4FA25A79-7520-4F7F-AA08-C872347371AB}" type="presOf" srcId="{04CFA8A9-C78F-4E7B-A379-5C3EACD178C8}" destId="{ABD312A1-9171-4B0A-AEB5-A41DDE57EBA4}" srcOrd="1" destOrd="0" presId="urn:microsoft.com/office/officeart/2005/8/layout/target3"/>
    <dgm:cxn modelId="{1CF0DF50-920E-4238-BC06-10530867E2EE}" type="presOf" srcId="{A1CC197B-B3EC-40D9-8C4C-402FDF5BB673}" destId="{B3B7DCB3-D965-447E-99E3-9311916C27A9}" srcOrd="0" destOrd="0" presId="urn:microsoft.com/office/officeart/2005/8/layout/target3"/>
    <dgm:cxn modelId="{F748CA15-09C7-48D5-B863-31659000D4C0}" srcId="{183CD678-0AC4-463F-B6F5-11F816A491C5}" destId="{A1CC197B-B3EC-40D9-8C4C-402FDF5BB673}" srcOrd="1" destOrd="0" parTransId="{D59138C7-BBEC-4053-82AD-FD9B801C126E}" sibTransId="{46A516F5-211E-41AA-944C-A60F08C2DC57}"/>
    <dgm:cxn modelId="{56AFD492-2E44-40FD-9497-F50457B7DD33}" type="presOf" srcId="{FBF81691-1286-424D-88A9-D0DFDA4A3D28}" destId="{17C5A109-358D-4AD9-B5F3-E03BC094D6FD}" srcOrd="0" destOrd="0" presId="urn:microsoft.com/office/officeart/2005/8/layout/target3"/>
    <dgm:cxn modelId="{806FA140-FD46-4788-93B4-DE0CD53A4665}" type="presOf" srcId="{04CFA8A9-C78F-4E7B-A379-5C3EACD178C8}" destId="{A088B737-DC13-48E9-BA36-855F14EF437C}" srcOrd="0" destOrd="0" presId="urn:microsoft.com/office/officeart/2005/8/layout/target3"/>
    <dgm:cxn modelId="{FB601C6A-0C4E-42E3-A5CF-5097D6825028}" srcId="{183CD678-0AC4-463F-B6F5-11F816A491C5}" destId="{04CFA8A9-C78F-4E7B-A379-5C3EACD178C8}" srcOrd="2" destOrd="0" parTransId="{EC00B794-494F-4072-B270-07287843649A}" sibTransId="{202F06CC-88C4-441E-8751-AB11C5449A5B}"/>
    <dgm:cxn modelId="{16731D43-FFD6-4809-8342-5B3DC30933AA}" type="presOf" srcId="{183CD678-0AC4-463F-B6F5-11F816A491C5}" destId="{C9D3EE65-DF9B-4D23-9119-AACF084A0378}" srcOrd="0" destOrd="0" presId="urn:microsoft.com/office/officeart/2005/8/layout/target3"/>
    <dgm:cxn modelId="{F7173AD3-1FDE-47AB-B048-8BBF74CFF867}" type="presOf" srcId="{A1CC197B-B3EC-40D9-8C4C-402FDF5BB673}" destId="{DF6C87DA-84A5-44DF-B706-6E96DA61D2A8}" srcOrd="1" destOrd="0" presId="urn:microsoft.com/office/officeart/2005/8/layout/target3"/>
    <dgm:cxn modelId="{3A4CF7DF-28CF-4C2B-98DB-E973309EAAC4}" srcId="{183CD678-0AC4-463F-B6F5-11F816A491C5}" destId="{FBF81691-1286-424D-88A9-D0DFDA4A3D28}" srcOrd="0" destOrd="0" parTransId="{52945CA9-2068-4FA5-9E44-4626ED670D8D}" sibTransId="{0F265E35-AA09-41B7-911A-EFC990AEEE46}"/>
    <dgm:cxn modelId="{E090A6E4-D988-428B-9830-5D334CCD65F8}" type="presParOf" srcId="{C9D3EE65-DF9B-4D23-9119-AACF084A0378}" destId="{FCE626AA-B656-4A57-AFB3-12995C85934C}" srcOrd="0" destOrd="0" presId="urn:microsoft.com/office/officeart/2005/8/layout/target3"/>
    <dgm:cxn modelId="{158A62E8-DCAA-4264-A995-BE3F475AC973}" type="presParOf" srcId="{C9D3EE65-DF9B-4D23-9119-AACF084A0378}" destId="{AE61CF22-5CB3-41DD-9434-B83333EC4617}" srcOrd="1" destOrd="0" presId="urn:microsoft.com/office/officeart/2005/8/layout/target3"/>
    <dgm:cxn modelId="{9C104308-9007-4989-960F-4CE42E050CBE}" type="presParOf" srcId="{C9D3EE65-DF9B-4D23-9119-AACF084A0378}" destId="{17C5A109-358D-4AD9-B5F3-E03BC094D6FD}" srcOrd="2" destOrd="0" presId="urn:microsoft.com/office/officeart/2005/8/layout/target3"/>
    <dgm:cxn modelId="{537DFF6C-3286-4EA7-A672-D60BAFD6CB03}" type="presParOf" srcId="{C9D3EE65-DF9B-4D23-9119-AACF084A0378}" destId="{EA72777B-DA6B-4D5E-9677-D7474BCB2C0D}" srcOrd="3" destOrd="0" presId="urn:microsoft.com/office/officeart/2005/8/layout/target3"/>
    <dgm:cxn modelId="{5E21A35F-74EF-4334-BE08-8BAD307A1AF2}" type="presParOf" srcId="{C9D3EE65-DF9B-4D23-9119-AACF084A0378}" destId="{295E11BA-5F9B-45E9-9501-0CE2CF3CE854}" srcOrd="4" destOrd="0" presId="urn:microsoft.com/office/officeart/2005/8/layout/target3"/>
    <dgm:cxn modelId="{95645C0C-9830-4043-A13F-D7DBB801D112}" type="presParOf" srcId="{C9D3EE65-DF9B-4D23-9119-AACF084A0378}" destId="{B3B7DCB3-D965-447E-99E3-9311916C27A9}" srcOrd="5" destOrd="0" presId="urn:microsoft.com/office/officeart/2005/8/layout/target3"/>
    <dgm:cxn modelId="{77122116-6CE8-4917-BF67-E9B8D0C7EA70}" type="presParOf" srcId="{C9D3EE65-DF9B-4D23-9119-AACF084A0378}" destId="{BD3C309B-ACF8-4BC1-AE01-5E25049C8C8F}" srcOrd="6" destOrd="0" presId="urn:microsoft.com/office/officeart/2005/8/layout/target3"/>
    <dgm:cxn modelId="{1C1072FB-DAA0-481C-B190-2413084C61E6}" type="presParOf" srcId="{C9D3EE65-DF9B-4D23-9119-AACF084A0378}" destId="{6BEBE272-A43F-442F-894E-290E1FEFCF5A}" srcOrd="7" destOrd="0" presId="urn:microsoft.com/office/officeart/2005/8/layout/target3"/>
    <dgm:cxn modelId="{A9AC773A-8898-49A8-88DD-47CA6C19D9F0}" type="presParOf" srcId="{C9D3EE65-DF9B-4D23-9119-AACF084A0378}" destId="{A088B737-DC13-48E9-BA36-855F14EF437C}" srcOrd="8" destOrd="0" presId="urn:microsoft.com/office/officeart/2005/8/layout/target3"/>
    <dgm:cxn modelId="{C512B5D3-54F4-4747-8921-378CDA7F1232}" type="presParOf" srcId="{C9D3EE65-DF9B-4D23-9119-AACF084A0378}" destId="{689AEBA0-9685-42A3-A154-7B00B555A2A1}" srcOrd="9" destOrd="0" presId="urn:microsoft.com/office/officeart/2005/8/layout/target3"/>
    <dgm:cxn modelId="{5CD45391-5D5B-4EFA-BFB7-8BDBC634EA05}" type="presParOf" srcId="{C9D3EE65-DF9B-4D23-9119-AACF084A0378}" destId="{DF6C87DA-84A5-44DF-B706-6E96DA61D2A8}" srcOrd="10" destOrd="0" presId="urn:microsoft.com/office/officeart/2005/8/layout/target3"/>
    <dgm:cxn modelId="{185197AD-FFB9-4405-8B79-715BAD8168BB}" type="presParOf" srcId="{C9D3EE65-DF9B-4D23-9119-AACF084A0378}" destId="{ABD312A1-9171-4B0A-AEB5-A41DDE57EBA4}" srcOrd="11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57013-3BEB-4AF3-BA88-EB6D6ED28C06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CBF75-7546-4C35-959B-8A029C418D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AE51-8E1C-41E2-89FB-B31A3000A1B3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1AE0-AAB6-44F3-9331-5E96E2B5C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AE51-8E1C-41E2-89FB-B31A3000A1B3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1AE0-AAB6-44F3-9331-5E96E2B5C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AE51-8E1C-41E2-89FB-B31A3000A1B3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1AE0-AAB6-44F3-9331-5E96E2B5C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276872"/>
            <a:ext cx="7344816" cy="144016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64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AE51-8E1C-41E2-89FB-B31A3000A1B3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1AE0-AAB6-44F3-9331-5E96E2B5C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AE51-8E1C-41E2-89FB-B31A3000A1B3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1AE0-AAB6-44F3-9331-5E96E2B5C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AE51-8E1C-41E2-89FB-B31A3000A1B3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1AE0-AAB6-44F3-9331-5E96E2B5C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AE51-8E1C-41E2-89FB-B31A3000A1B3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1AE0-AAB6-44F3-9331-5E96E2B5C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AE51-8E1C-41E2-89FB-B31A3000A1B3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1AE0-AAB6-44F3-9331-5E96E2B5C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AE51-8E1C-41E2-89FB-B31A3000A1B3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1AE0-AAB6-44F3-9331-5E96E2B5C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AE51-8E1C-41E2-89FB-B31A3000A1B3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1AE0-AAB6-44F3-9331-5E96E2B5C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AE51-8E1C-41E2-89FB-B31A3000A1B3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1AE0-AAB6-44F3-9331-5E96E2B5C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8AE51-8E1C-41E2-89FB-B31A3000A1B3}" type="datetimeFigureOut">
              <a:rPr lang="ru-RU" smtClean="0"/>
              <a:t>27.08.2022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51AE0-AAB6-44F3-9331-5E96E2B5CD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000240"/>
            <a:ext cx="7344816" cy="228601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Муниципальная программа поддержки школ с низкими результатами обучения в </a:t>
            </a:r>
            <a:r>
              <a:rPr lang="ru-RU" sz="3200" b="1" dirty="0" err="1" smtClean="0"/>
              <a:t>Уярском</a:t>
            </a:r>
            <a:r>
              <a:rPr lang="ru-RU" sz="3200" b="1" dirty="0" smtClean="0"/>
              <a:t> районе</a:t>
            </a:r>
            <a:endParaRPr lang="ru-RU" sz="3200" b="1" dirty="0"/>
          </a:p>
        </p:txBody>
      </p:sp>
      <p:pic>
        <p:nvPicPr>
          <p:cNvPr id="3" name="Рисунок 2" descr="article322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8600" cy="1080000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5357818" y="0"/>
            <a:ext cx="3786182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Отдел образования администрации Уярского района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6000768"/>
            <a:ext cx="3786182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Васильева И.С.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Ведущий специалист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870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85728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Муниципальные нормативные документы по ШНОР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464975" y="21429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https://clck.ru/vFjit</a:t>
            </a:r>
            <a:endParaRPr lang="ru-RU" dirty="0"/>
          </a:p>
        </p:txBody>
      </p:sp>
      <p:pic>
        <p:nvPicPr>
          <p:cNvPr id="1026" name="Picture 2" descr="http://disk.yandex.net/qr/?clean=1&amp;text=https://clck.ru/vFj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75" y="0"/>
            <a:ext cx="1190625" cy="11906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464975" y="2428868"/>
            <a:ext cx="2174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https://clck.ru/vFkTD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1431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Проект адресной методической помощи общеобразовательным организациям, имеющим низкие образовательные результаты обучающихся «500+»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4929198"/>
            <a:ext cx="3171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Статьи, выступления, новости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64975" y="5000636"/>
            <a:ext cx="2275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https://clck.ru/vFmwE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142976" y="6215082"/>
            <a:ext cx="71465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1460F8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Сайт Отдела образования администрации Уярского района</a:t>
            </a:r>
            <a:endParaRPr lang="ru-RU" sz="2000" b="1" cap="none" spc="50" dirty="0">
              <a:ln w="11430">
                <a:solidFill>
                  <a:sysClr val="windowText" lastClr="000000"/>
                </a:solidFill>
              </a:ln>
              <a:solidFill>
                <a:srgbClr val="1460F8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428596" y="214290"/>
            <a:ext cx="8501122" cy="1714512"/>
          </a:xfrm>
          <a:prstGeom prst="snip2DiagRect">
            <a:avLst/>
          </a:prstGeom>
          <a:solidFill>
            <a:srgbClr val="1460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u="sng" dirty="0" smtClean="0"/>
              <a:t>Цель программы: </a:t>
            </a:r>
            <a:r>
              <a:rPr lang="ru-RU" dirty="0" smtClean="0"/>
              <a:t>Повышение </a:t>
            </a:r>
            <a:r>
              <a:rPr lang="ru-RU" dirty="0"/>
              <a:t>качества образования и сокращение разрыва в образовательных возможностях и результатах обучения школьников Уярского района через совершенствование системы управления  качеством образования в школах района на основе мониторинговых данных, повышение мотивации обучающихся и профессионального развития педагогов.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500034" y="2214554"/>
          <a:ext cx="8358246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ятиугольник 2"/>
          <p:cNvSpPr/>
          <p:nvPr/>
        </p:nvSpPr>
        <p:spPr>
          <a:xfrm>
            <a:off x="857224" y="2143116"/>
            <a:ext cx="7715304" cy="1214446"/>
          </a:xfrm>
          <a:prstGeom prst="homePlate">
            <a:avLst/>
          </a:prstGeom>
          <a:solidFill>
            <a:srgbClr val="1460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b="1" dirty="0">
                <a:solidFill>
                  <a:schemeClr val="bg1"/>
                </a:solidFill>
                <a:latin typeface="Consolas" pitchFamily="49" charset="0"/>
              </a:rPr>
              <a:t>Организация работы со школами, функционирующими в зоне риска снижения образовательных результатов</a:t>
            </a:r>
            <a:endParaRPr lang="ru-RU" sz="2800" b="1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857224" y="571480"/>
            <a:ext cx="7715304" cy="1214446"/>
          </a:xfrm>
          <a:prstGeom prst="homePlate">
            <a:avLst/>
          </a:prstGeom>
          <a:solidFill>
            <a:srgbClr val="1460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857224" y="3714752"/>
            <a:ext cx="7715304" cy="1214446"/>
          </a:xfrm>
          <a:prstGeom prst="homePlate">
            <a:avLst/>
          </a:prstGeom>
          <a:solidFill>
            <a:srgbClr val="1460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b="1" dirty="0">
                <a:solidFill>
                  <a:schemeClr val="bg1"/>
                </a:solidFill>
                <a:latin typeface="Consolas" pitchFamily="49" charset="0"/>
              </a:rPr>
              <a:t>Профилактика учебной неуспешности в ОО муниципалитета</a:t>
            </a:r>
            <a:endParaRPr lang="ru-RU" sz="2800" b="1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571480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000" b="1" dirty="0" smtClean="0">
                <a:solidFill>
                  <a:schemeClr val="bg1"/>
                </a:solidFill>
                <a:latin typeface="Consolas" pitchFamily="49" charset="0"/>
              </a:rPr>
              <a:t>Адресная поддержка школ с низкими образовательными результатами</a:t>
            </a:r>
            <a:endParaRPr lang="ru-RU" sz="3000" b="1" dirty="0">
              <a:solidFill>
                <a:schemeClr val="bg1"/>
              </a:solidFill>
              <a:latin typeface="Consolas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0"/>
            <a:ext cx="6929454" cy="785794"/>
          </a:xfrm>
          <a:prstGeom prst="homePlate">
            <a:avLst/>
          </a:prstGeom>
          <a:solidFill>
            <a:srgbClr val="1460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bg1"/>
                </a:solidFill>
                <a:latin typeface="Consolas" pitchFamily="49" charset="0"/>
              </a:rPr>
              <a:t>Адресная поддержка школ с низкими образовательными результатами</a:t>
            </a:r>
            <a:endParaRPr lang="ru-RU" sz="2400" b="1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5357786" y="857232"/>
            <a:ext cx="3786214" cy="2857520"/>
          </a:xfrm>
          <a:prstGeom prst="snip2DiagRect">
            <a:avLst/>
          </a:prstGeom>
          <a:solidFill>
            <a:srgbClr val="1460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Цель:</a:t>
            </a:r>
            <a:r>
              <a:rPr lang="ru-RU" dirty="0"/>
              <a:t> определение школ, нуждающихся в адресном наставничестве и сопровождении на основе анализа данных об образовательных результатах и внешних социальных условиях работы общеобразовательных организаций.</a:t>
            </a: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214282" y="1000108"/>
            <a:ext cx="5072098" cy="5643602"/>
          </a:xfrm>
          <a:prstGeom prst="snip2Diag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1000"/>
              </a:spcBef>
              <a:buFont typeface="Arial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В муниципалитете сформирована система по идентификации ШНРО;</a:t>
            </a:r>
          </a:p>
          <a:p>
            <a:pPr lvl="0">
              <a:spcBef>
                <a:spcPts val="1000"/>
              </a:spcBef>
              <a:buFont typeface="Arial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В муниципалитете сформирована система мониторинга рисков снижения образовательных результатов;</a:t>
            </a:r>
          </a:p>
          <a:p>
            <a:pPr lvl="0">
              <a:spcBef>
                <a:spcPts val="1000"/>
              </a:spcBef>
              <a:buFont typeface="Arial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В муниципалитете утвержден перечень школ, функционирующих в зоне рисков снижения образовательных результатов;</a:t>
            </a:r>
          </a:p>
          <a:p>
            <a:pPr lvl="0">
              <a:spcBef>
                <a:spcPts val="1000"/>
              </a:spcBef>
              <a:buFont typeface="Arial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В муниципалитете реализуются мероприятия по поддержке ОО, не достигших положительной динамики в результатах ГИА (ОГЭ, ЕГЭ) по предмету русский язык, математика;</a:t>
            </a:r>
          </a:p>
          <a:p>
            <a:pPr lvl="0">
              <a:spcBef>
                <a:spcPts val="1000"/>
              </a:spcBef>
              <a:buFont typeface="Arial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Организована системная работа с результатами оценочных процедур;</a:t>
            </a:r>
          </a:p>
          <a:p>
            <a:pPr lvl="0">
              <a:spcBef>
                <a:spcPts val="1000"/>
              </a:spcBef>
              <a:buFont typeface="Arial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В муниципалитете реализуются мероприятия по освоению и становлению практик развития способов / приемов развития читательской и естественно-научной грамотности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0"/>
            <a:ext cx="5643570" cy="937814"/>
          </a:xfrm>
        </p:spPr>
        <p:txBody>
          <a:bodyPr/>
          <a:lstStyle/>
          <a:p>
            <a:r>
              <a:rPr lang="ru-RU" dirty="0" smtClean="0"/>
              <a:t>Мероприятия 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071546"/>
          <a:ext cx="8072494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230"/>
                <a:gridCol w="20002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мониторинга рисков снижения образовательных результатов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 15 декабря  2022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и проведение мероприятий по поддержке ОО, не достигших положительной динамики в результатах ГИА (ОГЭ, ЕГЭ) по предмету русский язык, 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15 октября 2022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и проведение в рамках РМО методических мероприятий с рассмотрением трудностей педагогов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Ноябрь 2022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результатов оценочных процедур, поэлементный анализ контрольно-измерительных материалов, составление рекомендации 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20 дней после получения результатов оценочных процедур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и проведение мероприятий в рамках РМО по освоению способов / приемов развития читательской и естественно-научной грамотности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Ноябрь 2022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0"/>
            <a:ext cx="6929454" cy="1357298"/>
          </a:xfrm>
          <a:prstGeom prst="homePlate">
            <a:avLst/>
          </a:prstGeom>
          <a:solidFill>
            <a:srgbClr val="1460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bg1"/>
                </a:solidFill>
                <a:latin typeface="Consolas" pitchFamily="49" charset="0"/>
              </a:rPr>
              <a:t>Организация работы со школами, функционирующими в зоне риска снижения образовательных результатов</a:t>
            </a:r>
            <a:endParaRPr lang="ru-RU" sz="2400" b="1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5357786" y="1500174"/>
            <a:ext cx="3786214" cy="3857652"/>
          </a:xfrm>
          <a:prstGeom prst="snip2DiagRect">
            <a:avLst/>
          </a:prstGeom>
          <a:solidFill>
            <a:srgbClr val="1460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u="sng" dirty="0" smtClean="0"/>
              <a:t>Цель:</a:t>
            </a:r>
            <a:r>
              <a:rPr lang="ru-RU" dirty="0" smtClean="0"/>
              <a:t> Повышение </a:t>
            </a:r>
            <a:r>
              <a:rPr lang="ru-RU" dirty="0"/>
              <a:t>качества образования в школах, функционирующих в зоне риска снижения образовательных результатов в Уярском районе, за счет выявления и устранения риска и ресурсных дефицитов, оказания методической помощи и реализация механизмов поддержки практик школ</a:t>
            </a: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214282" y="1643050"/>
            <a:ext cx="5143536" cy="5000660"/>
          </a:xfrm>
          <a:prstGeom prst="snip2Diag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ts val="1000"/>
              </a:spcBef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В муниципалитете организована деятельность по использованию процедур выявления профессиональных дефицитов </a:t>
            </a:r>
            <a:r>
              <a:rPr lang="ru-RU" sz="1400" dirty="0" err="1">
                <a:solidFill>
                  <a:schemeClr val="tx1"/>
                </a:solidFill>
              </a:rPr>
              <a:t>пед.работников</a:t>
            </a:r>
            <a:r>
              <a:rPr lang="ru-RU" sz="1400" dirty="0">
                <a:solidFill>
                  <a:schemeClr val="tx1"/>
                </a:solidFill>
              </a:rPr>
              <a:t>: предметных, методических, психолого-педагогических;</a:t>
            </a:r>
          </a:p>
          <a:p>
            <a:pPr lvl="0" algn="just">
              <a:spcBef>
                <a:spcPts val="1000"/>
              </a:spcBef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Организована заявочная кампания </a:t>
            </a:r>
            <a:r>
              <a:rPr lang="ru-RU" sz="1400" dirty="0" smtClean="0">
                <a:solidFill>
                  <a:schemeClr val="tx1"/>
                </a:solidFill>
              </a:rPr>
              <a:t>на </a:t>
            </a:r>
            <a:r>
              <a:rPr lang="ru-RU" sz="1400" dirty="0">
                <a:solidFill>
                  <a:schemeClr val="tx1"/>
                </a:solidFill>
              </a:rPr>
              <a:t>осуществление процедур оценки профессиональных дефицитов педагогов Уярского района;</a:t>
            </a:r>
          </a:p>
          <a:p>
            <a:pPr lvl="0" algn="just">
              <a:spcBef>
                <a:spcPts val="10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Организовано </a:t>
            </a:r>
            <a:r>
              <a:rPr lang="ru-RU" sz="1400" dirty="0">
                <a:solidFill>
                  <a:schemeClr val="tx1"/>
                </a:solidFill>
              </a:rPr>
              <a:t>научно-методическое сопровождение по разработке ИОМ педагогических работников;</a:t>
            </a:r>
          </a:p>
          <a:p>
            <a:pPr lvl="0" algn="just">
              <a:spcBef>
                <a:spcPts val="1000"/>
              </a:spcBef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Сформирована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система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методической помощи и реализация механизмов поддержки </a:t>
            </a:r>
            <a:r>
              <a:rPr lang="ru-RU" sz="1400" dirty="0" smtClean="0">
                <a:solidFill>
                  <a:schemeClr val="tx1"/>
                </a:solidFill>
              </a:rPr>
              <a:t>практик школ ;</a:t>
            </a:r>
            <a:endParaRPr lang="ru-RU" sz="1400" dirty="0">
              <a:solidFill>
                <a:schemeClr val="tx1"/>
              </a:solidFill>
            </a:endParaRPr>
          </a:p>
          <a:p>
            <a:pPr lvl="0" algn="just">
              <a:spcBef>
                <a:spcPts val="1000"/>
              </a:spcBef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В муниципалитете </a:t>
            </a:r>
            <a:r>
              <a:rPr lang="ru-RU" sz="1400" dirty="0" smtClean="0">
                <a:solidFill>
                  <a:schemeClr val="tx1"/>
                </a:solidFill>
              </a:rPr>
              <a:t>налажено </a:t>
            </a:r>
            <a:r>
              <a:rPr lang="ru-RU" sz="1400" dirty="0">
                <a:solidFill>
                  <a:schemeClr val="tx1"/>
                </a:solidFill>
              </a:rPr>
              <a:t>сетевое взаимодействие между ШНРО и школой-лидером, ШНРО и куратором;</a:t>
            </a:r>
          </a:p>
          <a:p>
            <a:pPr lvl="0" algn="just">
              <a:spcBef>
                <a:spcPts val="1000"/>
              </a:spcBef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В муниципалитете организована работа по выявлению ресурсных дефицитов в школах;</a:t>
            </a:r>
          </a:p>
          <a:p>
            <a:pPr lvl="0">
              <a:spcBef>
                <a:spcPts val="1000"/>
              </a:spcBef>
              <a:buFont typeface="Arial" pitchFamily="34" charset="0"/>
              <a:buChar char="•"/>
            </a:pP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0"/>
            <a:ext cx="5643570" cy="937814"/>
          </a:xfrm>
        </p:spPr>
        <p:txBody>
          <a:bodyPr/>
          <a:lstStyle/>
          <a:p>
            <a:r>
              <a:rPr lang="ru-RU" dirty="0" smtClean="0"/>
              <a:t>Мероприятия 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071546"/>
          <a:ext cx="8072494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230"/>
                <a:gridCol w="20002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и проведение муниципальных (межмуниципальных) событий/мероприятий по повышению качества в ШНРО для разных кластеров и категорий участников образовательного процесса по повышению качества в ШНРО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 15 октября 2022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квалификации управленческих команд школ, функционирующих в условиях рисков снижения образовательных результатов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сроки заявочной кампании от КИПК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Организовать взаимодействие между ШНРО и школой-лидером, ШНРО и куратором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30 Ноября 2022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мониторинга ресурсных дефицитов в школах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1 октября 2022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и реализация мероприятий дорожных карт ОО по ликвидации ресурсных дефицитов: отсутствие устойчивого доступа в интернет, отсутствие достаточного количества компьютерной техники, дефициты педагогических кадров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 30 ноября 2022 или до утверждения планов ФХД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0"/>
            <a:ext cx="6929454" cy="928670"/>
          </a:xfrm>
          <a:prstGeom prst="homePlate">
            <a:avLst/>
          </a:prstGeom>
          <a:solidFill>
            <a:srgbClr val="1460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bg1"/>
                </a:solidFill>
                <a:latin typeface="Consolas" pitchFamily="49" charset="0"/>
              </a:rPr>
              <a:t>Профилактика учебной неуспешности в ОО муниципалитета</a:t>
            </a:r>
            <a:endParaRPr lang="ru-RU" sz="2400" b="1" dirty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143636" y="1500174"/>
            <a:ext cx="3000364" cy="3857652"/>
          </a:xfrm>
          <a:prstGeom prst="snip2DiagRect">
            <a:avLst/>
          </a:prstGeom>
          <a:solidFill>
            <a:srgbClr val="1460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u="sng" dirty="0" smtClean="0"/>
              <a:t>Цель:</a:t>
            </a:r>
            <a:r>
              <a:rPr lang="ru-RU" dirty="0" smtClean="0"/>
              <a:t> </a:t>
            </a:r>
            <a:r>
              <a:rPr lang="ru-RU" dirty="0"/>
              <a:t>Создание условий для успешного освоения образовательных программ слабоуспевающими и неуспевающими обучающимися за счет реализации внутришкольной системы профилактики учебной неуспешности</a:t>
            </a: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214282" y="1071546"/>
            <a:ext cx="5786478" cy="5572164"/>
          </a:xfrm>
          <a:prstGeom prst="snip2Diag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1000"/>
              </a:spcBef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В муниципалитете создана нормативная база по организации и проведению мониторинга школьного благополучия;</a:t>
            </a:r>
          </a:p>
          <a:p>
            <a:pPr lvl="0">
              <a:spcBef>
                <a:spcPts val="1000"/>
              </a:spcBef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О</a:t>
            </a:r>
            <a:r>
              <a:rPr lang="ru-RU" sz="1400" dirty="0" smtClean="0">
                <a:solidFill>
                  <a:schemeClr val="tx1"/>
                </a:solidFill>
              </a:rPr>
              <a:t>рганизован </a:t>
            </a:r>
            <a:r>
              <a:rPr lang="ru-RU" sz="1400" dirty="0">
                <a:solidFill>
                  <a:schemeClr val="tx1"/>
                </a:solidFill>
              </a:rPr>
              <a:t>мониторинг школьного благополучия в школах района;</a:t>
            </a:r>
          </a:p>
          <a:p>
            <a:pPr lvl="0">
              <a:spcBef>
                <a:spcPts val="1000"/>
              </a:spcBef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В </a:t>
            </a:r>
            <a:r>
              <a:rPr lang="ru-RU" sz="1400" dirty="0" smtClean="0">
                <a:solidFill>
                  <a:schemeClr val="tx1"/>
                </a:solidFill>
              </a:rPr>
              <a:t>ОО района </a:t>
            </a:r>
            <a:r>
              <a:rPr lang="ru-RU" sz="1400" dirty="0">
                <a:solidFill>
                  <a:schemeClr val="tx1"/>
                </a:solidFill>
              </a:rPr>
              <a:t>реализуются программы профилактики и ликвидации школьной неуспешности на основе </a:t>
            </a:r>
            <a:r>
              <a:rPr lang="ru-RU" sz="1400" dirty="0" err="1" smtClean="0">
                <a:solidFill>
                  <a:schemeClr val="tx1"/>
                </a:solidFill>
              </a:rPr>
              <a:t>ИУПов</a:t>
            </a:r>
            <a:r>
              <a:rPr lang="ru-RU" sz="1400" dirty="0" smtClean="0">
                <a:solidFill>
                  <a:schemeClr val="tx1"/>
                </a:solidFill>
              </a:rPr>
              <a:t>;</a:t>
            </a:r>
            <a:endParaRPr lang="ru-RU" sz="1400" dirty="0">
              <a:solidFill>
                <a:schemeClr val="tx1"/>
              </a:solidFill>
            </a:endParaRPr>
          </a:p>
          <a:p>
            <a:pPr lvl="0">
              <a:spcBef>
                <a:spcPts val="1000"/>
              </a:spcBef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В муниципалитете организована информационная работа по вопросам профилактики учебной неуспешности;</a:t>
            </a:r>
          </a:p>
          <a:p>
            <a:pPr lvl="0">
              <a:spcBef>
                <a:spcPts val="1000"/>
              </a:spcBef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В образовательных организациях района организована работа по проведению мероприятий для родителей (законных представителей) по вовлечению в профилактику учебной неуспешности;</a:t>
            </a:r>
          </a:p>
          <a:p>
            <a:pPr lvl="0">
              <a:spcBef>
                <a:spcPts val="1000"/>
              </a:spcBef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Наличие адресных образовательных программ по работе с обучающимися с трудностями в обучении на основе результатов оценочных процедур;</a:t>
            </a:r>
          </a:p>
          <a:p>
            <a:pPr>
              <a:spcBef>
                <a:spcPts val="1000"/>
              </a:spcBef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В муниципалитете организована работа по распространению успешных педагогических и/или управленческих практик по профилактике детской неуспешности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0"/>
            <a:ext cx="5643570" cy="937814"/>
          </a:xfrm>
        </p:spPr>
        <p:txBody>
          <a:bodyPr/>
          <a:lstStyle/>
          <a:p>
            <a:r>
              <a:rPr lang="ru-RU" dirty="0" smtClean="0"/>
              <a:t>Мероприятия 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071546"/>
          <a:ext cx="8072494" cy="4540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230"/>
                <a:gridCol w="20002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нормативных документов по организации и проведению мониторинга школьного благополучия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 15 октября 2022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мониторинга школьного благополучия в школах района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15 ноября 2022</a:t>
                      </a:r>
                      <a:endParaRPr lang="ru-RU" dirty="0"/>
                    </a:p>
                  </a:txBody>
                  <a:tcPr/>
                </a:tc>
              </a:tr>
              <a:tr h="79154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работы по разработке программ профилактики и ликвидации школьной неуспешности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15 октября 2022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примерной программы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антирисковых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мер профилактики учебной неуспешности (для ОО)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15 октября 2022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мероприятий для родителей (законных представителей) по вовлечению в профилактику учебной неуспешности;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15 декабря 2022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работы по разработке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ИУПов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(адресных образовательных программ) для слабоуспевающих и неуспевающих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15 октября 2022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881</Words>
  <Application>Microsoft Office PowerPoint</Application>
  <PresentationFormat>Экран (4:3)</PresentationFormat>
  <Paragraphs>79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Муниципальная программа поддержки школ с низкими результатами обучения в Уярском районе</vt:lpstr>
      <vt:lpstr>Слайд 2</vt:lpstr>
      <vt:lpstr>Слайд 3</vt:lpstr>
      <vt:lpstr>Слайд 4</vt:lpstr>
      <vt:lpstr>Мероприятия 2022</vt:lpstr>
      <vt:lpstr>Слайд 6</vt:lpstr>
      <vt:lpstr>Мероприятия 2022</vt:lpstr>
      <vt:lpstr>Слайд 8</vt:lpstr>
      <vt:lpstr>Мероприятия 2022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 поддержки школ с низкими результатами обучения в Уярском районе</dc:title>
  <dc:creator>Vasilieva</dc:creator>
  <cp:lastModifiedBy>Vasilieva</cp:lastModifiedBy>
  <cp:revision>8</cp:revision>
  <dcterms:created xsi:type="dcterms:W3CDTF">2022-08-27T03:41:00Z</dcterms:created>
  <dcterms:modified xsi:type="dcterms:W3CDTF">2022-08-27T04:50:50Z</dcterms:modified>
</cp:coreProperties>
</file>