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609" r:id="rId2"/>
    <p:sldId id="470" r:id="rId3"/>
    <p:sldId id="618" r:id="rId4"/>
    <p:sldId id="746" r:id="rId5"/>
    <p:sldId id="847" r:id="rId6"/>
    <p:sldId id="749" r:id="rId7"/>
    <p:sldId id="751" r:id="rId8"/>
    <p:sldId id="851" r:id="rId9"/>
    <p:sldId id="752" r:id="rId10"/>
    <p:sldId id="753" r:id="rId11"/>
    <p:sldId id="754" r:id="rId12"/>
    <p:sldId id="755" r:id="rId13"/>
    <p:sldId id="756" r:id="rId14"/>
    <p:sldId id="848" r:id="rId15"/>
    <p:sldId id="846" r:id="rId16"/>
    <p:sldId id="617" r:id="rId17"/>
    <p:sldId id="757" r:id="rId18"/>
    <p:sldId id="758" r:id="rId19"/>
    <p:sldId id="849" r:id="rId20"/>
    <p:sldId id="850" r:id="rId21"/>
    <p:sldId id="739" r:id="rId22"/>
    <p:sldId id="637" r:id="rId23"/>
    <p:sldId id="641" r:id="rId24"/>
    <p:sldId id="680" r:id="rId25"/>
    <p:sldId id="852" r:id="rId26"/>
    <p:sldId id="681" r:id="rId27"/>
    <p:sldId id="677" r:id="rId28"/>
    <p:sldId id="678" r:id="rId29"/>
    <p:sldId id="679" r:id="rId30"/>
    <p:sldId id="695" r:id="rId31"/>
    <p:sldId id="696" r:id="rId32"/>
    <p:sldId id="697" r:id="rId33"/>
    <p:sldId id="699" r:id="rId34"/>
    <p:sldId id="700" r:id="rId35"/>
    <p:sldId id="701" r:id="rId36"/>
    <p:sldId id="702" r:id="rId37"/>
    <p:sldId id="703" r:id="rId38"/>
    <p:sldId id="704" r:id="rId39"/>
    <p:sldId id="705" r:id="rId40"/>
    <p:sldId id="706" r:id="rId41"/>
    <p:sldId id="707" r:id="rId42"/>
    <p:sldId id="708" r:id="rId43"/>
    <p:sldId id="709" r:id="rId44"/>
    <p:sldId id="710" r:id="rId45"/>
    <p:sldId id="711" r:id="rId46"/>
    <p:sldId id="712" r:id="rId47"/>
    <p:sldId id="713" r:id="rId48"/>
    <p:sldId id="714" r:id="rId49"/>
    <p:sldId id="716" r:id="rId50"/>
    <p:sldId id="717" r:id="rId51"/>
    <p:sldId id="718" r:id="rId52"/>
    <p:sldId id="719" r:id="rId53"/>
    <p:sldId id="720" r:id="rId54"/>
    <p:sldId id="789" r:id="rId55"/>
    <p:sldId id="833" r:id="rId56"/>
    <p:sldId id="834" r:id="rId57"/>
    <p:sldId id="835" r:id="rId58"/>
    <p:sldId id="791" r:id="rId59"/>
    <p:sldId id="799" r:id="rId60"/>
    <p:sldId id="793" r:id="rId61"/>
    <p:sldId id="794" r:id="rId62"/>
    <p:sldId id="795" r:id="rId63"/>
    <p:sldId id="801" r:id="rId64"/>
    <p:sldId id="802" r:id="rId65"/>
    <p:sldId id="803" r:id="rId66"/>
    <p:sldId id="804" r:id="rId67"/>
    <p:sldId id="805" r:id="rId68"/>
    <p:sldId id="806" r:id="rId69"/>
    <p:sldId id="808" r:id="rId70"/>
    <p:sldId id="809" r:id="rId71"/>
    <p:sldId id="810" r:id="rId72"/>
    <p:sldId id="811" r:id="rId73"/>
    <p:sldId id="812" r:id="rId74"/>
    <p:sldId id="813" r:id="rId75"/>
    <p:sldId id="814" r:id="rId76"/>
    <p:sldId id="815" r:id="rId77"/>
    <p:sldId id="816" r:id="rId78"/>
    <p:sldId id="817" r:id="rId79"/>
    <p:sldId id="818" r:id="rId80"/>
    <p:sldId id="819" r:id="rId81"/>
    <p:sldId id="820" r:id="rId82"/>
    <p:sldId id="821" r:id="rId83"/>
    <p:sldId id="822" r:id="rId84"/>
    <p:sldId id="824" r:id="rId85"/>
    <p:sldId id="825" r:id="rId86"/>
    <p:sldId id="826" r:id="rId87"/>
    <p:sldId id="827" r:id="rId88"/>
    <p:sldId id="828" r:id="rId89"/>
    <p:sldId id="829" r:id="rId90"/>
    <p:sldId id="830" r:id="rId91"/>
    <p:sldId id="831" r:id="rId92"/>
    <p:sldId id="832" r:id="rId93"/>
    <p:sldId id="759" r:id="rId94"/>
    <p:sldId id="760" r:id="rId95"/>
    <p:sldId id="761" r:id="rId96"/>
    <p:sldId id="627" r:id="rId97"/>
    <p:sldId id="624" r:id="rId98"/>
    <p:sldId id="625" r:id="rId99"/>
    <p:sldId id="662" r:id="rId100"/>
    <p:sldId id="683" r:id="rId101"/>
    <p:sldId id="684" r:id="rId102"/>
    <p:sldId id="685" r:id="rId103"/>
    <p:sldId id="686" r:id="rId104"/>
    <p:sldId id="687" r:id="rId105"/>
    <p:sldId id="688" r:id="rId106"/>
    <p:sldId id="689" r:id="rId107"/>
    <p:sldId id="614" r:id="rId108"/>
    <p:sldId id="722" r:id="rId109"/>
    <p:sldId id="729" r:id="rId110"/>
    <p:sldId id="730" r:id="rId111"/>
    <p:sldId id="736" r:id="rId112"/>
    <p:sldId id="737" r:id="rId113"/>
    <p:sldId id="732" r:id="rId114"/>
    <p:sldId id="735" r:id="rId115"/>
    <p:sldId id="734" r:id="rId116"/>
    <p:sldId id="733" r:id="rId117"/>
    <p:sldId id="519" r:id="rId118"/>
    <p:sldId id="762" r:id="rId119"/>
    <p:sldId id="763" r:id="rId120"/>
    <p:sldId id="764" r:id="rId121"/>
    <p:sldId id="765" r:id="rId122"/>
    <p:sldId id="766" r:id="rId123"/>
    <p:sldId id="767" r:id="rId124"/>
    <p:sldId id="768" r:id="rId125"/>
    <p:sldId id="769" r:id="rId126"/>
    <p:sldId id="770" r:id="rId127"/>
    <p:sldId id="771" r:id="rId128"/>
    <p:sldId id="772" r:id="rId129"/>
    <p:sldId id="773" r:id="rId130"/>
    <p:sldId id="774" r:id="rId131"/>
    <p:sldId id="780" r:id="rId132"/>
    <p:sldId id="781" r:id="rId133"/>
    <p:sldId id="782" r:id="rId134"/>
    <p:sldId id="783" r:id="rId135"/>
    <p:sldId id="784" r:id="rId136"/>
    <p:sldId id="785" r:id="rId137"/>
    <p:sldId id="786" r:id="rId138"/>
    <p:sldId id="787" r:id="rId139"/>
    <p:sldId id="788" r:id="rId140"/>
    <p:sldId id="690" r:id="rId141"/>
    <p:sldId id="691" r:id="rId142"/>
    <p:sldId id="743" r:id="rId143"/>
    <p:sldId id="694" r:id="rId144"/>
  </p:sldIdLst>
  <p:sldSz cx="11880850" cy="7164388"/>
  <p:notesSz cx="6858000" cy="9144000"/>
  <p:defaultTextStyle>
    <a:defPPr>
      <a:defRPr lang="ru-RU"/>
    </a:defPPr>
    <a:lvl1pPr marL="0" algn="l" defTabSz="1042203" rtl="0" eaLnBrk="1" latinLnBrk="0" hangingPunct="1">
      <a:defRPr sz="2100" kern="1200">
        <a:solidFill>
          <a:schemeClr val="tx1"/>
        </a:solidFill>
        <a:latin typeface="+mn-lt"/>
        <a:ea typeface="+mn-ea"/>
        <a:cs typeface="+mn-cs"/>
      </a:defRPr>
    </a:lvl1pPr>
    <a:lvl2pPr marL="521102" algn="l" defTabSz="1042203" rtl="0" eaLnBrk="1" latinLnBrk="0" hangingPunct="1">
      <a:defRPr sz="2100" kern="1200">
        <a:solidFill>
          <a:schemeClr val="tx1"/>
        </a:solidFill>
        <a:latin typeface="+mn-lt"/>
        <a:ea typeface="+mn-ea"/>
        <a:cs typeface="+mn-cs"/>
      </a:defRPr>
    </a:lvl2pPr>
    <a:lvl3pPr marL="1042203" algn="l" defTabSz="1042203" rtl="0" eaLnBrk="1" latinLnBrk="0" hangingPunct="1">
      <a:defRPr sz="2100" kern="1200">
        <a:solidFill>
          <a:schemeClr val="tx1"/>
        </a:solidFill>
        <a:latin typeface="+mn-lt"/>
        <a:ea typeface="+mn-ea"/>
        <a:cs typeface="+mn-cs"/>
      </a:defRPr>
    </a:lvl3pPr>
    <a:lvl4pPr marL="1563305" algn="l" defTabSz="1042203" rtl="0" eaLnBrk="1" latinLnBrk="0" hangingPunct="1">
      <a:defRPr sz="2100" kern="1200">
        <a:solidFill>
          <a:schemeClr val="tx1"/>
        </a:solidFill>
        <a:latin typeface="+mn-lt"/>
        <a:ea typeface="+mn-ea"/>
        <a:cs typeface="+mn-cs"/>
      </a:defRPr>
    </a:lvl4pPr>
    <a:lvl5pPr marL="2084405" algn="l" defTabSz="1042203" rtl="0" eaLnBrk="1" latinLnBrk="0" hangingPunct="1">
      <a:defRPr sz="2100" kern="1200">
        <a:solidFill>
          <a:schemeClr val="tx1"/>
        </a:solidFill>
        <a:latin typeface="+mn-lt"/>
        <a:ea typeface="+mn-ea"/>
        <a:cs typeface="+mn-cs"/>
      </a:defRPr>
    </a:lvl5pPr>
    <a:lvl6pPr marL="2605510" algn="l" defTabSz="1042203" rtl="0" eaLnBrk="1" latinLnBrk="0" hangingPunct="1">
      <a:defRPr sz="2100" kern="1200">
        <a:solidFill>
          <a:schemeClr val="tx1"/>
        </a:solidFill>
        <a:latin typeface="+mn-lt"/>
        <a:ea typeface="+mn-ea"/>
        <a:cs typeface="+mn-cs"/>
      </a:defRPr>
    </a:lvl6pPr>
    <a:lvl7pPr marL="3126610" algn="l" defTabSz="1042203" rtl="0" eaLnBrk="1" latinLnBrk="0" hangingPunct="1">
      <a:defRPr sz="2100" kern="1200">
        <a:solidFill>
          <a:schemeClr val="tx1"/>
        </a:solidFill>
        <a:latin typeface="+mn-lt"/>
        <a:ea typeface="+mn-ea"/>
        <a:cs typeface="+mn-cs"/>
      </a:defRPr>
    </a:lvl7pPr>
    <a:lvl8pPr marL="3647712" algn="l" defTabSz="1042203" rtl="0" eaLnBrk="1" latinLnBrk="0" hangingPunct="1">
      <a:defRPr sz="2100" kern="1200">
        <a:solidFill>
          <a:schemeClr val="tx1"/>
        </a:solidFill>
        <a:latin typeface="+mn-lt"/>
        <a:ea typeface="+mn-ea"/>
        <a:cs typeface="+mn-cs"/>
      </a:defRPr>
    </a:lvl8pPr>
    <a:lvl9pPr marL="4168815" algn="l" defTabSz="1042203" rtl="0" eaLnBrk="1" latinLnBrk="0" hangingPunct="1">
      <a:defRPr sz="21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initials="E" lastIdx="3" clrIdx="0"/>
  <p:cmAuthor id="1" name="Asus"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33" autoAdjust="0"/>
  </p:normalViewPr>
  <p:slideViewPr>
    <p:cSldViewPr>
      <p:cViewPr>
        <p:scale>
          <a:sx n="60" d="100"/>
          <a:sy n="60" d="100"/>
        </p:scale>
        <p:origin x="-2376" y="-1104"/>
      </p:cViewPr>
      <p:guideLst>
        <p:guide orient="horz" pos="2257"/>
        <p:guide pos="3743"/>
      </p:guideLst>
    </p:cSldViewPr>
  </p:slideViewPr>
  <p:notesTextViewPr>
    <p:cViewPr>
      <p:scale>
        <a:sx n="100" d="100"/>
        <a:sy n="100" d="100"/>
      </p:scale>
      <p:origin x="0" y="0"/>
    </p:cViewPr>
  </p:notesTextViewPr>
  <p:sorterViewPr>
    <p:cViewPr>
      <p:scale>
        <a:sx n="50" d="100"/>
        <a:sy n="50" d="100"/>
      </p:scale>
      <p:origin x="0" y="102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2-07T02:32:28.600" idx="1">
    <p:pos x="1425" y="2309"/>
    <p:text>р</p:text>
  </p:cm>
</p: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4FE381-7460-4350-B3FE-5CDF1F19B0E4}" type="doc">
      <dgm:prSet loTypeId="urn:microsoft.com/office/officeart/2005/8/layout/hProcess9" loCatId="process" qsTypeId="urn:microsoft.com/office/officeart/2005/8/quickstyle/simple1" qsCatId="simple" csTypeId="urn:microsoft.com/office/officeart/2005/8/colors/accent1_1" csCatId="accent1" phldr="1"/>
      <dgm:spPr/>
    </dgm:pt>
    <dgm:pt modelId="{6091C51C-28C1-4938-8752-CCC8C342EA31}">
      <dgm:prSet phldrT="[Текст]" custT="1"/>
      <dgm:spPr/>
      <dgm:t>
        <a:bodyPr/>
        <a:lstStyle/>
        <a:p>
          <a:r>
            <a:rPr lang="ru-RU" sz="2000" dirty="0" smtClean="0"/>
            <a:t>Элементы /особенности задания, затрудняющее решение</a:t>
          </a:r>
          <a:endParaRPr lang="en-US" sz="2000" dirty="0"/>
        </a:p>
      </dgm:t>
    </dgm:pt>
    <dgm:pt modelId="{D64169B3-50C7-40A5-ADFB-DB41165D9834}" type="parTrans" cxnId="{97620F60-6931-4DD3-B4DD-343DE158ADDD}">
      <dgm:prSet/>
      <dgm:spPr/>
      <dgm:t>
        <a:bodyPr/>
        <a:lstStyle/>
        <a:p>
          <a:endParaRPr lang="en-US" sz="2000"/>
        </a:p>
      </dgm:t>
    </dgm:pt>
    <dgm:pt modelId="{C2A20DAD-6E9B-4284-B611-E058F0B8CCC3}" type="sibTrans" cxnId="{97620F60-6931-4DD3-B4DD-343DE158ADDD}">
      <dgm:prSet/>
      <dgm:spPr/>
      <dgm:t>
        <a:bodyPr/>
        <a:lstStyle/>
        <a:p>
          <a:endParaRPr lang="en-US" sz="2000"/>
        </a:p>
      </dgm:t>
    </dgm:pt>
    <dgm:pt modelId="{050A6697-53D3-41EC-BEEC-F463E5A2803B}">
      <dgm:prSet phldrT="[Текст]" custT="1"/>
      <dgm:spPr/>
      <dgm:t>
        <a:bodyPr/>
        <a:lstStyle/>
        <a:p>
          <a:r>
            <a:rPr lang="ru-RU" sz="2000" dirty="0" smtClean="0"/>
            <a:t>Экспертное согласие</a:t>
          </a:r>
          <a:endParaRPr lang="en-US" sz="2000" dirty="0"/>
        </a:p>
      </dgm:t>
    </dgm:pt>
    <dgm:pt modelId="{B25822C9-CE20-40F2-97B3-93F185833931}" type="parTrans" cxnId="{1A98EA59-BB56-439B-AF91-C66DA555AA3F}">
      <dgm:prSet/>
      <dgm:spPr/>
      <dgm:t>
        <a:bodyPr/>
        <a:lstStyle/>
        <a:p>
          <a:endParaRPr lang="en-US" sz="2000"/>
        </a:p>
      </dgm:t>
    </dgm:pt>
    <dgm:pt modelId="{928849DA-0654-4B00-9C64-BCC96AE28F61}" type="sibTrans" cxnId="{1A98EA59-BB56-439B-AF91-C66DA555AA3F}">
      <dgm:prSet/>
      <dgm:spPr/>
      <dgm:t>
        <a:bodyPr/>
        <a:lstStyle/>
        <a:p>
          <a:endParaRPr lang="en-US" sz="2000"/>
        </a:p>
      </dgm:t>
    </dgm:pt>
    <dgm:pt modelId="{A3DF5FB4-90E9-43FA-B52E-31FFBA82B27A}">
      <dgm:prSet phldrT="[Текст]" custT="1"/>
      <dgm:spPr/>
      <dgm:t>
        <a:bodyPr/>
        <a:lstStyle/>
        <a:p>
          <a:r>
            <a:rPr lang="ru-RU" sz="2000" dirty="0" smtClean="0"/>
            <a:t>Разработка заданий- модификаций </a:t>
          </a:r>
          <a:endParaRPr lang="en-US" sz="2000" dirty="0"/>
        </a:p>
      </dgm:t>
    </dgm:pt>
    <dgm:pt modelId="{8E429DF9-B025-4B7B-A672-FDE08C9F714B}" type="parTrans" cxnId="{BDC4C510-B90B-411E-8EAD-D8C2516D375B}">
      <dgm:prSet/>
      <dgm:spPr/>
      <dgm:t>
        <a:bodyPr/>
        <a:lstStyle/>
        <a:p>
          <a:endParaRPr lang="en-US" sz="2000"/>
        </a:p>
      </dgm:t>
    </dgm:pt>
    <dgm:pt modelId="{CC028A40-E57B-4E05-BC80-A3427688183C}" type="sibTrans" cxnId="{BDC4C510-B90B-411E-8EAD-D8C2516D375B}">
      <dgm:prSet/>
      <dgm:spPr/>
      <dgm:t>
        <a:bodyPr/>
        <a:lstStyle/>
        <a:p>
          <a:endParaRPr lang="en-US" sz="2000"/>
        </a:p>
      </dgm:t>
    </dgm:pt>
    <dgm:pt modelId="{FADA1571-5BD5-4702-A0AB-B5F5705FC748}" type="pres">
      <dgm:prSet presAssocID="{964FE381-7460-4350-B3FE-5CDF1F19B0E4}" presName="CompostProcess" presStyleCnt="0">
        <dgm:presLayoutVars>
          <dgm:dir/>
          <dgm:resizeHandles val="exact"/>
        </dgm:presLayoutVars>
      </dgm:prSet>
      <dgm:spPr/>
    </dgm:pt>
    <dgm:pt modelId="{72F9A33D-8631-424F-9F66-0B8207882662}" type="pres">
      <dgm:prSet presAssocID="{964FE381-7460-4350-B3FE-5CDF1F19B0E4}" presName="arrow" presStyleLbl="bgShp" presStyleIdx="0" presStyleCnt="1" custLinFactNeighborX="1361" custLinFactNeighborY="15195"/>
      <dgm:spPr/>
    </dgm:pt>
    <dgm:pt modelId="{B4C950D6-27A2-4D80-A75E-D80587974941}" type="pres">
      <dgm:prSet presAssocID="{964FE381-7460-4350-B3FE-5CDF1F19B0E4}" presName="linearProcess" presStyleCnt="0"/>
      <dgm:spPr/>
    </dgm:pt>
    <dgm:pt modelId="{8FEB2844-CF39-4C7B-9248-FF7E87DC5283}" type="pres">
      <dgm:prSet presAssocID="{6091C51C-28C1-4938-8752-CCC8C342EA31}" presName="textNode" presStyleLbl="node1" presStyleIdx="0" presStyleCnt="3">
        <dgm:presLayoutVars>
          <dgm:bulletEnabled val="1"/>
        </dgm:presLayoutVars>
      </dgm:prSet>
      <dgm:spPr/>
      <dgm:t>
        <a:bodyPr/>
        <a:lstStyle/>
        <a:p>
          <a:endParaRPr lang="en-US"/>
        </a:p>
      </dgm:t>
    </dgm:pt>
    <dgm:pt modelId="{68CE3D74-8A85-42C9-8E1F-E57B0D82CB0B}" type="pres">
      <dgm:prSet presAssocID="{C2A20DAD-6E9B-4284-B611-E058F0B8CCC3}" presName="sibTrans" presStyleCnt="0"/>
      <dgm:spPr/>
    </dgm:pt>
    <dgm:pt modelId="{38578CD3-53D7-4C89-8B48-2D1E951A1770}" type="pres">
      <dgm:prSet presAssocID="{050A6697-53D3-41EC-BEEC-F463E5A2803B}" presName="textNode" presStyleLbl="node1" presStyleIdx="1" presStyleCnt="3">
        <dgm:presLayoutVars>
          <dgm:bulletEnabled val="1"/>
        </dgm:presLayoutVars>
      </dgm:prSet>
      <dgm:spPr/>
      <dgm:t>
        <a:bodyPr/>
        <a:lstStyle/>
        <a:p>
          <a:endParaRPr lang="ru-RU"/>
        </a:p>
      </dgm:t>
    </dgm:pt>
    <dgm:pt modelId="{4046E1BE-2CDC-44D8-BF38-FCE06DD71016}" type="pres">
      <dgm:prSet presAssocID="{928849DA-0654-4B00-9C64-BCC96AE28F61}" presName="sibTrans" presStyleCnt="0"/>
      <dgm:spPr/>
    </dgm:pt>
    <dgm:pt modelId="{9D07F62A-8982-47E6-84B6-B8AE80F60B91}" type="pres">
      <dgm:prSet presAssocID="{A3DF5FB4-90E9-43FA-B52E-31FFBA82B27A}" presName="textNode" presStyleLbl="node1" presStyleIdx="2" presStyleCnt="3">
        <dgm:presLayoutVars>
          <dgm:bulletEnabled val="1"/>
        </dgm:presLayoutVars>
      </dgm:prSet>
      <dgm:spPr/>
      <dgm:t>
        <a:bodyPr/>
        <a:lstStyle/>
        <a:p>
          <a:endParaRPr lang="en-US"/>
        </a:p>
      </dgm:t>
    </dgm:pt>
  </dgm:ptLst>
  <dgm:cxnLst>
    <dgm:cxn modelId="{462C55F8-0BD3-4328-8AEE-89948574DDD3}" type="presOf" srcId="{A3DF5FB4-90E9-43FA-B52E-31FFBA82B27A}" destId="{9D07F62A-8982-47E6-84B6-B8AE80F60B91}" srcOrd="0" destOrd="0" presId="urn:microsoft.com/office/officeart/2005/8/layout/hProcess9"/>
    <dgm:cxn modelId="{6E295896-FDFB-47F6-BB6A-60969C5FE491}" type="presOf" srcId="{964FE381-7460-4350-B3FE-5CDF1F19B0E4}" destId="{FADA1571-5BD5-4702-A0AB-B5F5705FC748}" srcOrd="0" destOrd="0" presId="urn:microsoft.com/office/officeart/2005/8/layout/hProcess9"/>
    <dgm:cxn modelId="{97620F60-6931-4DD3-B4DD-343DE158ADDD}" srcId="{964FE381-7460-4350-B3FE-5CDF1F19B0E4}" destId="{6091C51C-28C1-4938-8752-CCC8C342EA31}" srcOrd="0" destOrd="0" parTransId="{D64169B3-50C7-40A5-ADFB-DB41165D9834}" sibTransId="{C2A20DAD-6E9B-4284-B611-E058F0B8CCC3}"/>
    <dgm:cxn modelId="{2D80CEA4-7B0D-42DA-8D67-2EC582ACD8B1}" type="presOf" srcId="{050A6697-53D3-41EC-BEEC-F463E5A2803B}" destId="{38578CD3-53D7-4C89-8B48-2D1E951A1770}" srcOrd="0" destOrd="0" presId="urn:microsoft.com/office/officeart/2005/8/layout/hProcess9"/>
    <dgm:cxn modelId="{1A98EA59-BB56-439B-AF91-C66DA555AA3F}" srcId="{964FE381-7460-4350-B3FE-5CDF1F19B0E4}" destId="{050A6697-53D3-41EC-BEEC-F463E5A2803B}" srcOrd="1" destOrd="0" parTransId="{B25822C9-CE20-40F2-97B3-93F185833931}" sibTransId="{928849DA-0654-4B00-9C64-BCC96AE28F61}"/>
    <dgm:cxn modelId="{7ACA7F9E-3EFE-4C3F-B08B-BA225250D5C1}" type="presOf" srcId="{6091C51C-28C1-4938-8752-CCC8C342EA31}" destId="{8FEB2844-CF39-4C7B-9248-FF7E87DC5283}" srcOrd="0" destOrd="0" presId="urn:microsoft.com/office/officeart/2005/8/layout/hProcess9"/>
    <dgm:cxn modelId="{BDC4C510-B90B-411E-8EAD-D8C2516D375B}" srcId="{964FE381-7460-4350-B3FE-5CDF1F19B0E4}" destId="{A3DF5FB4-90E9-43FA-B52E-31FFBA82B27A}" srcOrd="2" destOrd="0" parTransId="{8E429DF9-B025-4B7B-A672-FDE08C9F714B}" sibTransId="{CC028A40-E57B-4E05-BC80-A3427688183C}"/>
    <dgm:cxn modelId="{26396571-01D4-42F1-BDBD-60F1A99A1760}" type="presParOf" srcId="{FADA1571-5BD5-4702-A0AB-B5F5705FC748}" destId="{72F9A33D-8631-424F-9F66-0B8207882662}" srcOrd="0" destOrd="0" presId="urn:microsoft.com/office/officeart/2005/8/layout/hProcess9"/>
    <dgm:cxn modelId="{7F0853D3-FB0B-46C3-8285-57FAEA150068}" type="presParOf" srcId="{FADA1571-5BD5-4702-A0AB-B5F5705FC748}" destId="{B4C950D6-27A2-4D80-A75E-D80587974941}" srcOrd="1" destOrd="0" presId="urn:microsoft.com/office/officeart/2005/8/layout/hProcess9"/>
    <dgm:cxn modelId="{695DB758-CC55-4067-8B94-905938BFC031}" type="presParOf" srcId="{B4C950D6-27A2-4D80-A75E-D80587974941}" destId="{8FEB2844-CF39-4C7B-9248-FF7E87DC5283}" srcOrd="0" destOrd="0" presId="urn:microsoft.com/office/officeart/2005/8/layout/hProcess9"/>
    <dgm:cxn modelId="{99A59655-1152-4A73-B892-B76DF4D935A1}" type="presParOf" srcId="{B4C950D6-27A2-4D80-A75E-D80587974941}" destId="{68CE3D74-8A85-42C9-8E1F-E57B0D82CB0B}" srcOrd="1" destOrd="0" presId="urn:microsoft.com/office/officeart/2005/8/layout/hProcess9"/>
    <dgm:cxn modelId="{08F894F5-6D6F-4FCD-874F-FC8A664B6FD6}" type="presParOf" srcId="{B4C950D6-27A2-4D80-A75E-D80587974941}" destId="{38578CD3-53D7-4C89-8B48-2D1E951A1770}" srcOrd="2" destOrd="0" presId="urn:microsoft.com/office/officeart/2005/8/layout/hProcess9"/>
    <dgm:cxn modelId="{7D647A84-596F-49FB-91F0-3872170B27C3}" type="presParOf" srcId="{B4C950D6-27A2-4D80-A75E-D80587974941}" destId="{4046E1BE-2CDC-44D8-BF38-FCE06DD71016}" srcOrd="3" destOrd="0" presId="urn:microsoft.com/office/officeart/2005/8/layout/hProcess9"/>
    <dgm:cxn modelId="{F799875B-7B52-44F8-9279-EAD6C8520FB5}" type="presParOf" srcId="{B4C950D6-27A2-4D80-A75E-D80587974941}" destId="{9D07F62A-8982-47E6-84B6-B8AE80F60B91}"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0109CA-6757-4F2C-8B16-0F4728BD5A11}"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F8B68009-ED52-4A44-9AE4-63031DF9BAEB}">
      <dgm:prSet phldrT="[Текст]"/>
      <dgm:spPr/>
      <dgm:t>
        <a:bodyPr/>
        <a:lstStyle/>
        <a:p>
          <a:r>
            <a:rPr lang="ru-RU" dirty="0" smtClean="0"/>
            <a:t>«Дидактические единицы»</a:t>
          </a:r>
          <a:endParaRPr lang="en-US" dirty="0"/>
        </a:p>
      </dgm:t>
    </dgm:pt>
    <dgm:pt modelId="{6DEB8295-9ACA-4FED-89A4-980138483123}" type="parTrans" cxnId="{5EAD8E82-9D44-4F0B-911E-B96901B26ABF}">
      <dgm:prSet/>
      <dgm:spPr/>
      <dgm:t>
        <a:bodyPr/>
        <a:lstStyle/>
        <a:p>
          <a:endParaRPr lang="en-US"/>
        </a:p>
      </dgm:t>
    </dgm:pt>
    <dgm:pt modelId="{39675D48-72AD-4024-82DF-8948F66B2D99}" type="sibTrans" cxnId="{5EAD8E82-9D44-4F0B-911E-B96901B26ABF}">
      <dgm:prSet/>
      <dgm:spPr/>
      <dgm:t>
        <a:bodyPr/>
        <a:lstStyle/>
        <a:p>
          <a:endParaRPr lang="en-US"/>
        </a:p>
      </dgm:t>
    </dgm:pt>
    <dgm:pt modelId="{181C686B-49B6-45C1-921D-149A86F60425}">
      <dgm:prSet phldrT="[Текст]"/>
      <dgm:spPr/>
      <dgm:t>
        <a:bodyPr/>
        <a:lstStyle/>
        <a:p>
          <a:r>
            <a:rPr lang="ru-RU" dirty="0" smtClean="0"/>
            <a:t>Ориентация в комплексной диаграмме</a:t>
          </a:r>
          <a:endParaRPr lang="en-US" dirty="0"/>
        </a:p>
      </dgm:t>
    </dgm:pt>
    <dgm:pt modelId="{E5EF6870-84E5-48C2-BFFA-563D643C6786}" type="parTrans" cxnId="{2808D581-BF89-4412-8D70-BBED60CA1FB0}">
      <dgm:prSet/>
      <dgm:spPr/>
      <dgm:t>
        <a:bodyPr/>
        <a:lstStyle/>
        <a:p>
          <a:endParaRPr lang="en-US"/>
        </a:p>
      </dgm:t>
    </dgm:pt>
    <dgm:pt modelId="{55DDF14F-DC07-48BF-957E-DF2A3C724B14}" type="sibTrans" cxnId="{2808D581-BF89-4412-8D70-BBED60CA1FB0}">
      <dgm:prSet/>
      <dgm:spPr/>
      <dgm:t>
        <a:bodyPr/>
        <a:lstStyle/>
        <a:p>
          <a:endParaRPr lang="en-US"/>
        </a:p>
      </dgm:t>
    </dgm:pt>
    <dgm:pt modelId="{8C65C114-110E-4D51-8959-B6D55BD703F1}">
      <dgm:prSet phldrT="[Текст]"/>
      <dgm:spPr/>
      <dgm:t>
        <a:bodyPr/>
        <a:lstStyle/>
        <a:p>
          <a:r>
            <a:rPr lang="ru-RU" dirty="0" smtClean="0"/>
            <a:t>Общие когнитивные умения</a:t>
          </a:r>
          <a:endParaRPr lang="en-US" dirty="0"/>
        </a:p>
      </dgm:t>
    </dgm:pt>
    <dgm:pt modelId="{EC4FB8E9-FFFB-45AB-A29F-C9EB1E9160EA}" type="parTrans" cxnId="{B41E8345-928E-4E99-90EB-2AD737F969C9}">
      <dgm:prSet/>
      <dgm:spPr/>
      <dgm:t>
        <a:bodyPr/>
        <a:lstStyle/>
        <a:p>
          <a:endParaRPr lang="en-US"/>
        </a:p>
      </dgm:t>
    </dgm:pt>
    <dgm:pt modelId="{11A49CAF-FB93-42C4-9AC1-9C7822703EFB}" type="sibTrans" cxnId="{B41E8345-928E-4E99-90EB-2AD737F969C9}">
      <dgm:prSet/>
      <dgm:spPr/>
      <dgm:t>
        <a:bodyPr/>
        <a:lstStyle/>
        <a:p>
          <a:endParaRPr lang="en-US"/>
        </a:p>
      </dgm:t>
    </dgm:pt>
    <dgm:pt modelId="{7EA6B8E2-852E-4E5F-A391-B85FBC1A4EED}">
      <dgm:prSet phldrT="[Текст]"/>
      <dgm:spPr/>
      <dgm:t>
        <a:bodyPr/>
        <a:lstStyle/>
        <a:p>
          <a:r>
            <a:rPr lang="ru-RU" u="none" dirty="0" smtClean="0"/>
            <a:t>Объемный текст</a:t>
          </a:r>
          <a:endParaRPr lang="en-US" u="none" dirty="0"/>
        </a:p>
      </dgm:t>
    </dgm:pt>
    <dgm:pt modelId="{E29BEDA7-D0AC-4793-8B2B-FC91212EA0AF}" type="parTrans" cxnId="{02471FF2-84E0-4134-B3C6-68EF96CE4FD0}">
      <dgm:prSet/>
      <dgm:spPr/>
      <dgm:t>
        <a:bodyPr/>
        <a:lstStyle/>
        <a:p>
          <a:endParaRPr lang="en-US"/>
        </a:p>
      </dgm:t>
    </dgm:pt>
    <dgm:pt modelId="{26E21B57-77E1-4CB3-806D-1187EFCCBE8E}" type="sibTrans" cxnId="{02471FF2-84E0-4134-B3C6-68EF96CE4FD0}">
      <dgm:prSet/>
      <dgm:spPr/>
      <dgm:t>
        <a:bodyPr/>
        <a:lstStyle/>
        <a:p>
          <a:endParaRPr lang="en-US"/>
        </a:p>
      </dgm:t>
    </dgm:pt>
    <dgm:pt modelId="{D971CA37-8DFA-4D18-A830-1230993B1F5B}">
      <dgm:prSet/>
      <dgm:spPr/>
      <dgm:t>
        <a:bodyPr/>
        <a:lstStyle/>
        <a:p>
          <a:r>
            <a:rPr lang="ru-RU" dirty="0" smtClean="0"/>
            <a:t>Построение математической модели для текстовой задачи в три действия</a:t>
          </a:r>
          <a:endParaRPr lang="en-US" dirty="0"/>
        </a:p>
      </dgm:t>
    </dgm:pt>
    <dgm:pt modelId="{289A7698-4020-406C-9459-7635D94FE2BA}" type="parTrans" cxnId="{A78A1867-3BDF-40C9-8771-52EDB11FA943}">
      <dgm:prSet/>
      <dgm:spPr/>
      <dgm:t>
        <a:bodyPr/>
        <a:lstStyle/>
        <a:p>
          <a:endParaRPr lang="en-US"/>
        </a:p>
      </dgm:t>
    </dgm:pt>
    <dgm:pt modelId="{5F433494-866B-47EC-A4B1-A2CA503D9C5B}" type="sibTrans" cxnId="{A78A1867-3BDF-40C9-8771-52EDB11FA943}">
      <dgm:prSet/>
      <dgm:spPr/>
      <dgm:t>
        <a:bodyPr/>
        <a:lstStyle/>
        <a:p>
          <a:endParaRPr lang="en-US"/>
        </a:p>
      </dgm:t>
    </dgm:pt>
    <dgm:pt modelId="{402778EA-2C5E-4A65-A8B3-4B2133AE438C}">
      <dgm:prSet/>
      <dgm:spPr/>
      <dgm:t>
        <a:bodyPr/>
        <a:lstStyle/>
        <a:p>
          <a:r>
            <a:rPr lang="ru-RU" dirty="0" smtClean="0"/>
            <a:t>Вероятность независимых событий </a:t>
          </a:r>
        </a:p>
      </dgm:t>
    </dgm:pt>
    <dgm:pt modelId="{AC539CF0-0F84-44B3-8787-43CD64A25CAD}" type="parTrans" cxnId="{18122F8B-0DBF-43D8-A007-2DE5F1DD1479}">
      <dgm:prSet/>
      <dgm:spPr/>
      <dgm:t>
        <a:bodyPr/>
        <a:lstStyle/>
        <a:p>
          <a:endParaRPr lang="en-US"/>
        </a:p>
      </dgm:t>
    </dgm:pt>
    <dgm:pt modelId="{76A96200-F9A2-4164-B8C8-11F27F43E1D2}" type="sibTrans" cxnId="{18122F8B-0DBF-43D8-A007-2DE5F1DD1479}">
      <dgm:prSet/>
      <dgm:spPr/>
      <dgm:t>
        <a:bodyPr/>
        <a:lstStyle/>
        <a:p>
          <a:endParaRPr lang="en-US"/>
        </a:p>
      </dgm:t>
    </dgm:pt>
    <dgm:pt modelId="{10640979-6414-4277-B469-F7423942EF39}">
      <dgm:prSet/>
      <dgm:spPr/>
      <dgm:t>
        <a:bodyPr/>
        <a:lstStyle/>
        <a:p>
          <a:r>
            <a:rPr lang="ru-RU" dirty="0" smtClean="0"/>
            <a:t>Поиск информации и вычисления с данными на сгруппированной диаграмме</a:t>
          </a:r>
        </a:p>
      </dgm:t>
    </dgm:pt>
    <dgm:pt modelId="{D8B12AE1-C8B1-4E80-95CE-BEC629403269}" type="parTrans" cxnId="{59810F0A-98E4-416E-8644-71B1F841F0B4}">
      <dgm:prSet/>
      <dgm:spPr/>
      <dgm:t>
        <a:bodyPr/>
        <a:lstStyle/>
        <a:p>
          <a:endParaRPr lang="en-US"/>
        </a:p>
      </dgm:t>
    </dgm:pt>
    <dgm:pt modelId="{3A67B33E-9EA3-4815-8BA3-6770D7911439}" type="sibTrans" cxnId="{59810F0A-98E4-416E-8644-71B1F841F0B4}">
      <dgm:prSet/>
      <dgm:spPr/>
      <dgm:t>
        <a:bodyPr/>
        <a:lstStyle/>
        <a:p>
          <a:endParaRPr lang="en-US"/>
        </a:p>
      </dgm:t>
    </dgm:pt>
    <dgm:pt modelId="{6E0C2176-B494-4045-BB22-E199150E64D4}">
      <dgm:prSet/>
      <dgm:spPr/>
      <dgm:t>
        <a:bodyPr/>
        <a:lstStyle/>
        <a:p>
          <a:r>
            <a:rPr lang="ru-RU" dirty="0" smtClean="0"/>
            <a:t>Пропорция</a:t>
          </a:r>
          <a:endParaRPr lang="en-US" dirty="0"/>
        </a:p>
      </dgm:t>
    </dgm:pt>
    <dgm:pt modelId="{6994300E-95B1-40B9-A30B-38C627A15CCE}" type="parTrans" cxnId="{F1546B9E-FCE1-47D0-BD1A-51FE6201FFE1}">
      <dgm:prSet/>
      <dgm:spPr/>
      <dgm:t>
        <a:bodyPr/>
        <a:lstStyle/>
        <a:p>
          <a:endParaRPr lang="en-US"/>
        </a:p>
      </dgm:t>
    </dgm:pt>
    <dgm:pt modelId="{DDF0AF38-478B-4FB8-8673-C0D5E82AB794}" type="sibTrans" cxnId="{F1546B9E-FCE1-47D0-BD1A-51FE6201FFE1}">
      <dgm:prSet/>
      <dgm:spPr/>
      <dgm:t>
        <a:bodyPr/>
        <a:lstStyle/>
        <a:p>
          <a:endParaRPr lang="en-US"/>
        </a:p>
      </dgm:t>
    </dgm:pt>
    <dgm:pt modelId="{FB288E19-3178-4376-A4A0-7FA2E45322C7}">
      <dgm:prSet/>
      <dgm:spPr/>
      <dgm:t>
        <a:bodyPr/>
        <a:lstStyle/>
        <a:p>
          <a:r>
            <a:rPr lang="ru-RU" u="none" dirty="0" smtClean="0"/>
            <a:t>Малознакомый сюжет</a:t>
          </a:r>
          <a:endParaRPr lang="en-US" u="none" dirty="0"/>
        </a:p>
      </dgm:t>
    </dgm:pt>
    <dgm:pt modelId="{4CA62587-4CB2-42F3-9AD1-709682F305B8}" type="parTrans" cxnId="{04E00297-C10A-4434-A2A3-C7D21734EECA}">
      <dgm:prSet/>
      <dgm:spPr/>
      <dgm:t>
        <a:bodyPr/>
        <a:lstStyle/>
        <a:p>
          <a:endParaRPr lang="en-US"/>
        </a:p>
      </dgm:t>
    </dgm:pt>
    <dgm:pt modelId="{1907F305-8561-425F-8FD7-EE27E9123BF7}" type="sibTrans" cxnId="{04E00297-C10A-4434-A2A3-C7D21734EECA}">
      <dgm:prSet/>
      <dgm:spPr/>
      <dgm:t>
        <a:bodyPr/>
        <a:lstStyle/>
        <a:p>
          <a:endParaRPr lang="en-US"/>
        </a:p>
      </dgm:t>
    </dgm:pt>
    <dgm:pt modelId="{CB768910-D9B8-4D34-BDCB-0B54C3BD9CB0}">
      <dgm:prSet/>
      <dgm:spPr/>
      <dgm:t>
        <a:bodyPr/>
        <a:lstStyle/>
        <a:p>
          <a:r>
            <a:rPr lang="ru-RU" u="none" dirty="0" smtClean="0"/>
            <a:t>Пространственное воображение</a:t>
          </a:r>
          <a:endParaRPr lang="en-US" u="none" dirty="0"/>
        </a:p>
      </dgm:t>
    </dgm:pt>
    <dgm:pt modelId="{7D085FC4-F93E-4EF3-B17A-AFD91745F88F}" type="parTrans" cxnId="{5C48E97B-3505-444B-803E-D8A6A765AE08}">
      <dgm:prSet/>
      <dgm:spPr/>
      <dgm:t>
        <a:bodyPr/>
        <a:lstStyle/>
        <a:p>
          <a:endParaRPr lang="en-US"/>
        </a:p>
      </dgm:t>
    </dgm:pt>
    <dgm:pt modelId="{6F365D45-3759-4295-A9D7-9345F968E5B5}" type="sibTrans" cxnId="{5C48E97B-3505-444B-803E-D8A6A765AE08}">
      <dgm:prSet/>
      <dgm:spPr/>
      <dgm:t>
        <a:bodyPr/>
        <a:lstStyle/>
        <a:p>
          <a:endParaRPr lang="en-US"/>
        </a:p>
      </dgm:t>
    </dgm:pt>
    <dgm:pt modelId="{EA1C1B2F-E508-4BDD-824A-C6A6576BC4FD}">
      <dgm:prSet phldrT="[Текст]"/>
      <dgm:spPr/>
      <dgm:t>
        <a:bodyPr/>
        <a:lstStyle/>
        <a:p>
          <a:r>
            <a:rPr lang="ru-RU" u="none" dirty="0" smtClean="0"/>
            <a:t>Комплексность текста</a:t>
          </a:r>
          <a:r>
            <a:rPr lang="en-US" u="none" dirty="0" smtClean="0"/>
            <a:t> </a:t>
          </a:r>
          <a:endParaRPr lang="en-US" u="none" dirty="0"/>
        </a:p>
      </dgm:t>
    </dgm:pt>
    <dgm:pt modelId="{61285ED0-142A-44FD-8529-FCCDB9C03A2D}" type="parTrans" cxnId="{190D65CD-C79B-44FB-BEC1-9F766BB6A336}">
      <dgm:prSet/>
      <dgm:spPr/>
      <dgm:t>
        <a:bodyPr/>
        <a:lstStyle/>
        <a:p>
          <a:endParaRPr lang="en-US"/>
        </a:p>
      </dgm:t>
    </dgm:pt>
    <dgm:pt modelId="{639515C8-B089-4360-9D7F-71D3B167BDEF}" type="sibTrans" cxnId="{190D65CD-C79B-44FB-BEC1-9F766BB6A336}">
      <dgm:prSet/>
      <dgm:spPr/>
      <dgm:t>
        <a:bodyPr/>
        <a:lstStyle/>
        <a:p>
          <a:endParaRPr lang="en-US"/>
        </a:p>
      </dgm:t>
    </dgm:pt>
    <dgm:pt modelId="{B6F1AB4E-0053-4FA7-9C82-1A70742C0142}">
      <dgm:prSet phldrT="[Текст]"/>
      <dgm:spPr/>
      <dgm:t>
        <a:bodyPr/>
        <a:lstStyle/>
        <a:p>
          <a:r>
            <a:rPr lang="ru-RU" u="none" dirty="0" smtClean="0"/>
            <a:t>Незнакомый формат вопроса</a:t>
          </a:r>
          <a:endParaRPr lang="en-US" u="none" dirty="0"/>
        </a:p>
      </dgm:t>
    </dgm:pt>
    <dgm:pt modelId="{DEB287E6-9648-4021-A51F-098661442E64}" type="parTrans" cxnId="{E1C6ABD0-49B4-4701-9088-A4E0A543D2ED}">
      <dgm:prSet/>
      <dgm:spPr/>
      <dgm:t>
        <a:bodyPr/>
        <a:lstStyle/>
        <a:p>
          <a:endParaRPr lang="en-US"/>
        </a:p>
      </dgm:t>
    </dgm:pt>
    <dgm:pt modelId="{776D84B6-7D6B-4613-9EBF-7D0ED2A5D6B2}" type="sibTrans" cxnId="{E1C6ABD0-49B4-4701-9088-A4E0A543D2ED}">
      <dgm:prSet/>
      <dgm:spPr/>
      <dgm:t>
        <a:bodyPr/>
        <a:lstStyle/>
        <a:p>
          <a:endParaRPr lang="en-US"/>
        </a:p>
      </dgm:t>
    </dgm:pt>
    <dgm:pt modelId="{FF696C09-608D-479B-A256-AA52C7B9BD10}" type="pres">
      <dgm:prSet presAssocID="{950109CA-6757-4F2C-8B16-0F4728BD5A11}" presName="linear" presStyleCnt="0">
        <dgm:presLayoutVars>
          <dgm:animLvl val="lvl"/>
          <dgm:resizeHandles val="exact"/>
        </dgm:presLayoutVars>
      </dgm:prSet>
      <dgm:spPr/>
      <dgm:t>
        <a:bodyPr/>
        <a:lstStyle/>
        <a:p>
          <a:endParaRPr lang="ru-RU"/>
        </a:p>
      </dgm:t>
    </dgm:pt>
    <dgm:pt modelId="{999BB535-A1DA-4BBF-B2EA-5707E5B1C7C9}" type="pres">
      <dgm:prSet presAssocID="{F8B68009-ED52-4A44-9AE4-63031DF9BAEB}" presName="parentText" presStyleLbl="node1" presStyleIdx="0" presStyleCnt="2">
        <dgm:presLayoutVars>
          <dgm:chMax val="0"/>
          <dgm:bulletEnabled val="1"/>
        </dgm:presLayoutVars>
      </dgm:prSet>
      <dgm:spPr/>
      <dgm:t>
        <a:bodyPr/>
        <a:lstStyle/>
        <a:p>
          <a:endParaRPr lang="en-US"/>
        </a:p>
      </dgm:t>
    </dgm:pt>
    <dgm:pt modelId="{F714BA47-EDA4-4A78-87E8-01CF6CB1C556}" type="pres">
      <dgm:prSet presAssocID="{F8B68009-ED52-4A44-9AE4-63031DF9BAEB}" presName="childText" presStyleLbl="revTx" presStyleIdx="0" presStyleCnt="2">
        <dgm:presLayoutVars>
          <dgm:bulletEnabled val="1"/>
        </dgm:presLayoutVars>
      </dgm:prSet>
      <dgm:spPr/>
      <dgm:t>
        <a:bodyPr/>
        <a:lstStyle/>
        <a:p>
          <a:endParaRPr lang="en-US"/>
        </a:p>
      </dgm:t>
    </dgm:pt>
    <dgm:pt modelId="{71C36C1C-3169-4D3F-8167-6616647444A3}" type="pres">
      <dgm:prSet presAssocID="{8C65C114-110E-4D51-8959-B6D55BD703F1}" presName="parentText" presStyleLbl="node1" presStyleIdx="1" presStyleCnt="2">
        <dgm:presLayoutVars>
          <dgm:chMax val="0"/>
          <dgm:bulletEnabled val="1"/>
        </dgm:presLayoutVars>
      </dgm:prSet>
      <dgm:spPr/>
      <dgm:t>
        <a:bodyPr/>
        <a:lstStyle/>
        <a:p>
          <a:endParaRPr lang="ru-RU"/>
        </a:p>
      </dgm:t>
    </dgm:pt>
    <dgm:pt modelId="{DABF043B-2055-449C-BAC4-74B341C92083}" type="pres">
      <dgm:prSet presAssocID="{8C65C114-110E-4D51-8959-B6D55BD703F1}" presName="childText" presStyleLbl="revTx" presStyleIdx="1" presStyleCnt="2">
        <dgm:presLayoutVars>
          <dgm:bulletEnabled val="1"/>
        </dgm:presLayoutVars>
      </dgm:prSet>
      <dgm:spPr/>
      <dgm:t>
        <a:bodyPr/>
        <a:lstStyle/>
        <a:p>
          <a:endParaRPr lang="en-US"/>
        </a:p>
      </dgm:t>
    </dgm:pt>
  </dgm:ptLst>
  <dgm:cxnLst>
    <dgm:cxn modelId="{5EAD8E82-9D44-4F0B-911E-B96901B26ABF}" srcId="{950109CA-6757-4F2C-8B16-0F4728BD5A11}" destId="{F8B68009-ED52-4A44-9AE4-63031DF9BAEB}" srcOrd="0" destOrd="0" parTransId="{6DEB8295-9ACA-4FED-89A4-980138483123}" sibTransId="{39675D48-72AD-4024-82DF-8948F66B2D99}"/>
    <dgm:cxn modelId="{A78A1867-3BDF-40C9-8771-52EDB11FA943}" srcId="{F8B68009-ED52-4A44-9AE4-63031DF9BAEB}" destId="{D971CA37-8DFA-4D18-A830-1230993B1F5B}" srcOrd="1" destOrd="0" parTransId="{289A7698-4020-406C-9459-7635D94FE2BA}" sibTransId="{5F433494-866B-47EC-A4B1-A2CA503D9C5B}"/>
    <dgm:cxn modelId="{5DF1A8F8-7F73-40D3-A6DA-69CB1D64E017}" type="presOf" srcId="{D971CA37-8DFA-4D18-A830-1230993B1F5B}" destId="{F714BA47-EDA4-4A78-87E8-01CF6CB1C556}" srcOrd="0" destOrd="1" presId="urn:microsoft.com/office/officeart/2005/8/layout/vList2"/>
    <dgm:cxn modelId="{8B794AB1-ECAF-4B4E-9100-A9775E7FA7E7}" type="presOf" srcId="{FB288E19-3178-4376-A4A0-7FA2E45322C7}" destId="{DABF043B-2055-449C-BAC4-74B341C92083}" srcOrd="0" destOrd="3" presId="urn:microsoft.com/office/officeart/2005/8/layout/vList2"/>
    <dgm:cxn modelId="{FF12C7B3-DDD0-4752-B2CD-FEDC12CABAA8}" type="presOf" srcId="{950109CA-6757-4F2C-8B16-0F4728BD5A11}" destId="{FF696C09-608D-479B-A256-AA52C7B9BD10}" srcOrd="0" destOrd="0" presId="urn:microsoft.com/office/officeart/2005/8/layout/vList2"/>
    <dgm:cxn modelId="{18122F8B-0DBF-43D8-A007-2DE5F1DD1479}" srcId="{F8B68009-ED52-4A44-9AE4-63031DF9BAEB}" destId="{402778EA-2C5E-4A65-A8B3-4B2133AE438C}" srcOrd="2" destOrd="0" parTransId="{AC539CF0-0F84-44B3-8787-43CD64A25CAD}" sibTransId="{76A96200-F9A2-4164-B8C8-11F27F43E1D2}"/>
    <dgm:cxn modelId="{811DB558-5B90-452C-B710-8F4B7F243CB3}" type="presOf" srcId="{6E0C2176-B494-4045-BB22-E199150E64D4}" destId="{F714BA47-EDA4-4A78-87E8-01CF6CB1C556}" srcOrd="0" destOrd="4" presId="urn:microsoft.com/office/officeart/2005/8/layout/vList2"/>
    <dgm:cxn modelId="{2808D581-BF89-4412-8D70-BBED60CA1FB0}" srcId="{F8B68009-ED52-4A44-9AE4-63031DF9BAEB}" destId="{181C686B-49B6-45C1-921D-149A86F60425}" srcOrd="0" destOrd="0" parTransId="{E5EF6870-84E5-48C2-BFFA-563D643C6786}" sibTransId="{55DDF14F-DC07-48BF-957E-DF2A3C724B14}"/>
    <dgm:cxn modelId="{02471FF2-84E0-4134-B3C6-68EF96CE4FD0}" srcId="{8C65C114-110E-4D51-8959-B6D55BD703F1}" destId="{7EA6B8E2-852E-4E5F-A391-B85FBC1A4EED}" srcOrd="0" destOrd="0" parTransId="{E29BEDA7-D0AC-4793-8B2B-FC91212EA0AF}" sibTransId="{26E21B57-77E1-4CB3-806D-1187EFCCBE8E}"/>
    <dgm:cxn modelId="{A2348757-930A-4354-BF84-5939FF0DA5E1}" type="presOf" srcId="{CB768910-D9B8-4D34-BDCB-0B54C3BD9CB0}" destId="{DABF043B-2055-449C-BAC4-74B341C92083}" srcOrd="0" destOrd="4" presId="urn:microsoft.com/office/officeart/2005/8/layout/vList2"/>
    <dgm:cxn modelId="{1972EFF1-98B6-45DB-B6D0-47B86710BBC6}" type="presOf" srcId="{F8B68009-ED52-4A44-9AE4-63031DF9BAEB}" destId="{999BB535-A1DA-4BBF-B2EA-5707E5B1C7C9}" srcOrd="0" destOrd="0" presId="urn:microsoft.com/office/officeart/2005/8/layout/vList2"/>
    <dgm:cxn modelId="{E1C6ABD0-49B4-4701-9088-A4E0A543D2ED}" srcId="{8C65C114-110E-4D51-8959-B6D55BD703F1}" destId="{B6F1AB4E-0053-4FA7-9C82-1A70742C0142}" srcOrd="2" destOrd="0" parTransId="{DEB287E6-9648-4021-A51F-098661442E64}" sibTransId="{776D84B6-7D6B-4613-9EBF-7D0ED2A5D6B2}"/>
    <dgm:cxn modelId="{04E00297-C10A-4434-A2A3-C7D21734EECA}" srcId="{8C65C114-110E-4D51-8959-B6D55BD703F1}" destId="{FB288E19-3178-4376-A4A0-7FA2E45322C7}" srcOrd="3" destOrd="0" parTransId="{4CA62587-4CB2-42F3-9AD1-709682F305B8}" sibTransId="{1907F305-8561-425F-8FD7-EE27E9123BF7}"/>
    <dgm:cxn modelId="{32E27638-D92B-4EE9-9375-F8492CA5E9BD}" type="presOf" srcId="{181C686B-49B6-45C1-921D-149A86F60425}" destId="{F714BA47-EDA4-4A78-87E8-01CF6CB1C556}" srcOrd="0" destOrd="0" presId="urn:microsoft.com/office/officeart/2005/8/layout/vList2"/>
    <dgm:cxn modelId="{5C48E97B-3505-444B-803E-D8A6A765AE08}" srcId="{8C65C114-110E-4D51-8959-B6D55BD703F1}" destId="{CB768910-D9B8-4D34-BDCB-0B54C3BD9CB0}" srcOrd="4" destOrd="0" parTransId="{7D085FC4-F93E-4EF3-B17A-AFD91745F88F}" sibTransId="{6F365D45-3759-4295-A9D7-9345F968E5B5}"/>
    <dgm:cxn modelId="{8DBA3CE5-3527-47F3-89A9-8396B0B1D2B6}" type="presOf" srcId="{10640979-6414-4277-B469-F7423942EF39}" destId="{F714BA47-EDA4-4A78-87E8-01CF6CB1C556}" srcOrd="0" destOrd="3" presId="urn:microsoft.com/office/officeart/2005/8/layout/vList2"/>
    <dgm:cxn modelId="{190D65CD-C79B-44FB-BEC1-9F766BB6A336}" srcId="{8C65C114-110E-4D51-8959-B6D55BD703F1}" destId="{EA1C1B2F-E508-4BDD-824A-C6A6576BC4FD}" srcOrd="1" destOrd="0" parTransId="{61285ED0-142A-44FD-8529-FCCDB9C03A2D}" sibTransId="{639515C8-B089-4360-9D7F-71D3B167BDEF}"/>
    <dgm:cxn modelId="{F1546B9E-FCE1-47D0-BD1A-51FE6201FFE1}" srcId="{F8B68009-ED52-4A44-9AE4-63031DF9BAEB}" destId="{6E0C2176-B494-4045-BB22-E199150E64D4}" srcOrd="4" destOrd="0" parTransId="{6994300E-95B1-40B9-A30B-38C627A15CCE}" sibTransId="{DDF0AF38-478B-4FB8-8673-C0D5E82AB794}"/>
    <dgm:cxn modelId="{02544BCC-214A-4472-9257-A35F1E4428A8}" type="presOf" srcId="{EA1C1B2F-E508-4BDD-824A-C6A6576BC4FD}" destId="{DABF043B-2055-449C-BAC4-74B341C92083}" srcOrd="0" destOrd="1" presId="urn:microsoft.com/office/officeart/2005/8/layout/vList2"/>
    <dgm:cxn modelId="{95D9A7AD-41B3-40C1-BF80-F74DA30CCDCB}" type="presOf" srcId="{B6F1AB4E-0053-4FA7-9C82-1A70742C0142}" destId="{DABF043B-2055-449C-BAC4-74B341C92083}" srcOrd="0" destOrd="2" presId="urn:microsoft.com/office/officeart/2005/8/layout/vList2"/>
    <dgm:cxn modelId="{BA25F8EA-7F62-40D0-8968-902E974BDFC5}" type="presOf" srcId="{402778EA-2C5E-4A65-A8B3-4B2133AE438C}" destId="{F714BA47-EDA4-4A78-87E8-01CF6CB1C556}" srcOrd="0" destOrd="2" presId="urn:microsoft.com/office/officeart/2005/8/layout/vList2"/>
    <dgm:cxn modelId="{8C58775D-A696-420F-9FC5-1CADE8051893}" type="presOf" srcId="{8C65C114-110E-4D51-8959-B6D55BD703F1}" destId="{71C36C1C-3169-4D3F-8167-6616647444A3}" srcOrd="0" destOrd="0" presId="urn:microsoft.com/office/officeart/2005/8/layout/vList2"/>
    <dgm:cxn modelId="{B41E8345-928E-4E99-90EB-2AD737F969C9}" srcId="{950109CA-6757-4F2C-8B16-0F4728BD5A11}" destId="{8C65C114-110E-4D51-8959-B6D55BD703F1}" srcOrd="1" destOrd="0" parTransId="{EC4FB8E9-FFFB-45AB-A29F-C9EB1E9160EA}" sibTransId="{11A49CAF-FB93-42C4-9AC1-9C7822703EFB}"/>
    <dgm:cxn modelId="{C1595BF7-DF68-431D-A6BF-0ECC5F8F4481}" type="presOf" srcId="{7EA6B8E2-852E-4E5F-A391-B85FBC1A4EED}" destId="{DABF043B-2055-449C-BAC4-74B341C92083}" srcOrd="0" destOrd="0" presId="urn:microsoft.com/office/officeart/2005/8/layout/vList2"/>
    <dgm:cxn modelId="{59810F0A-98E4-416E-8644-71B1F841F0B4}" srcId="{F8B68009-ED52-4A44-9AE4-63031DF9BAEB}" destId="{10640979-6414-4277-B469-F7423942EF39}" srcOrd="3" destOrd="0" parTransId="{D8B12AE1-C8B1-4E80-95CE-BEC629403269}" sibTransId="{3A67B33E-9EA3-4815-8BA3-6770D7911439}"/>
    <dgm:cxn modelId="{2D7EA1EA-BD13-49F9-84C9-C98AABC83296}" type="presParOf" srcId="{FF696C09-608D-479B-A256-AA52C7B9BD10}" destId="{999BB535-A1DA-4BBF-B2EA-5707E5B1C7C9}" srcOrd="0" destOrd="0" presId="urn:microsoft.com/office/officeart/2005/8/layout/vList2"/>
    <dgm:cxn modelId="{768C8184-CD8F-4700-9B17-BB46B1C6FFD4}" type="presParOf" srcId="{FF696C09-608D-479B-A256-AA52C7B9BD10}" destId="{F714BA47-EDA4-4A78-87E8-01CF6CB1C556}" srcOrd="1" destOrd="0" presId="urn:microsoft.com/office/officeart/2005/8/layout/vList2"/>
    <dgm:cxn modelId="{ADDBFD95-6BC5-493F-B0E7-8610AF3578C3}" type="presParOf" srcId="{FF696C09-608D-479B-A256-AA52C7B9BD10}" destId="{71C36C1C-3169-4D3F-8167-6616647444A3}" srcOrd="2" destOrd="0" presId="urn:microsoft.com/office/officeart/2005/8/layout/vList2"/>
    <dgm:cxn modelId="{338FCD6F-B5F2-4A39-B30F-9ADA6E530876}" type="presParOf" srcId="{FF696C09-608D-479B-A256-AA52C7B9BD10}" destId="{DABF043B-2055-449C-BAC4-74B341C92083}"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0109CA-6757-4F2C-8B16-0F4728BD5A11}"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F8B68009-ED52-4A44-9AE4-63031DF9BAEB}">
      <dgm:prSet phldrT="[Текст]"/>
      <dgm:spPr/>
      <dgm:t>
        <a:bodyPr/>
        <a:lstStyle/>
        <a:p>
          <a:r>
            <a:rPr lang="ru-RU" dirty="0" smtClean="0"/>
            <a:t>«Дидактические единицы»</a:t>
          </a:r>
          <a:endParaRPr lang="en-US" dirty="0"/>
        </a:p>
      </dgm:t>
    </dgm:pt>
    <dgm:pt modelId="{6DEB8295-9ACA-4FED-89A4-980138483123}" type="parTrans" cxnId="{5EAD8E82-9D44-4F0B-911E-B96901B26ABF}">
      <dgm:prSet/>
      <dgm:spPr/>
      <dgm:t>
        <a:bodyPr/>
        <a:lstStyle/>
        <a:p>
          <a:endParaRPr lang="en-US"/>
        </a:p>
      </dgm:t>
    </dgm:pt>
    <dgm:pt modelId="{39675D48-72AD-4024-82DF-8948F66B2D99}" type="sibTrans" cxnId="{5EAD8E82-9D44-4F0B-911E-B96901B26ABF}">
      <dgm:prSet/>
      <dgm:spPr/>
      <dgm:t>
        <a:bodyPr/>
        <a:lstStyle/>
        <a:p>
          <a:endParaRPr lang="en-US"/>
        </a:p>
      </dgm:t>
    </dgm:pt>
    <dgm:pt modelId="{181C686B-49B6-45C1-921D-149A86F60425}">
      <dgm:prSet phldrT="[Текст]"/>
      <dgm:spPr/>
      <dgm:t>
        <a:bodyPr/>
        <a:lstStyle/>
        <a:p>
          <a:r>
            <a:rPr lang="ru-RU" dirty="0" smtClean="0"/>
            <a:t>Ориентация в комплексной диаграмме</a:t>
          </a:r>
          <a:endParaRPr lang="en-US" dirty="0"/>
        </a:p>
      </dgm:t>
    </dgm:pt>
    <dgm:pt modelId="{E5EF6870-84E5-48C2-BFFA-563D643C6786}" type="parTrans" cxnId="{2808D581-BF89-4412-8D70-BBED60CA1FB0}">
      <dgm:prSet/>
      <dgm:spPr/>
      <dgm:t>
        <a:bodyPr/>
        <a:lstStyle/>
        <a:p>
          <a:endParaRPr lang="en-US"/>
        </a:p>
      </dgm:t>
    </dgm:pt>
    <dgm:pt modelId="{55DDF14F-DC07-48BF-957E-DF2A3C724B14}" type="sibTrans" cxnId="{2808D581-BF89-4412-8D70-BBED60CA1FB0}">
      <dgm:prSet/>
      <dgm:spPr/>
      <dgm:t>
        <a:bodyPr/>
        <a:lstStyle/>
        <a:p>
          <a:endParaRPr lang="en-US"/>
        </a:p>
      </dgm:t>
    </dgm:pt>
    <dgm:pt modelId="{8C65C114-110E-4D51-8959-B6D55BD703F1}">
      <dgm:prSet phldrT="[Текст]"/>
      <dgm:spPr/>
      <dgm:t>
        <a:bodyPr/>
        <a:lstStyle/>
        <a:p>
          <a:r>
            <a:rPr lang="ru-RU" dirty="0" smtClean="0"/>
            <a:t>Общие когнитивные умения</a:t>
          </a:r>
          <a:endParaRPr lang="en-US" dirty="0"/>
        </a:p>
      </dgm:t>
    </dgm:pt>
    <dgm:pt modelId="{EC4FB8E9-FFFB-45AB-A29F-C9EB1E9160EA}" type="parTrans" cxnId="{B41E8345-928E-4E99-90EB-2AD737F969C9}">
      <dgm:prSet/>
      <dgm:spPr/>
      <dgm:t>
        <a:bodyPr/>
        <a:lstStyle/>
        <a:p>
          <a:endParaRPr lang="en-US"/>
        </a:p>
      </dgm:t>
    </dgm:pt>
    <dgm:pt modelId="{11A49CAF-FB93-42C4-9AC1-9C7822703EFB}" type="sibTrans" cxnId="{B41E8345-928E-4E99-90EB-2AD737F969C9}">
      <dgm:prSet/>
      <dgm:spPr/>
      <dgm:t>
        <a:bodyPr/>
        <a:lstStyle/>
        <a:p>
          <a:endParaRPr lang="en-US"/>
        </a:p>
      </dgm:t>
    </dgm:pt>
    <dgm:pt modelId="{7EA6B8E2-852E-4E5F-A391-B85FBC1A4EED}">
      <dgm:prSet phldrT="[Текст]"/>
      <dgm:spPr/>
      <dgm:t>
        <a:bodyPr/>
        <a:lstStyle/>
        <a:p>
          <a:r>
            <a:rPr lang="ru-RU" u="none" dirty="0" smtClean="0"/>
            <a:t>Объемный текст</a:t>
          </a:r>
          <a:endParaRPr lang="en-US" u="none" dirty="0"/>
        </a:p>
      </dgm:t>
    </dgm:pt>
    <dgm:pt modelId="{E29BEDA7-D0AC-4793-8B2B-FC91212EA0AF}" type="parTrans" cxnId="{02471FF2-84E0-4134-B3C6-68EF96CE4FD0}">
      <dgm:prSet/>
      <dgm:spPr/>
      <dgm:t>
        <a:bodyPr/>
        <a:lstStyle/>
        <a:p>
          <a:endParaRPr lang="en-US"/>
        </a:p>
      </dgm:t>
    </dgm:pt>
    <dgm:pt modelId="{26E21B57-77E1-4CB3-806D-1187EFCCBE8E}" type="sibTrans" cxnId="{02471FF2-84E0-4134-B3C6-68EF96CE4FD0}">
      <dgm:prSet/>
      <dgm:spPr/>
      <dgm:t>
        <a:bodyPr/>
        <a:lstStyle/>
        <a:p>
          <a:endParaRPr lang="en-US"/>
        </a:p>
      </dgm:t>
    </dgm:pt>
    <dgm:pt modelId="{D971CA37-8DFA-4D18-A830-1230993B1F5B}">
      <dgm:prSet/>
      <dgm:spPr/>
      <dgm:t>
        <a:bodyPr/>
        <a:lstStyle/>
        <a:p>
          <a:r>
            <a:rPr lang="ru-RU" dirty="0" smtClean="0"/>
            <a:t>Построение математической модели для текстовой задачи в три действия</a:t>
          </a:r>
          <a:endParaRPr lang="en-US" dirty="0"/>
        </a:p>
      </dgm:t>
    </dgm:pt>
    <dgm:pt modelId="{289A7698-4020-406C-9459-7635D94FE2BA}" type="parTrans" cxnId="{A78A1867-3BDF-40C9-8771-52EDB11FA943}">
      <dgm:prSet/>
      <dgm:spPr/>
      <dgm:t>
        <a:bodyPr/>
        <a:lstStyle/>
        <a:p>
          <a:endParaRPr lang="en-US"/>
        </a:p>
      </dgm:t>
    </dgm:pt>
    <dgm:pt modelId="{5F433494-866B-47EC-A4B1-A2CA503D9C5B}" type="sibTrans" cxnId="{A78A1867-3BDF-40C9-8771-52EDB11FA943}">
      <dgm:prSet/>
      <dgm:spPr/>
      <dgm:t>
        <a:bodyPr/>
        <a:lstStyle/>
        <a:p>
          <a:endParaRPr lang="en-US"/>
        </a:p>
      </dgm:t>
    </dgm:pt>
    <dgm:pt modelId="{402778EA-2C5E-4A65-A8B3-4B2133AE438C}">
      <dgm:prSet/>
      <dgm:spPr/>
      <dgm:t>
        <a:bodyPr/>
        <a:lstStyle/>
        <a:p>
          <a:r>
            <a:rPr lang="ru-RU" b="1" dirty="0" smtClean="0">
              <a:solidFill>
                <a:srgbClr val="C00000"/>
              </a:solidFill>
            </a:rPr>
            <a:t>Вероятность независимых событий </a:t>
          </a:r>
        </a:p>
      </dgm:t>
    </dgm:pt>
    <dgm:pt modelId="{AC539CF0-0F84-44B3-8787-43CD64A25CAD}" type="parTrans" cxnId="{18122F8B-0DBF-43D8-A007-2DE5F1DD1479}">
      <dgm:prSet/>
      <dgm:spPr/>
      <dgm:t>
        <a:bodyPr/>
        <a:lstStyle/>
        <a:p>
          <a:endParaRPr lang="en-US"/>
        </a:p>
      </dgm:t>
    </dgm:pt>
    <dgm:pt modelId="{76A96200-F9A2-4164-B8C8-11F27F43E1D2}" type="sibTrans" cxnId="{18122F8B-0DBF-43D8-A007-2DE5F1DD1479}">
      <dgm:prSet/>
      <dgm:spPr/>
      <dgm:t>
        <a:bodyPr/>
        <a:lstStyle/>
        <a:p>
          <a:endParaRPr lang="en-US"/>
        </a:p>
      </dgm:t>
    </dgm:pt>
    <dgm:pt modelId="{10640979-6414-4277-B469-F7423942EF39}">
      <dgm:prSet/>
      <dgm:spPr/>
      <dgm:t>
        <a:bodyPr/>
        <a:lstStyle/>
        <a:p>
          <a:r>
            <a:rPr lang="ru-RU" b="1" dirty="0" smtClean="0">
              <a:solidFill>
                <a:srgbClr val="C00000"/>
              </a:solidFill>
            </a:rPr>
            <a:t>Поиск информации и вычисления с данными </a:t>
          </a:r>
          <a:r>
            <a:rPr lang="ru-RU" b="1" u="sng" dirty="0" smtClean="0">
              <a:solidFill>
                <a:srgbClr val="C00000"/>
              </a:solidFill>
            </a:rPr>
            <a:t>на сгруппированной </a:t>
          </a:r>
          <a:r>
            <a:rPr lang="ru-RU" b="1" dirty="0" smtClean="0">
              <a:solidFill>
                <a:srgbClr val="C00000"/>
              </a:solidFill>
            </a:rPr>
            <a:t>диаграмме</a:t>
          </a:r>
        </a:p>
      </dgm:t>
    </dgm:pt>
    <dgm:pt modelId="{D8B12AE1-C8B1-4E80-95CE-BEC629403269}" type="parTrans" cxnId="{59810F0A-98E4-416E-8644-71B1F841F0B4}">
      <dgm:prSet/>
      <dgm:spPr/>
      <dgm:t>
        <a:bodyPr/>
        <a:lstStyle/>
        <a:p>
          <a:endParaRPr lang="en-US"/>
        </a:p>
      </dgm:t>
    </dgm:pt>
    <dgm:pt modelId="{3A67B33E-9EA3-4815-8BA3-6770D7911439}" type="sibTrans" cxnId="{59810F0A-98E4-416E-8644-71B1F841F0B4}">
      <dgm:prSet/>
      <dgm:spPr/>
      <dgm:t>
        <a:bodyPr/>
        <a:lstStyle/>
        <a:p>
          <a:endParaRPr lang="en-US"/>
        </a:p>
      </dgm:t>
    </dgm:pt>
    <dgm:pt modelId="{6E0C2176-B494-4045-BB22-E199150E64D4}">
      <dgm:prSet/>
      <dgm:spPr/>
      <dgm:t>
        <a:bodyPr/>
        <a:lstStyle/>
        <a:p>
          <a:r>
            <a:rPr lang="ru-RU"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Пропорция</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6994300E-95B1-40B9-A30B-38C627A15CCE}" type="parTrans" cxnId="{F1546B9E-FCE1-47D0-BD1A-51FE6201FFE1}">
      <dgm:prSet/>
      <dgm:spPr/>
      <dgm:t>
        <a:bodyPr/>
        <a:lstStyle/>
        <a:p>
          <a:endParaRPr lang="en-US"/>
        </a:p>
      </dgm:t>
    </dgm:pt>
    <dgm:pt modelId="{DDF0AF38-478B-4FB8-8673-C0D5E82AB794}" type="sibTrans" cxnId="{F1546B9E-FCE1-47D0-BD1A-51FE6201FFE1}">
      <dgm:prSet/>
      <dgm:spPr/>
      <dgm:t>
        <a:bodyPr/>
        <a:lstStyle/>
        <a:p>
          <a:endParaRPr lang="en-US"/>
        </a:p>
      </dgm:t>
    </dgm:pt>
    <dgm:pt modelId="{FB288E19-3178-4376-A4A0-7FA2E45322C7}">
      <dgm:prSet/>
      <dgm:spPr/>
      <dgm:t>
        <a:bodyPr/>
        <a:lstStyle/>
        <a:p>
          <a:r>
            <a:rPr lang="ru-RU" u="none" dirty="0" smtClean="0"/>
            <a:t>Малознакомый сюжет</a:t>
          </a:r>
          <a:endParaRPr lang="en-US" u="none" dirty="0"/>
        </a:p>
      </dgm:t>
    </dgm:pt>
    <dgm:pt modelId="{4CA62587-4CB2-42F3-9AD1-709682F305B8}" type="parTrans" cxnId="{04E00297-C10A-4434-A2A3-C7D21734EECA}">
      <dgm:prSet/>
      <dgm:spPr/>
      <dgm:t>
        <a:bodyPr/>
        <a:lstStyle/>
        <a:p>
          <a:endParaRPr lang="en-US"/>
        </a:p>
      </dgm:t>
    </dgm:pt>
    <dgm:pt modelId="{1907F305-8561-425F-8FD7-EE27E9123BF7}" type="sibTrans" cxnId="{04E00297-C10A-4434-A2A3-C7D21734EECA}">
      <dgm:prSet/>
      <dgm:spPr/>
      <dgm:t>
        <a:bodyPr/>
        <a:lstStyle/>
        <a:p>
          <a:endParaRPr lang="en-US"/>
        </a:p>
      </dgm:t>
    </dgm:pt>
    <dgm:pt modelId="{CB768910-D9B8-4D34-BDCB-0B54C3BD9CB0}">
      <dgm:prSet/>
      <dgm:spPr/>
      <dgm:t>
        <a:bodyPr/>
        <a:lstStyle/>
        <a:p>
          <a:r>
            <a:rPr lang="ru-RU" b="1" u="none" dirty="0" smtClean="0">
              <a:solidFill>
                <a:srgbClr val="C00000"/>
              </a:solidFill>
            </a:rPr>
            <a:t>Пространственное воображение</a:t>
          </a:r>
          <a:endParaRPr lang="en-US" u="none" dirty="0"/>
        </a:p>
      </dgm:t>
    </dgm:pt>
    <dgm:pt modelId="{7D085FC4-F93E-4EF3-B17A-AFD91745F88F}" type="parTrans" cxnId="{5C48E97B-3505-444B-803E-D8A6A765AE08}">
      <dgm:prSet/>
      <dgm:spPr/>
      <dgm:t>
        <a:bodyPr/>
        <a:lstStyle/>
        <a:p>
          <a:endParaRPr lang="en-US"/>
        </a:p>
      </dgm:t>
    </dgm:pt>
    <dgm:pt modelId="{6F365D45-3759-4295-A9D7-9345F968E5B5}" type="sibTrans" cxnId="{5C48E97B-3505-444B-803E-D8A6A765AE08}">
      <dgm:prSet/>
      <dgm:spPr/>
      <dgm:t>
        <a:bodyPr/>
        <a:lstStyle/>
        <a:p>
          <a:endParaRPr lang="en-US"/>
        </a:p>
      </dgm:t>
    </dgm:pt>
    <dgm:pt modelId="{EA1C1B2F-E508-4BDD-824A-C6A6576BC4FD}">
      <dgm:prSet phldrT="[Текст]"/>
      <dgm:spPr/>
      <dgm:t>
        <a:bodyPr/>
        <a:lstStyle/>
        <a:p>
          <a:r>
            <a:rPr lang="ru-RU" u="none" dirty="0" smtClean="0"/>
            <a:t>Комплексность текста</a:t>
          </a:r>
          <a:endParaRPr lang="en-US" u="none" dirty="0"/>
        </a:p>
      </dgm:t>
    </dgm:pt>
    <dgm:pt modelId="{61285ED0-142A-44FD-8529-FCCDB9C03A2D}" type="parTrans" cxnId="{190D65CD-C79B-44FB-BEC1-9F766BB6A336}">
      <dgm:prSet/>
      <dgm:spPr/>
      <dgm:t>
        <a:bodyPr/>
        <a:lstStyle/>
        <a:p>
          <a:endParaRPr lang="en-US"/>
        </a:p>
      </dgm:t>
    </dgm:pt>
    <dgm:pt modelId="{639515C8-B089-4360-9D7F-71D3B167BDEF}" type="sibTrans" cxnId="{190D65CD-C79B-44FB-BEC1-9F766BB6A336}">
      <dgm:prSet/>
      <dgm:spPr/>
      <dgm:t>
        <a:bodyPr/>
        <a:lstStyle/>
        <a:p>
          <a:endParaRPr lang="en-US"/>
        </a:p>
      </dgm:t>
    </dgm:pt>
    <dgm:pt modelId="{B6F1AB4E-0053-4FA7-9C82-1A70742C0142}">
      <dgm:prSet phldrT="[Текст]"/>
      <dgm:spPr/>
      <dgm:t>
        <a:bodyPr/>
        <a:lstStyle/>
        <a:p>
          <a:r>
            <a:rPr lang="ru-RU" u="none" dirty="0" smtClean="0"/>
            <a:t>Незнакомый формат вопроса</a:t>
          </a:r>
          <a:endParaRPr lang="en-US" u="none" dirty="0"/>
        </a:p>
      </dgm:t>
    </dgm:pt>
    <dgm:pt modelId="{DEB287E6-9648-4021-A51F-098661442E64}" type="parTrans" cxnId="{E1C6ABD0-49B4-4701-9088-A4E0A543D2ED}">
      <dgm:prSet/>
      <dgm:spPr/>
      <dgm:t>
        <a:bodyPr/>
        <a:lstStyle/>
        <a:p>
          <a:endParaRPr lang="en-US"/>
        </a:p>
      </dgm:t>
    </dgm:pt>
    <dgm:pt modelId="{776D84B6-7D6B-4613-9EBF-7D0ED2A5D6B2}" type="sibTrans" cxnId="{E1C6ABD0-49B4-4701-9088-A4E0A543D2ED}">
      <dgm:prSet/>
      <dgm:spPr/>
      <dgm:t>
        <a:bodyPr/>
        <a:lstStyle/>
        <a:p>
          <a:endParaRPr lang="en-US"/>
        </a:p>
      </dgm:t>
    </dgm:pt>
    <dgm:pt modelId="{FF696C09-608D-479B-A256-AA52C7B9BD10}" type="pres">
      <dgm:prSet presAssocID="{950109CA-6757-4F2C-8B16-0F4728BD5A11}" presName="linear" presStyleCnt="0">
        <dgm:presLayoutVars>
          <dgm:animLvl val="lvl"/>
          <dgm:resizeHandles val="exact"/>
        </dgm:presLayoutVars>
      </dgm:prSet>
      <dgm:spPr/>
      <dgm:t>
        <a:bodyPr/>
        <a:lstStyle/>
        <a:p>
          <a:endParaRPr lang="ru-RU"/>
        </a:p>
      </dgm:t>
    </dgm:pt>
    <dgm:pt modelId="{999BB535-A1DA-4BBF-B2EA-5707E5B1C7C9}" type="pres">
      <dgm:prSet presAssocID="{F8B68009-ED52-4A44-9AE4-63031DF9BAEB}" presName="parentText" presStyleLbl="node1" presStyleIdx="0" presStyleCnt="2">
        <dgm:presLayoutVars>
          <dgm:chMax val="0"/>
          <dgm:bulletEnabled val="1"/>
        </dgm:presLayoutVars>
      </dgm:prSet>
      <dgm:spPr/>
      <dgm:t>
        <a:bodyPr/>
        <a:lstStyle/>
        <a:p>
          <a:endParaRPr lang="en-US"/>
        </a:p>
      </dgm:t>
    </dgm:pt>
    <dgm:pt modelId="{F714BA47-EDA4-4A78-87E8-01CF6CB1C556}" type="pres">
      <dgm:prSet presAssocID="{F8B68009-ED52-4A44-9AE4-63031DF9BAEB}" presName="childText" presStyleLbl="revTx" presStyleIdx="0" presStyleCnt="2">
        <dgm:presLayoutVars>
          <dgm:bulletEnabled val="1"/>
        </dgm:presLayoutVars>
      </dgm:prSet>
      <dgm:spPr/>
      <dgm:t>
        <a:bodyPr/>
        <a:lstStyle/>
        <a:p>
          <a:endParaRPr lang="en-US"/>
        </a:p>
      </dgm:t>
    </dgm:pt>
    <dgm:pt modelId="{71C36C1C-3169-4D3F-8167-6616647444A3}" type="pres">
      <dgm:prSet presAssocID="{8C65C114-110E-4D51-8959-B6D55BD703F1}" presName="parentText" presStyleLbl="node1" presStyleIdx="1" presStyleCnt="2">
        <dgm:presLayoutVars>
          <dgm:chMax val="0"/>
          <dgm:bulletEnabled val="1"/>
        </dgm:presLayoutVars>
      </dgm:prSet>
      <dgm:spPr/>
      <dgm:t>
        <a:bodyPr/>
        <a:lstStyle/>
        <a:p>
          <a:endParaRPr lang="ru-RU"/>
        </a:p>
      </dgm:t>
    </dgm:pt>
    <dgm:pt modelId="{DABF043B-2055-449C-BAC4-74B341C92083}" type="pres">
      <dgm:prSet presAssocID="{8C65C114-110E-4D51-8959-B6D55BD703F1}" presName="childText" presStyleLbl="revTx" presStyleIdx="1" presStyleCnt="2">
        <dgm:presLayoutVars>
          <dgm:bulletEnabled val="1"/>
        </dgm:presLayoutVars>
      </dgm:prSet>
      <dgm:spPr/>
      <dgm:t>
        <a:bodyPr/>
        <a:lstStyle/>
        <a:p>
          <a:endParaRPr lang="en-US"/>
        </a:p>
      </dgm:t>
    </dgm:pt>
  </dgm:ptLst>
  <dgm:cxnLst>
    <dgm:cxn modelId="{5EAD8E82-9D44-4F0B-911E-B96901B26ABF}" srcId="{950109CA-6757-4F2C-8B16-0F4728BD5A11}" destId="{F8B68009-ED52-4A44-9AE4-63031DF9BAEB}" srcOrd="0" destOrd="0" parTransId="{6DEB8295-9ACA-4FED-89A4-980138483123}" sibTransId="{39675D48-72AD-4024-82DF-8948F66B2D99}"/>
    <dgm:cxn modelId="{A78A1867-3BDF-40C9-8771-52EDB11FA943}" srcId="{F8B68009-ED52-4A44-9AE4-63031DF9BAEB}" destId="{D971CA37-8DFA-4D18-A830-1230993B1F5B}" srcOrd="1" destOrd="0" parTransId="{289A7698-4020-406C-9459-7635D94FE2BA}" sibTransId="{5F433494-866B-47EC-A4B1-A2CA503D9C5B}"/>
    <dgm:cxn modelId="{B76215D6-425F-4C9D-81C0-64B731204A9D}" type="presOf" srcId="{10640979-6414-4277-B469-F7423942EF39}" destId="{F714BA47-EDA4-4A78-87E8-01CF6CB1C556}" srcOrd="0" destOrd="3" presId="urn:microsoft.com/office/officeart/2005/8/layout/vList2"/>
    <dgm:cxn modelId="{B98BCADA-9D6D-4289-953E-E5C9C4CEB7E9}" type="presOf" srcId="{D971CA37-8DFA-4D18-A830-1230993B1F5B}" destId="{F714BA47-EDA4-4A78-87E8-01CF6CB1C556}" srcOrd="0" destOrd="1" presId="urn:microsoft.com/office/officeart/2005/8/layout/vList2"/>
    <dgm:cxn modelId="{B368DD86-45F8-4C42-84A8-AC89A359597F}" type="presOf" srcId="{FB288E19-3178-4376-A4A0-7FA2E45322C7}" destId="{DABF043B-2055-449C-BAC4-74B341C92083}" srcOrd="0" destOrd="3" presId="urn:microsoft.com/office/officeart/2005/8/layout/vList2"/>
    <dgm:cxn modelId="{18122F8B-0DBF-43D8-A007-2DE5F1DD1479}" srcId="{F8B68009-ED52-4A44-9AE4-63031DF9BAEB}" destId="{402778EA-2C5E-4A65-A8B3-4B2133AE438C}" srcOrd="2" destOrd="0" parTransId="{AC539CF0-0F84-44B3-8787-43CD64A25CAD}" sibTransId="{76A96200-F9A2-4164-B8C8-11F27F43E1D2}"/>
    <dgm:cxn modelId="{B3863B24-EC28-4668-82B7-9D9FF4E9C527}" type="presOf" srcId="{402778EA-2C5E-4A65-A8B3-4B2133AE438C}" destId="{F714BA47-EDA4-4A78-87E8-01CF6CB1C556}" srcOrd="0" destOrd="2" presId="urn:microsoft.com/office/officeart/2005/8/layout/vList2"/>
    <dgm:cxn modelId="{E8EF1C16-6B33-4F96-A5B0-3595AADF8848}" type="presOf" srcId="{7EA6B8E2-852E-4E5F-A391-B85FBC1A4EED}" destId="{DABF043B-2055-449C-BAC4-74B341C92083}" srcOrd="0" destOrd="0" presId="urn:microsoft.com/office/officeart/2005/8/layout/vList2"/>
    <dgm:cxn modelId="{03A0A575-68AE-4773-8D94-9C8E2EC2D4F3}" type="presOf" srcId="{F8B68009-ED52-4A44-9AE4-63031DF9BAEB}" destId="{999BB535-A1DA-4BBF-B2EA-5707E5B1C7C9}" srcOrd="0" destOrd="0" presId="urn:microsoft.com/office/officeart/2005/8/layout/vList2"/>
    <dgm:cxn modelId="{2808D581-BF89-4412-8D70-BBED60CA1FB0}" srcId="{F8B68009-ED52-4A44-9AE4-63031DF9BAEB}" destId="{181C686B-49B6-45C1-921D-149A86F60425}" srcOrd="0" destOrd="0" parTransId="{E5EF6870-84E5-48C2-BFFA-563D643C6786}" sibTransId="{55DDF14F-DC07-48BF-957E-DF2A3C724B14}"/>
    <dgm:cxn modelId="{02471FF2-84E0-4134-B3C6-68EF96CE4FD0}" srcId="{8C65C114-110E-4D51-8959-B6D55BD703F1}" destId="{7EA6B8E2-852E-4E5F-A391-B85FBC1A4EED}" srcOrd="0" destOrd="0" parTransId="{E29BEDA7-D0AC-4793-8B2B-FC91212EA0AF}" sibTransId="{26E21B57-77E1-4CB3-806D-1187EFCCBE8E}"/>
    <dgm:cxn modelId="{89866180-DA38-4F75-A010-C4F85038E72C}" type="presOf" srcId="{950109CA-6757-4F2C-8B16-0F4728BD5A11}" destId="{FF696C09-608D-479B-A256-AA52C7B9BD10}" srcOrd="0" destOrd="0" presId="urn:microsoft.com/office/officeart/2005/8/layout/vList2"/>
    <dgm:cxn modelId="{009B7468-4BBC-4282-A0AA-A41247E2E6AB}" type="presOf" srcId="{CB768910-D9B8-4D34-BDCB-0B54C3BD9CB0}" destId="{DABF043B-2055-449C-BAC4-74B341C92083}" srcOrd="0" destOrd="4" presId="urn:microsoft.com/office/officeart/2005/8/layout/vList2"/>
    <dgm:cxn modelId="{E1C6ABD0-49B4-4701-9088-A4E0A543D2ED}" srcId="{8C65C114-110E-4D51-8959-B6D55BD703F1}" destId="{B6F1AB4E-0053-4FA7-9C82-1A70742C0142}" srcOrd="2" destOrd="0" parTransId="{DEB287E6-9648-4021-A51F-098661442E64}" sibTransId="{776D84B6-7D6B-4613-9EBF-7D0ED2A5D6B2}"/>
    <dgm:cxn modelId="{077DDF98-0E83-470D-9A96-135B5BD23AB9}" type="presOf" srcId="{6E0C2176-B494-4045-BB22-E199150E64D4}" destId="{F714BA47-EDA4-4A78-87E8-01CF6CB1C556}" srcOrd="0" destOrd="4" presId="urn:microsoft.com/office/officeart/2005/8/layout/vList2"/>
    <dgm:cxn modelId="{04E00297-C10A-4434-A2A3-C7D21734EECA}" srcId="{8C65C114-110E-4D51-8959-B6D55BD703F1}" destId="{FB288E19-3178-4376-A4A0-7FA2E45322C7}" srcOrd="3" destOrd="0" parTransId="{4CA62587-4CB2-42F3-9AD1-709682F305B8}" sibTransId="{1907F305-8561-425F-8FD7-EE27E9123BF7}"/>
    <dgm:cxn modelId="{517BC7EA-B799-4FF6-AFB7-FDD634FD6C62}" type="presOf" srcId="{B6F1AB4E-0053-4FA7-9C82-1A70742C0142}" destId="{DABF043B-2055-449C-BAC4-74B341C92083}" srcOrd="0" destOrd="2" presId="urn:microsoft.com/office/officeart/2005/8/layout/vList2"/>
    <dgm:cxn modelId="{5C48E97B-3505-444B-803E-D8A6A765AE08}" srcId="{8C65C114-110E-4D51-8959-B6D55BD703F1}" destId="{CB768910-D9B8-4D34-BDCB-0B54C3BD9CB0}" srcOrd="4" destOrd="0" parTransId="{7D085FC4-F93E-4EF3-B17A-AFD91745F88F}" sibTransId="{6F365D45-3759-4295-A9D7-9345F968E5B5}"/>
    <dgm:cxn modelId="{CD5326A3-05B7-43EC-8CDC-E0EDE5E7A58C}" type="presOf" srcId="{8C65C114-110E-4D51-8959-B6D55BD703F1}" destId="{71C36C1C-3169-4D3F-8167-6616647444A3}" srcOrd="0" destOrd="0" presId="urn:microsoft.com/office/officeart/2005/8/layout/vList2"/>
    <dgm:cxn modelId="{190D65CD-C79B-44FB-BEC1-9F766BB6A336}" srcId="{8C65C114-110E-4D51-8959-B6D55BD703F1}" destId="{EA1C1B2F-E508-4BDD-824A-C6A6576BC4FD}" srcOrd="1" destOrd="0" parTransId="{61285ED0-142A-44FD-8529-FCCDB9C03A2D}" sibTransId="{639515C8-B089-4360-9D7F-71D3B167BDEF}"/>
    <dgm:cxn modelId="{F1546B9E-FCE1-47D0-BD1A-51FE6201FFE1}" srcId="{F8B68009-ED52-4A44-9AE4-63031DF9BAEB}" destId="{6E0C2176-B494-4045-BB22-E199150E64D4}" srcOrd="4" destOrd="0" parTransId="{6994300E-95B1-40B9-A30B-38C627A15CCE}" sibTransId="{DDF0AF38-478B-4FB8-8673-C0D5E82AB794}"/>
    <dgm:cxn modelId="{A5656E09-886D-4D24-8C17-BC61CDD73BF7}" type="presOf" srcId="{181C686B-49B6-45C1-921D-149A86F60425}" destId="{F714BA47-EDA4-4A78-87E8-01CF6CB1C556}" srcOrd="0" destOrd="0" presId="urn:microsoft.com/office/officeart/2005/8/layout/vList2"/>
    <dgm:cxn modelId="{B41E8345-928E-4E99-90EB-2AD737F969C9}" srcId="{950109CA-6757-4F2C-8B16-0F4728BD5A11}" destId="{8C65C114-110E-4D51-8959-B6D55BD703F1}" srcOrd="1" destOrd="0" parTransId="{EC4FB8E9-FFFB-45AB-A29F-C9EB1E9160EA}" sibTransId="{11A49CAF-FB93-42C4-9AC1-9C7822703EFB}"/>
    <dgm:cxn modelId="{F4F4C141-3FBA-4FA9-A6D7-1CFB9F195AE5}" type="presOf" srcId="{EA1C1B2F-E508-4BDD-824A-C6A6576BC4FD}" destId="{DABF043B-2055-449C-BAC4-74B341C92083}" srcOrd="0" destOrd="1" presId="urn:microsoft.com/office/officeart/2005/8/layout/vList2"/>
    <dgm:cxn modelId="{59810F0A-98E4-416E-8644-71B1F841F0B4}" srcId="{F8B68009-ED52-4A44-9AE4-63031DF9BAEB}" destId="{10640979-6414-4277-B469-F7423942EF39}" srcOrd="3" destOrd="0" parTransId="{D8B12AE1-C8B1-4E80-95CE-BEC629403269}" sibTransId="{3A67B33E-9EA3-4815-8BA3-6770D7911439}"/>
    <dgm:cxn modelId="{FE5F4612-587D-4ABB-9B61-04C307C545C8}" type="presParOf" srcId="{FF696C09-608D-479B-A256-AA52C7B9BD10}" destId="{999BB535-A1DA-4BBF-B2EA-5707E5B1C7C9}" srcOrd="0" destOrd="0" presId="urn:microsoft.com/office/officeart/2005/8/layout/vList2"/>
    <dgm:cxn modelId="{36E6386A-CBF5-4ED2-BA1C-230124775727}" type="presParOf" srcId="{FF696C09-608D-479B-A256-AA52C7B9BD10}" destId="{F714BA47-EDA4-4A78-87E8-01CF6CB1C556}" srcOrd="1" destOrd="0" presId="urn:microsoft.com/office/officeart/2005/8/layout/vList2"/>
    <dgm:cxn modelId="{DBA0F32E-4F20-4F20-807B-5F800DA1656C}" type="presParOf" srcId="{FF696C09-608D-479B-A256-AA52C7B9BD10}" destId="{71C36C1C-3169-4D3F-8167-6616647444A3}" srcOrd="2" destOrd="0" presId="urn:microsoft.com/office/officeart/2005/8/layout/vList2"/>
    <dgm:cxn modelId="{7634187F-8EE6-46AB-8140-38DB0433A06C}" type="presParOf" srcId="{FF696C09-608D-479B-A256-AA52C7B9BD10}" destId="{DABF043B-2055-449C-BAC4-74B341C92083}"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0A4468-F41F-42CD-801D-C3C68E61DE1C}" type="doc">
      <dgm:prSet loTypeId="urn:microsoft.com/office/officeart/2008/layout/PictureAccentList" loCatId="list" qsTypeId="urn:microsoft.com/office/officeart/2005/8/quickstyle/simple1" qsCatId="simple" csTypeId="urn:microsoft.com/office/officeart/2005/8/colors/accent0_2" csCatId="mainScheme" phldr="1"/>
      <dgm:spPr/>
      <dgm:t>
        <a:bodyPr/>
        <a:lstStyle/>
        <a:p>
          <a:endParaRPr lang="ru-RU"/>
        </a:p>
      </dgm:t>
    </dgm:pt>
    <dgm:pt modelId="{72C268D6-36CF-4654-A27C-2804D02650C7}">
      <dgm:prSet phldrT="[Текст]" custT="1">
        <dgm:style>
          <a:lnRef idx="1">
            <a:schemeClr val="accent4"/>
          </a:lnRef>
          <a:fillRef idx="2">
            <a:schemeClr val="accent4"/>
          </a:fillRef>
          <a:effectRef idx="1">
            <a:schemeClr val="accent4"/>
          </a:effectRef>
          <a:fontRef idx="minor">
            <a:schemeClr val="dk1"/>
          </a:fontRef>
        </dgm:style>
      </dgm:prSet>
      <dgm:spPr/>
      <dgm:t>
        <a:bodyPr/>
        <a:lstStyle/>
        <a:p>
          <a:pPr marL="176213" indent="0"/>
          <a:r>
            <a:rPr lang="ru-RU" sz="2800" b="1" dirty="0" smtClean="0">
              <a:effectLst/>
              <a:latin typeface="Arial" panose="020B0604020202020204" pitchFamily="34" charset="0"/>
              <a:cs typeface="Arial" panose="020B0604020202020204" pitchFamily="34" charset="0"/>
            </a:rPr>
            <a:t>Какие характеристики читательской грамотности учитываются тестом </a:t>
          </a:r>
          <a:r>
            <a:rPr lang="en-US" sz="2800" b="1" dirty="0" smtClean="0">
              <a:effectLst/>
              <a:latin typeface="Arial" panose="020B0604020202020204" pitchFamily="34" charset="0"/>
              <a:cs typeface="Arial" panose="020B0604020202020204" pitchFamily="34" charset="0"/>
            </a:rPr>
            <a:t>PISA</a:t>
          </a:r>
          <a:r>
            <a:rPr lang="ru-RU" sz="2800" b="1" dirty="0" smtClean="0">
              <a:effectLst/>
              <a:latin typeface="Arial" panose="020B0604020202020204" pitchFamily="34" charset="0"/>
              <a:cs typeface="Arial" panose="020B0604020202020204" pitchFamily="34" charset="0"/>
            </a:rPr>
            <a:t>?</a:t>
          </a:r>
          <a:endParaRPr lang="ru-RU" sz="2800" dirty="0">
            <a:latin typeface="Arial" panose="020B0604020202020204" pitchFamily="34" charset="0"/>
            <a:cs typeface="Arial" panose="020B0604020202020204" pitchFamily="34" charset="0"/>
          </a:endParaRPr>
        </a:p>
      </dgm:t>
    </dgm:pt>
    <dgm:pt modelId="{E708F153-3D7E-4122-82AE-FEE5934F5926}" type="parTrans" cxnId="{EDAF908A-0489-4FA4-806F-3534E3F0313D}">
      <dgm:prSet/>
      <dgm:spPr/>
      <dgm:t>
        <a:bodyPr/>
        <a:lstStyle/>
        <a:p>
          <a:endParaRPr lang="ru-RU"/>
        </a:p>
      </dgm:t>
    </dgm:pt>
    <dgm:pt modelId="{B10FDD52-8D4D-46A9-A01F-5778E14B590C}" type="sibTrans" cxnId="{EDAF908A-0489-4FA4-806F-3534E3F0313D}">
      <dgm:prSet/>
      <dgm:spPr/>
      <dgm:t>
        <a:bodyPr/>
        <a:lstStyle/>
        <a:p>
          <a:endParaRPr lang="ru-RU"/>
        </a:p>
      </dgm:t>
    </dgm:pt>
    <dgm:pt modelId="{C0D22865-A099-4A05-9C84-DB277562E5ED}">
      <dgm:prSet phldrT="[Текст]">
        <dgm:style>
          <a:lnRef idx="1">
            <a:schemeClr val="accent4"/>
          </a:lnRef>
          <a:fillRef idx="3">
            <a:schemeClr val="accent4"/>
          </a:fillRef>
          <a:effectRef idx="2">
            <a:schemeClr val="accent4"/>
          </a:effectRef>
          <a:fontRef idx="minor">
            <a:schemeClr val="lt1"/>
          </a:fontRef>
        </dgm:style>
      </dgm:prSet>
      <dgm:spPr/>
      <dgm:t>
        <a:bodyPr/>
        <a:lstStyle/>
        <a:p>
          <a:r>
            <a:rPr lang="ru-RU"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Ситуации</a:t>
          </a:r>
          <a:endParaRPr lang="ru-RU" b="1" dirty="0">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96FC01EB-8454-42C8-B5BA-E09229F3794B}" type="parTrans" cxnId="{2232D5C3-7692-41B5-9BF6-487877E57903}">
      <dgm:prSet/>
      <dgm:spPr/>
      <dgm:t>
        <a:bodyPr/>
        <a:lstStyle/>
        <a:p>
          <a:endParaRPr lang="ru-RU"/>
        </a:p>
      </dgm:t>
    </dgm:pt>
    <dgm:pt modelId="{22942334-FA0D-4E4F-AABC-3246384A4070}" type="sibTrans" cxnId="{2232D5C3-7692-41B5-9BF6-487877E57903}">
      <dgm:prSet/>
      <dgm:spPr/>
      <dgm:t>
        <a:bodyPr/>
        <a:lstStyle/>
        <a:p>
          <a:endParaRPr lang="ru-RU"/>
        </a:p>
      </dgm:t>
    </dgm:pt>
    <dgm:pt modelId="{DE96B42D-D555-4D5C-AAE8-66E8918E9784}">
      <dgm:prSet phldrT="[Текст]">
        <dgm:style>
          <a:lnRef idx="3">
            <a:schemeClr val="lt1"/>
          </a:lnRef>
          <a:fillRef idx="1">
            <a:schemeClr val="accent4"/>
          </a:fillRef>
          <a:effectRef idx="1">
            <a:schemeClr val="accent4"/>
          </a:effectRef>
          <a:fontRef idx="minor">
            <a:schemeClr val="lt1"/>
          </a:fontRef>
        </dgm:style>
      </dgm:prSet>
      <dgm:spPr/>
      <dgm:t>
        <a:bodyPr/>
        <a:lstStyle/>
        <a:p>
          <a:r>
            <a:rPr lang="ru-RU"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Текст</a:t>
          </a:r>
          <a:endParaRPr lang="ru-RU" b="1" dirty="0">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A28832E0-249F-499E-9CC5-7E758C0DD4F9}" type="parTrans" cxnId="{C413BCD4-1D39-4A17-9D73-1B18C9D297E9}">
      <dgm:prSet/>
      <dgm:spPr/>
      <dgm:t>
        <a:bodyPr/>
        <a:lstStyle/>
        <a:p>
          <a:endParaRPr lang="ru-RU"/>
        </a:p>
      </dgm:t>
    </dgm:pt>
    <dgm:pt modelId="{3A07C66E-5834-4E91-BEA5-24C1300DF626}" type="sibTrans" cxnId="{C413BCD4-1D39-4A17-9D73-1B18C9D297E9}">
      <dgm:prSet/>
      <dgm:spPr/>
      <dgm:t>
        <a:bodyPr/>
        <a:lstStyle/>
        <a:p>
          <a:endParaRPr lang="ru-RU"/>
        </a:p>
      </dgm:t>
    </dgm:pt>
    <dgm:pt modelId="{1F5C87A9-565C-479B-B9AE-7A73C5AE7F2A}">
      <dgm:prSet>
        <dgm:style>
          <a:lnRef idx="1">
            <a:schemeClr val="accent4"/>
          </a:lnRef>
          <a:fillRef idx="2">
            <a:schemeClr val="accent4"/>
          </a:fillRef>
          <a:effectRef idx="1">
            <a:schemeClr val="accent4"/>
          </a:effectRef>
          <a:fontRef idx="minor">
            <a:schemeClr val="dk1"/>
          </a:fontRef>
        </dgm:style>
      </dgm:prSet>
      <dgm:spPr/>
      <dgm:t>
        <a:bodyPr/>
        <a:lstStyle/>
        <a:p>
          <a:r>
            <a:rPr lang="ru-RU" b="1" dirty="0" smtClean="0">
              <a:latin typeface="Verdana" panose="020B0604030504040204" pitchFamily="34" charset="0"/>
              <a:ea typeface="Verdana" panose="020B0604030504040204" pitchFamily="34" charset="0"/>
              <a:cs typeface="Verdana" panose="020B0604030504040204" pitchFamily="34" charset="0"/>
            </a:rPr>
            <a:t>Читательские умения</a:t>
          </a:r>
          <a:endParaRPr lang="ru-RU" b="1" dirty="0">
            <a:latin typeface="Verdana" panose="020B0604030504040204" pitchFamily="34" charset="0"/>
            <a:ea typeface="Verdana" panose="020B0604030504040204" pitchFamily="34" charset="0"/>
            <a:cs typeface="Verdana" panose="020B0604030504040204" pitchFamily="34" charset="0"/>
          </a:endParaRPr>
        </a:p>
      </dgm:t>
    </dgm:pt>
    <dgm:pt modelId="{F3F30E46-D3C1-4C24-AF7F-BBB6A3B1793A}" type="parTrans" cxnId="{62D18D46-0307-4ADD-9AD8-F6DC93BB3F94}">
      <dgm:prSet/>
      <dgm:spPr/>
      <dgm:t>
        <a:bodyPr/>
        <a:lstStyle/>
        <a:p>
          <a:endParaRPr lang="ru-RU"/>
        </a:p>
      </dgm:t>
    </dgm:pt>
    <dgm:pt modelId="{165930BC-6A88-4BA7-9419-B8ECAEE6C0E3}" type="sibTrans" cxnId="{62D18D46-0307-4ADD-9AD8-F6DC93BB3F94}">
      <dgm:prSet/>
      <dgm:spPr/>
      <dgm:t>
        <a:bodyPr/>
        <a:lstStyle/>
        <a:p>
          <a:endParaRPr lang="ru-RU"/>
        </a:p>
      </dgm:t>
    </dgm:pt>
    <dgm:pt modelId="{A1EE015B-0890-4C99-9EC5-4C4A97D90736}" type="pres">
      <dgm:prSet presAssocID="{7B0A4468-F41F-42CD-801D-C3C68E61DE1C}" presName="layout" presStyleCnt="0">
        <dgm:presLayoutVars>
          <dgm:chMax/>
          <dgm:chPref/>
          <dgm:dir/>
          <dgm:animOne val="branch"/>
          <dgm:animLvl val="lvl"/>
          <dgm:resizeHandles/>
        </dgm:presLayoutVars>
      </dgm:prSet>
      <dgm:spPr/>
      <dgm:t>
        <a:bodyPr/>
        <a:lstStyle/>
        <a:p>
          <a:endParaRPr lang="ru-RU"/>
        </a:p>
      </dgm:t>
    </dgm:pt>
    <dgm:pt modelId="{8EC91AF0-D1F5-4D90-B7AB-977AD549F757}" type="pres">
      <dgm:prSet presAssocID="{72C268D6-36CF-4654-A27C-2804D02650C7}" presName="root" presStyleCnt="0">
        <dgm:presLayoutVars>
          <dgm:chMax/>
          <dgm:chPref val="4"/>
        </dgm:presLayoutVars>
      </dgm:prSet>
      <dgm:spPr/>
      <dgm:t>
        <a:bodyPr/>
        <a:lstStyle/>
        <a:p>
          <a:endParaRPr lang="ru-RU"/>
        </a:p>
      </dgm:t>
    </dgm:pt>
    <dgm:pt modelId="{C3C10654-D8DA-4E95-B637-A2823A5D85E2}" type="pres">
      <dgm:prSet presAssocID="{72C268D6-36CF-4654-A27C-2804D02650C7}" presName="rootComposite" presStyleCnt="0">
        <dgm:presLayoutVars/>
      </dgm:prSet>
      <dgm:spPr/>
      <dgm:t>
        <a:bodyPr/>
        <a:lstStyle/>
        <a:p>
          <a:endParaRPr lang="ru-RU"/>
        </a:p>
      </dgm:t>
    </dgm:pt>
    <dgm:pt modelId="{476AF15E-B058-47C1-A6A0-6BFD9F627BA2}" type="pres">
      <dgm:prSet presAssocID="{72C268D6-36CF-4654-A27C-2804D02650C7}" presName="rootText" presStyleLbl="node0" presStyleIdx="0" presStyleCnt="1" custScaleX="134031" custScaleY="194050" custLinFactNeighborX="-7916" custLinFactNeighborY="-38">
        <dgm:presLayoutVars>
          <dgm:chMax/>
          <dgm:chPref val="4"/>
        </dgm:presLayoutVars>
      </dgm:prSet>
      <dgm:spPr/>
      <dgm:t>
        <a:bodyPr/>
        <a:lstStyle/>
        <a:p>
          <a:endParaRPr lang="ru-RU"/>
        </a:p>
      </dgm:t>
    </dgm:pt>
    <dgm:pt modelId="{99632792-088D-49AE-AB38-170BF102B483}" type="pres">
      <dgm:prSet presAssocID="{72C268D6-36CF-4654-A27C-2804D02650C7}" presName="childShape" presStyleCnt="0">
        <dgm:presLayoutVars>
          <dgm:chMax val="0"/>
          <dgm:chPref val="0"/>
        </dgm:presLayoutVars>
      </dgm:prSet>
      <dgm:spPr/>
      <dgm:t>
        <a:bodyPr/>
        <a:lstStyle/>
        <a:p>
          <a:endParaRPr lang="ru-RU"/>
        </a:p>
      </dgm:t>
    </dgm:pt>
    <dgm:pt modelId="{78D16D43-873B-49D4-A797-BFC20FC7B5D2}" type="pres">
      <dgm:prSet presAssocID="{C0D22865-A099-4A05-9C84-DB277562E5ED}" presName="childComposite" presStyleCnt="0">
        <dgm:presLayoutVars>
          <dgm:chMax val="0"/>
          <dgm:chPref val="0"/>
        </dgm:presLayoutVars>
      </dgm:prSet>
      <dgm:spPr/>
      <dgm:t>
        <a:bodyPr/>
        <a:lstStyle/>
        <a:p>
          <a:endParaRPr lang="ru-RU"/>
        </a:p>
      </dgm:t>
    </dgm:pt>
    <dgm:pt modelId="{EB771F48-997B-44B9-B152-F3FD514CCC98}" type="pres">
      <dgm:prSet presAssocID="{C0D22865-A099-4A05-9C84-DB277562E5ED}" presName="Image" presStyleLbl="node1" presStyleIdx="0" presStyleCnt="3">
        <dgm:style>
          <a:lnRef idx="1">
            <a:schemeClr val="accent4"/>
          </a:lnRef>
          <a:fillRef idx="3">
            <a:schemeClr val="accent4"/>
          </a:fillRef>
          <a:effectRef idx="2">
            <a:schemeClr val="accent4"/>
          </a:effectRef>
          <a:fontRef idx="minor">
            <a:schemeClr val="lt1"/>
          </a:fontRef>
        </dgm:style>
      </dgm:prSet>
      <dgm:spPr/>
      <dgm:t>
        <a:bodyPr/>
        <a:lstStyle/>
        <a:p>
          <a:endParaRPr lang="ru-RU"/>
        </a:p>
      </dgm:t>
    </dgm:pt>
    <dgm:pt modelId="{0A9F742B-476C-4881-901C-AB1A98E62336}" type="pres">
      <dgm:prSet presAssocID="{C0D22865-A099-4A05-9C84-DB277562E5ED}" presName="childText" presStyleLbl="lnNode1" presStyleIdx="0" presStyleCnt="3" custLinFactNeighborX="180" custLinFactNeighborY="-3102">
        <dgm:presLayoutVars>
          <dgm:chMax val="0"/>
          <dgm:chPref val="0"/>
          <dgm:bulletEnabled val="1"/>
        </dgm:presLayoutVars>
      </dgm:prSet>
      <dgm:spPr/>
      <dgm:t>
        <a:bodyPr/>
        <a:lstStyle/>
        <a:p>
          <a:endParaRPr lang="ru-RU"/>
        </a:p>
      </dgm:t>
    </dgm:pt>
    <dgm:pt modelId="{EA0D72BD-53B2-4B66-913D-247940F38AF5}" type="pres">
      <dgm:prSet presAssocID="{DE96B42D-D555-4D5C-AAE8-66E8918E9784}" presName="childComposite" presStyleCnt="0">
        <dgm:presLayoutVars>
          <dgm:chMax val="0"/>
          <dgm:chPref val="0"/>
        </dgm:presLayoutVars>
      </dgm:prSet>
      <dgm:spPr/>
      <dgm:t>
        <a:bodyPr/>
        <a:lstStyle/>
        <a:p>
          <a:endParaRPr lang="ru-RU"/>
        </a:p>
      </dgm:t>
    </dgm:pt>
    <dgm:pt modelId="{5B9A6549-CAC9-43BF-B296-D906036A68CF}" type="pres">
      <dgm:prSet presAssocID="{DE96B42D-D555-4D5C-AAE8-66E8918E9784}" presName="Image" presStyleLbl="node1" presStyleIdx="1" presStyleCnt="3">
        <dgm:style>
          <a:lnRef idx="3">
            <a:schemeClr val="lt1"/>
          </a:lnRef>
          <a:fillRef idx="1">
            <a:schemeClr val="accent4"/>
          </a:fillRef>
          <a:effectRef idx="1">
            <a:schemeClr val="accent4"/>
          </a:effectRef>
          <a:fontRef idx="minor">
            <a:schemeClr val="lt1"/>
          </a:fontRef>
        </dgm:style>
      </dgm:prSet>
      <dgm:spPr/>
      <dgm:t>
        <a:bodyPr/>
        <a:lstStyle/>
        <a:p>
          <a:endParaRPr lang="ru-RU"/>
        </a:p>
      </dgm:t>
    </dgm:pt>
    <dgm:pt modelId="{231F2379-193A-44E0-8C0D-40939D1B8CB0}" type="pres">
      <dgm:prSet presAssocID="{DE96B42D-D555-4D5C-AAE8-66E8918E9784}" presName="childText" presStyleLbl="lnNode1" presStyleIdx="1" presStyleCnt="3" custLinFactNeighborX="180" custLinFactNeighborY="-1110">
        <dgm:presLayoutVars>
          <dgm:chMax val="0"/>
          <dgm:chPref val="0"/>
          <dgm:bulletEnabled val="1"/>
        </dgm:presLayoutVars>
      </dgm:prSet>
      <dgm:spPr/>
      <dgm:t>
        <a:bodyPr/>
        <a:lstStyle/>
        <a:p>
          <a:endParaRPr lang="ru-RU"/>
        </a:p>
      </dgm:t>
    </dgm:pt>
    <dgm:pt modelId="{41B452DC-A387-4098-B8B6-464F9FB654E4}" type="pres">
      <dgm:prSet presAssocID="{1F5C87A9-565C-479B-B9AE-7A73C5AE7F2A}" presName="childComposite" presStyleCnt="0">
        <dgm:presLayoutVars>
          <dgm:chMax val="0"/>
          <dgm:chPref val="0"/>
        </dgm:presLayoutVars>
      </dgm:prSet>
      <dgm:spPr/>
      <dgm:t>
        <a:bodyPr/>
        <a:lstStyle/>
        <a:p>
          <a:endParaRPr lang="ru-RU"/>
        </a:p>
      </dgm:t>
    </dgm:pt>
    <dgm:pt modelId="{41161E9A-9DEE-4A8F-A087-6C2CD2A9457F}" type="pres">
      <dgm:prSet presAssocID="{1F5C87A9-565C-479B-B9AE-7A73C5AE7F2A}" presName="Image" presStyleLbl="node1" presStyleIdx="2" presStyleCnt="3">
        <dgm:style>
          <a:lnRef idx="1">
            <a:schemeClr val="accent4"/>
          </a:lnRef>
          <a:fillRef idx="2">
            <a:schemeClr val="accent4"/>
          </a:fillRef>
          <a:effectRef idx="1">
            <a:schemeClr val="accent4"/>
          </a:effectRef>
          <a:fontRef idx="minor">
            <a:schemeClr val="dk1"/>
          </a:fontRef>
        </dgm:style>
      </dgm:prSet>
      <dgm:spPr/>
      <dgm:t>
        <a:bodyPr/>
        <a:lstStyle/>
        <a:p>
          <a:endParaRPr lang="ru-RU"/>
        </a:p>
      </dgm:t>
    </dgm:pt>
    <dgm:pt modelId="{FF0659C5-B0FC-4B08-B7AC-9C5D0681C45F}" type="pres">
      <dgm:prSet presAssocID="{1F5C87A9-565C-479B-B9AE-7A73C5AE7F2A}" presName="childText" presStyleLbl="lnNode1" presStyleIdx="2" presStyleCnt="3" custLinFactNeighborX="180" custLinFactNeighborY="882">
        <dgm:presLayoutVars>
          <dgm:chMax val="0"/>
          <dgm:chPref val="0"/>
          <dgm:bulletEnabled val="1"/>
        </dgm:presLayoutVars>
      </dgm:prSet>
      <dgm:spPr/>
      <dgm:t>
        <a:bodyPr/>
        <a:lstStyle/>
        <a:p>
          <a:endParaRPr lang="ru-RU"/>
        </a:p>
      </dgm:t>
    </dgm:pt>
  </dgm:ptLst>
  <dgm:cxnLst>
    <dgm:cxn modelId="{7182FECE-7D33-4F2A-963F-D3E3D96DE231}" type="presOf" srcId="{7B0A4468-F41F-42CD-801D-C3C68E61DE1C}" destId="{A1EE015B-0890-4C99-9EC5-4C4A97D90736}" srcOrd="0" destOrd="0" presId="urn:microsoft.com/office/officeart/2008/layout/PictureAccentList"/>
    <dgm:cxn modelId="{6F820D35-4797-4101-A063-CD2A8F39BFE8}" type="presOf" srcId="{C0D22865-A099-4A05-9C84-DB277562E5ED}" destId="{0A9F742B-476C-4881-901C-AB1A98E62336}" srcOrd="0" destOrd="0" presId="urn:microsoft.com/office/officeart/2008/layout/PictureAccentList"/>
    <dgm:cxn modelId="{2D8B6AC6-5B56-4B90-AF67-7FC395447DD3}" type="presOf" srcId="{72C268D6-36CF-4654-A27C-2804D02650C7}" destId="{476AF15E-B058-47C1-A6A0-6BFD9F627BA2}" srcOrd="0" destOrd="0" presId="urn:microsoft.com/office/officeart/2008/layout/PictureAccentList"/>
    <dgm:cxn modelId="{62D18D46-0307-4ADD-9AD8-F6DC93BB3F94}" srcId="{72C268D6-36CF-4654-A27C-2804D02650C7}" destId="{1F5C87A9-565C-479B-B9AE-7A73C5AE7F2A}" srcOrd="2" destOrd="0" parTransId="{F3F30E46-D3C1-4C24-AF7F-BBB6A3B1793A}" sibTransId="{165930BC-6A88-4BA7-9419-B8ECAEE6C0E3}"/>
    <dgm:cxn modelId="{C413BCD4-1D39-4A17-9D73-1B18C9D297E9}" srcId="{72C268D6-36CF-4654-A27C-2804D02650C7}" destId="{DE96B42D-D555-4D5C-AAE8-66E8918E9784}" srcOrd="1" destOrd="0" parTransId="{A28832E0-249F-499E-9CC5-7E758C0DD4F9}" sibTransId="{3A07C66E-5834-4E91-BEA5-24C1300DF626}"/>
    <dgm:cxn modelId="{EDAF908A-0489-4FA4-806F-3534E3F0313D}" srcId="{7B0A4468-F41F-42CD-801D-C3C68E61DE1C}" destId="{72C268D6-36CF-4654-A27C-2804D02650C7}" srcOrd="0" destOrd="0" parTransId="{E708F153-3D7E-4122-82AE-FEE5934F5926}" sibTransId="{B10FDD52-8D4D-46A9-A01F-5778E14B590C}"/>
    <dgm:cxn modelId="{4DF1C0F0-997F-428A-A92C-17541B9CC3F6}" type="presOf" srcId="{DE96B42D-D555-4D5C-AAE8-66E8918E9784}" destId="{231F2379-193A-44E0-8C0D-40939D1B8CB0}" srcOrd="0" destOrd="0" presId="urn:microsoft.com/office/officeart/2008/layout/PictureAccentList"/>
    <dgm:cxn modelId="{2232D5C3-7692-41B5-9BF6-487877E57903}" srcId="{72C268D6-36CF-4654-A27C-2804D02650C7}" destId="{C0D22865-A099-4A05-9C84-DB277562E5ED}" srcOrd="0" destOrd="0" parTransId="{96FC01EB-8454-42C8-B5BA-E09229F3794B}" sibTransId="{22942334-FA0D-4E4F-AABC-3246384A4070}"/>
    <dgm:cxn modelId="{605D8FFB-AEEB-46AB-A275-FC64EC389ABF}" type="presOf" srcId="{1F5C87A9-565C-479B-B9AE-7A73C5AE7F2A}" destId="{FF0659C5-B0FC-4B08-B7AC-9C5D0681C45F}" srcOrd="0" destOrd="0" presId="urn:microsoft.com/office/officeart/2008/layout/PictureAccentList"/>
    <dgm:cxn modelId="{5581A745-B489-4DFF-A33E-B19580E36BC5}" type="presParOf" srcId="{A1EE015B-0890-4C99-9EC5-4C4A97D90736}" destId="{8EC91AF0-D1F5-4D90-B7AB-977AD549F757}" srcOrd="0" destOrd="0" presId="urn:microsoft.com/office/officeart/2008/layout/PictureAccentList"/>
    <dgm:cxn modelId="{DF3D4B71-753D-4880-A3A7-299E9520396F}" type="presParOf" srcId="{8EC91AF0-D1F5-4D90-B7AB-977AD549F757}" destId="{C3C10654-D8DA-4E95-B637-A2823A5D85E2}" srcOrd="0" destOrd="0" presId="urn:microsoft.com/office/officeart/2008/layout/PictureAccentList"/>
    <dgm:cxn modelId="{C5F7B513-57F0-4475-A710-063D837CB231}" type="presParOf" srcId="{C3C10654-D8DA-4E95-B637-A2823A5D85E2}" destId="{476AF15E-B058-47C1-A6A0-6BFD9F627BA2}" srcOrd="0" destOrd="0" presId="urn:microsoft.com/office/officeart/2008/layout/PictureAccentList"/>
    <dgm:cxn modelId="{C8C7C901-D9D1-4536-BC0F-D0CB231A1D3E}" type="presParOf" srcId="{8EC91AF0-D1F5-4D90-B7AB-977AD549F757}" destId="{99632792-088D-49AE-AB38-170BF102B483}" srcOrd="1" destOrd="0" presId="urn:microsoft.com/office/officeart/2008/layout/PictureAccentList"/>
    <dgm:cxn modelId="{676B3026-8107-4459-A783-FECC2BA4A028}" type="presParOf" srcId="{99632792-088D-49AE-AB38-170BF102B483}" destId="{78D16D43-873B-49D4-A797-BFC20FC7B5D2}" srcOrd="0" destOrd="0" presId="urn:microsoft.com/office/officeart/2008/layout/PictureAccentList"/>
    <dgm:cxn modelId="{4CDDE635-7D84-4BA7-A31A-9368891FD690}" type="presParOf" srcId="{78D16D43-873B-49D4-A797-BFC20FC7B5D2}" destId="{EB771F48-997B-44B9-B152-F3FD514CCC98}" srcOrd="0" destOrd="0" presId="urn:microsoft.com/office/officeart/2008/layout/PictureAccentList"/>
    <dgm:cxn modelId="{8852A3B2-0AC5-410F-BF84-089EFF9B92EB}" type="presParOf" srcId="{78D16D43-873B-49D4-A797-BFC20FC7B5D2}" destId="{0A9F742B-476C-4881-901C-AB1A98E62336}" srcOrd="1" destOrd="0" presId="urn:microsoft.com/office/officeart/2008/layout/PictureAccentList"/>
    <dgm:cxn modelId="{E1CE6967-B2A5-467F-8B9F-1F6D441FD004}" type="presParOf" srcId="{99632792-088D-49AE-AB38-170BF102B483}" destId="{EA0D72BD-53B2-4B66-913D-247940F38AF5}" srcOrd="1" destOrd="0" presId="urn:microsoft.com/office/officeart/2008/layout/PictureAccentList"/>
    <dgm:cxn modelId="{C82D814E-4AF9-4775-94D2-59A8E1831AAC}" type="presParOf" srcId="{EA0D72BD-53B2-4B66-913D-247940F38AF5}" destId="{5B9A6549-CAC9-43BF-B296-D906036A68CF}" srcOrd="0" destOrd="0" presId="urn:microsoft.com/office/officeart/2008/layout/PictureAccentList"/>
    <dgm:cxn modelId="{12920257-87CB-4195-A73A-3C7F1A5E8F26}" type="presParOf" srcId="{EA0D72BD-53B2-4B66-913D-247940F38AF5}" destId="{231F2379-193A-44E0-8C0D-40939D1B8CB0}" srcOrd="1" destOrd="0" presId="urn:microsoft.com/office/officeart/2008/layout/PictureAccentList"/>
    <dgm:cxn modelId="{2EE7F12E-5831-409B-972A-1EB70A72A0A1}" type="presParOf" srcId="{99632792-088D-49AE-AB38-170BF102B483}" destId="{41B452DC-A387-4098-B8B6-464F9FB654E4}" srcOrd="2" destOrd="0" presId="urn:microsoft.com/office/officeart/2008/layout/PictureAccentList"/>
    <dgm:cxn modelId="{3488E188-06D1-4FF8-A240-C7545123EE76}" type="presParOf" srcId="{41B452DC-A387-4098-B8B6-464F9FB654E4}" destId="{41161E9A-9DEE-4A8F-A087-6C2CD2A9457F}" srcOrd="0" destOrd="0" presId="urn:microsoft.com/office/officeart/2008/layout/PictureAccentList"/>
    <dgm:cxn modelId="{AC9EC41B-DD24-4413-BD59-BB32AA67C911}" type="presParOf" srcId="{41B452DC-A387-4098-B8B6-464F9FB654E4}" destId="{FF0659C5-B0FC-4B08-B7AC-9C5D0681C45F}"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E7B8CF-C813-4A0A-8D8C-775E78F57CC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1053C1ED-9F0F-43F3-9E88-BEE00837EB2E}">
      <dgm:prSet phldrT="[Текст]"/>
      <dgm:spPr>
        <a:solidFill>
          <a:srgbClr val="FF9900"/>
        </a:solidFill>
      </dgm:spPr>
      <dgm:t>
        <a:bodyPr/>
        <a:lstStyle/>
        <a:p>
          <a:r>
            <a:rPr lang="ru-RU" dirty="0" smtClean="0"/>
            <a:t>Умения</a:t>
          </a:r>
          <a:endParaRPr lang="ru-RU" dirty="0"/>
        </a:p>
      </dgm:t>
    </dgm:pt>
    <dgm:pt modelId="{FED0A2D9-D89D-4FE0-B0C5-E55BDAAD0E48}" type="parTrans" cxnId="{1D031CE8-DAEA-492B-B4F0-4657E5E39498}">
      <dgm:prSet/>
      <dgm:spPr/>
      <dgm:t>
        <a:bodyPr/>
        <a:lstStyle/>
        <a:p>
          <a:endParaRPr lang="ru-RU"/>
        </a:p>
      </dgm:t>
    </dgm:pt>
    <dgm:pt modelId="{EE640C6A-618C-4945-A52C-12213A992429}" type="sibTrans" cxnId="{1D031CE8-DAEA-492B-B4F0-4657E5E39498}">
      <dgm:prSet/>
      <dgm:spPr/>
      <dgm:t>
        <a:bodyPr/>
        <a:lstStyle/>
        <a:p>
          <a:endParaRPr lang="ru-RU"/>
        </a:p>
      </dgm:t>
    </dgm:pt>
    <dgm:pt modelId="{675CB7F8-7445-47D6-A724-36CE36B5D0E9}">
      <dgm:prSet phldrT="[Текст]" custT="1"/>
      <dgm:spPr>
        <a:solidFill>
          <a:schemeClr val="accent6">
            <a:lumMod val="40000"/>
            <a:lumOff val="60000"/>
            <a:alpha val="90000"/>
          </a:schemeClr>
        </a:solidFill>
      </dgm:spPr>
      <dgm:t>
        <a:bodyPr/>
        <a:lstStyle/>
        <a:p>
          <a:r>
            <a:rPr lang="ru-RU" sz="2400" b="1" dirty="0" smtClean="0"/>
            <a:t>Аналитическое и критическое мышление</a:t>
          </a:r>
          <a:endParaRPr lang="ru-RU" sz="2400" b="1" dirty="0"/>
        </a:p>
      </dgm:t>
    </dgm:pt>
    <dgm:pt modelId="{18169CE1-8F3B-4F72-A719-D694C469E5DF}" type="parTrans" cxnId="{2C032644-14EE-4B8F-92FB-8EABB342658C}">
      <dgm:prSet/>
      <dgm:spPr/>
      <dgm:t>
        <a:bodyPr/>
        <a:lstStyle/>
        <a:p>
          <a:endParaRPr lang="ru-RU"/>
        </a:p>
      </dgm:t>
    </dgm:pt>
    <dgm:pt modelId="{7B29CCBD-BD24-46C8-BE63-6A84A93AE67E}" type="sibTrans" cxnId="{2C032644-14EE-4B8F-92FB-8EABB342658C}">
      <dgm:prSet/>
      <dgm:spPr/>
      <dgm:t>
        <a:bodyPr/>
        <a:lstStyle/>
        <a:p>
          <a:endParaRPr lang="ru-RU"/>
        </a:p>
      </dgm:t>
    </dgm:pt>
    <dgm:pt modelId="{697A17AE-F37A-4D53-82E6-70A065DF8EE2}">
      <dgm:prSet phldrT="[Текст]" custT="1"/>
      <dgm:spPr>
        <a:solidFill>
          <a:schemeClr val="accent6">
            <a:lumMod val="40000"/>
            <a:lumOff val="60000"/>
            <a:alpha val="90000"/>
          </a:schemeClr>
        </a:solidFill>
      </dgm:spPr>
      <dgm:t>
        <a:bodyPr/>
        <a:lstStyle/>
        <a:p>
          <a:r>
            <a:rPr lang="ru-RU" sz="2000" i="1" dirty="0" smtClean="0"/>
            <a:t>Способность взаимодействовать уважительно, сообразно, эффективно</a:t>
          </a:r>
          <a:endParaRPr lang="ru-RU" sz="2000" i="1" dirty="0"/>
        </a:p>
      </dgm:t>
    </dgm:pt>
    <dgm:pt modelId="{36328043-F921-400D-970B-47D8FE56B065}" type="parTrans" cxnId="{657BD613-B26B-4AAF-9A52-CE00C0216EFC}">
      <dgm:prSet/>
      <dgm:spPr/>
      <dgm:t>
        <a:bodyPr/>
        <a:lstStyle/>
        <a:p>
          <a:endParaRPr lang="ru-RU"/>
        </a:p>
      </dgm:t>
    </dgm:pt>
    <dgm:pt modelId="{BCD299C0-C2BD-47B9-8EF0-957BF3F91F61}" type="sibTrans" cxnId="{657BD613-B26B-4AAF-9A52-CE00C0216EFC}">
      <dgm:prSet/>
      <dgm:spPr/>
      <dgm:t>
        <a:bodyPr/>
        <a:lstStyle/>
        <a:p>
          <a:endParaRPr lang="ru-RU"/>
        </a:p>
      </dgm:t>
    </dgm:pt>
    <dgm:pt modelId="{E8B5A7C4-F526-4C72-B328-A4312DE0917E}">
      <dgm:prSet phldrT="[Текст]"/>
      <dgm:spPr>
        <a:solidFill>
          <a:schemeClr val="accent3">
            <a:lumMod val="75000"/>
          </a:schemeClr>
        </a:solidFill>
      </dgm:spPr>
      <dgm:t>
        <a:bodyPr/>
        <a:lstStyle/>
        <a:p>
          <a:r>
            <a:rPr lang="ru-RU" dirty="0" smtClean="0"/>
            <a:t>Знание, Понимание</a:t>
          </a:r>
          <a:endParaRPr lang="ru-RU" dirty="0"/>
        </a:p>
      </dgm:t>
    </dgm:pt>
    <dgm:pt modelId="{4A74EA85-B9D9-4C49-921F-1DDCE97D72C7}" type="parTrans" cxnId="{7A3C0405-09D4-442B-9E8C-FD9A78117327}">
      <dgm:prSet/>
      <dgm:spPr/>
      <dgm:t>
        <a:bodyPr/>
        <a:lstStyle/>
        <a:p>
          <a:endParaRPr lang="ru-RU"/>
        </a:p>
      </dgm:t>
    </dgm:pt>
    <dgm:pt modelId="{6255C5B0-3410-4878-8310-2114827814DD}" type="sibTrans" cxnId="{7A3C0405-09D4-442B-9E8C-FD9A78117327}">
      <dgm:prSet/>
      <dgm:spPr/>
      <dgm:t>
        <a:bodyPr/>
        <a:lstStyle/>
        <a:p>
          <a:endParaRPr lang="ru-RU"/>
        </a:p>
      </dgm:t>
    </dgm:pt>
    <dgm:pt modelId="{54FCFB23-2CF0-4096-B54B-54A8C866016E}">
      <dgm:prSet phldrT="[Текст]"/>
      <dgm:spPr>
        <a:solidFill>
          <a:schemeClr val="accent3">
            <a:lumMod val="40000"/>
            <a:lumOff val="60000"/>
            <a:alpha val="90000"/>
          </a:schemeClr>
        </a:solidFill>
      </dgm:spPr>
      <dgm:t>
        <a:bodyPr/>
        <a:lstStyle/>
        <a:p>
          <a:r>
            <a:rPr lang="ru-RU" b="1" dirty="0" smtClean="0"/>
            <a:t>Осознание и понимание глобальных проблем</a:t>
          </a:r>
          <a:endParaRPr lang="ru-RU" b="1" dirty="0"/>
        </a:p>
      </dgm:t>
    </dgm:pt>
    <dgm:pt modelId="{C637ACCC-B656-4FFA-94B0-00EE5739523D}" type="parTrans" cxnId="{EEAD0371-E78B-45AC-A952-FC9A4704A3E8}">
      <dgm:prSet/>
      <dgm:spPr/>
      <dgm:t>
        <a:bodyPr/>
        <a:lstStyle/>
        <a:p>
          <a:endParaRPr lang="ru-RU"/>
        </a:p>
      </dgm:t>
    </dgm:pt>
    <dgm:pt modelId="{F9C94EB6-A333-414E-A948-A8FDB91CCE18}" type="sibTrans" cxnId="{EEAD0371-E78B-45AC-A952-FC9A4704A3E8}">
      <dgm:prSet/>
      <dgm:spPr/>
      <dgm:t>
        <a:bodyPr/>
        <a:lstStyle/>
        <a:p>
          <a:endParaRPr lang="ru-RU"/>
        </a:p>
      </dgm:t>
    </dgm:pt>
    <dgm:pt modelId="{52BF5944-6EB4-41B0-8C47-050D24CFC021}">
      <dgm:prSet phldrT="[Текст]"/>
      <dgm:spPr>
        <a:solidFill>
          <a:schemeClr val="accent3">
            <a:lumMod val="40000"/>
            <a:lumOff val="60000"/>
            <a:alpha val="90000"/>
          </a:schemeClr>
        </a:solidFill>
      </dgm:spPr>
      <dgm:t>
        <a:bodyPr/>
        <a:lstStyle/>
        <a:p>
          <a:r>
            <a:rPr lang="ru-RU" b="1" dirty="0" smtClean="0"/>
            <a:t>Осознание межкультурных различий, взаимопонимание  </a:t>
          </a:r>
          <a:endParaRPr lang="ru-RU" b="1" dirty="0"/>
        </a:p>
      </dgm:t>
    </dgm:pt>
    <dgm:pt modelId="{12C8F1D5-E0B3-44F5-A332-3A475696A772}" type="parTrans" cxnId="{B978D2E1-9D03-4E85-896D-D84BEC4B3DC6}">
      <dgm:prSet/>
      <dgm:spPr/>
      <dgm:t>
        <a:bodyPr/>
        <a:lstStyle/>
        <a:p>
          <a:endParaRPr lang="ru-RU"/>
        </a:p>
      </dgm:t>
    </dgm:pt>
    <dgm:pt modelId="{92BEA327-E969-472B-AE06-4DFFA63DA646}" type="sibTrans" cxnId="{B978D2E1-9D03-4E85-896D-D84BEC4B3DC6}">
      <dgm:prSet/>
      <dgm:spPr/>
      <dgm:t>
        <a:bodyPr/>
        <a:lstStyle/>
        <a:p>
          <a:endParaRPr lang="ru-RU"/>
        </a:p>
      </dgm:t>
    </dgm:pt>
    <dgm:pt modelId="{E5DB0151-DAFC-4B8F-819E-E65CFABB818C}">
      <dgm:prSet phldrT="[Текст]"/>
      <dgm:spPr>
        <a:solidFill>
          <a:schemeClr val="accent6">
            <a:lumMod val="40000"/>
            <a:lumOff val="60000"/>
            <a:alpha val="90000"/>
          </a:schemeClr>
        </a:solidFill>
      </dgm:spPr>
      <dgm:t>
        <a:bodyPr/>
        <a:lstStyle/>
        <a:p>
          <a:endParaRPr lang="ru-RU" sz="1800" dirty="0"/>
        </a:p>
      </dgm:t>
    </dgm:pt>
    <dgm:pt modelId="{08202CF8-7921-4E8A-A7F6-292E1D0950E5}" type="parTrans" cxnId="{FD14F331-D4FD-42E7-A3CC-9BD418D98D89}">
      <dgm:prSet/>
      <dgm:spPr/>
      <dgm:t>
        <a:bodyPr/>
        <a:lstStyle/>
        <a:p>
          <a:endParaRPr lang="ru-RU"/>
        </a:p>
      </dgm:t>
    </dgm:pt>
    <dgm:pt modelId="{B8AB0FF9-4D29-487B-B8E8-05070D46C3EA}" type="sibTrans" cxnId="{FD14F331-D4FD-42E7-A3CC-9BD418D98D89}">
      <dgm:prSet/>
      <dgm:spPr/>
      <dgm:t>
        <a:bodyPr/>
        <a:lstStyle/>
        <a:p>
          <a:endParaRPr lang="ru-RU"/>
        </a:p>
      </dgm:t>
    </dgm:pt>
    <dgm:pt modelId="{338DA3CA-57E1-4CAC-83B9-2EE1833EBFB1}">
      <dgm:prSet phldrT="[Текст]" custT="1"/>
      <dgm:spPr>
        <a:solidFill>
          <a:schemeClr val="accent6">
            <a:lumMod val="40000"/>
            <a:lumOff val="60000"/>
            <a:alpha val="90000"/>
          </a:schemeClr>
        </a:solidFill>
      </dgm:spPr>
      <dgm:t>
        <a:bodyPr/>
        <a:lstStyle/>
        <a:p>
          <a:r>
            <a:rPr lang="ru-RU" sz="2000" i="1" dirty="0" smtClean="0"/>
            <a:t>Способность сочувствовать</a:t>
          </a:r>
          <a:endParaRPr lang="ru-RU" sz="2000" i="1" dirty="0"/>
        </a:p>
      </dgm:t>
    </dgm:pt>
    <dgm:pt modelId="{83786DF0-6BF0-4E56-A8BD-B28A3BE0903F}" type="parTrans" cxnId="{5F7CB829-3AD9-4FEC-B190-B4BAAA1B6A85}">
      <dgm:prSet/>
      <dgm:spPr/>
      <dgm:t>
        <a:bodyPr/>
        <a:lstStyle/>
        <a:p>
          <a:endParaRPr lang="ru-RU"/>
        </a:p>
      </dgm:t>
    </dgm:pt>
    <dgm:pt modelId="{83686145-CBBD-419C-81E4-95B24F7F3DE2}" type="sibTrans" cxnId="{5F7CB829-3AD9-4FEC-B190-B4BAAA1B6A85}">
      <dgm:prSet/>
      <dgm:spPr/>
      <dgm:t>
        <a:bodyPr/>
        <a:lstStyle/>
        <a:p>
          <a:endParaRPr lang="ru-RU"/>
        </a:p>
      </dgm:t>
    </dgm:pt>
    <dgm:pt modelId="{67C85468-C03A-4088-A2F6-C6004E1F1C22}">
      <dgm:prSet phldrT="[Текст]" custT="1"/>
      <dgm:spPr>
        <a:solidFill>
          <a:schemeClr val="accent6">
            <a:lumMod val="40000"/>
            <a:lumOff val="60000"/>
            <a:alpha val="90000"/>
          </a:schemeClr>
        </a:solidFill>
      </dgm:spPr>
      <dgm:t>
        <a:bodyPr/>
        <a:lstStyle/>
        <a:p>
          <a:r>
            <a:rPr lang="ru-RU" sz="2000" i="1" dirty="0" smtClean="0"/>
            <a:t>Гибкость</a:t>
          </a:r>
          <a:endParaRPr lang="ru-RU" sz="2000" i="1" dirty="0"/>
        </a:p>
      </dgm:t>
    </dgm:pt>
    <dgm:pt modelId="{D0BE6019-02F9-4086-AC65-38C4DB6695FE}" type="parTrans" cxnId="{3406970D-EA89-4246-937E-5E49C74B1C61}">
      <dgm:prSet/>
      <dgm:spPr/>
      <dgm:t>
        <a:bodyPr/>
        <a:lstStyle/>
        <a:p>
          <a:endParaRPr lang="ru-RU"/>
        </a:p>
      </dgm:t>
    </dgm:pt>
    <dgm:pt modelId="{B25A935F-639A-4984-9790-B5DC869C5F4B}" type="sibTrans" cxnId="{3406970D-EA89-4246-937E-5E49C74B1C61}">
      <dgm:prSet/>
      <dgm:spPr/>
      <dgm:t>
        <a:bodyPr/>
        <a:lstStyle/>
        <a:p>
          <a:endParaRPr lang="ru-RU"/>
        </a:p>
      </dgm:t>
    </dgm:pt>
    <dgm:pt modelId="{C6418B64-5D6E-4606-8DC9-3486868908B7}">
      <dgm:prSet phldrT="[Текст]"/>
      <dgm:spPr/>
      <dgm:t>
        <a:bodyPr/>
        <a:lstStyle/>
        <a:p>
          <a:endParaRPr lang="ru-RU" dirty="0"/>
        </a:p>
      </dgm:t>
    </dgm:pt>
    <dgm:pt modelId="{1F699663-2B60-4941-8744-5EC322C9EEC1}" type="sibTrans" cxnId="{12E36199-A431-4C32-888E-AA2934FBFDFC}">
      <dgm:prSet/>
      <dgm:spPr/>
      <dgm:t>
        <a:bodyPr/>
        <a:lstStyle/>
        <a:p>
          <a:endParaRPr lang="ru-RU"/>
        </a:p>
      </dgm:t>
    </dgm:pt>
    <dgm:pt modelId="{307F940A-BBD4-4709-B835-51A4B740E0BF}" type="parTrans" cxnId="{12E36199-A431-4C32-888E-AA2934FBFDFC}">
      <dgm:prSet/>
      <dgm:spPr/>
      <dgm:t>
        <a:bodyPr/>
        <a:lstStyle/>
        <a:p>
          <a:endParaRPr lang="ru-RU"/>
        </a:p>
      </dgm:t>
    </dgm:pt>
    <dgm:pt modelId="{44FFE6B5-EB1B-413D-B959-557F5B102735}">
      <dgm:prSet phldrT="[Текст]"/>
      <dgm:spPr/>
      <dgm:t>
        <a:bodyPr/>
        <a:lstStyle/>
        <a:p>
          <a:r>
            <a:rPr lang="ru-RU" i="1" dirty="0" smtClean="0"/>
            <a:t>Ответственность</a:t>
          </a:r>
          <a:endParaRPr lang="ru-RU" i="1" dirty="0"/>
        </a:p>
      </dgm:t>
    </dgm:pt>
    <dgm:pt modelId="{41A78D35-C1DE-4E2D-B495-FC7F7FF94470}">
      <dgm:prSet phldrT="[Текст]"/>
      <dgm:spPr/>
      <dgm:t>
        <a:bodyPr/>
        <a:lstStyle/>
        <a:p>
          <a:r>
            <a:rPr lang="ru-RU" i="1" dirty="0" smtClean="0"/>
            <a:t>Широта взглядов</a:t>
          </a:r>
          <a:endParaRPr lang="ru-RU" i="1" dirty="0"/>
        </a:p>
      </dgm:t>
    </dgm:pt>
    <dgm:pt modelId="{EEB5D741-A55D-4EDD-9D22-5DE9D946B456}" type="sibTrans" cxnId="{D494C0B0-E379-499E-BC02-FAF12C19010C}">
      <dgm:prSet/>
      <dgm:spPr/>
      <dgm:t>
        <a:bodyPr/>
        <a:lstStyle/>
        <a:p>
          <a:endParaRPr lang="ru-RU"/>
        </a:p>
      </dgm:t>
    </dgm:pt>
    <dgm:pt modelId="{4350A056-8D46-40CF-BEC9-6D5C98CCE412}" type="parTrans" cxnId="{D494C0B0-E379-499E-BC02-FAF12C19010C}">
      <dgm:prSet/>
      <dgm:spPr/>
      <dgm:t>
        <a:bodyPr/>
        <a:lstStyle/>
        <a:p>
          <a:endParaRPr lang="ru-RU"/>
        </a:p>
      </dgm:t>
    </dgm:pt>
    <dgm:pt modelId="{1940C648-5B49-453B-8CF6-B7305A196C63}" type="sibTrans" cxnId="{4002A385-9922-45CA-ACF4-90FD928198C3}">
      <dgm:prSet/>
      <dgm:spPr/>
      <dgm:t>
        <a:bodyPr/>
        <a:lstStyle/>
        <a:p>
          <a:endParaRPr lang="ru-RU"/>
        </a:p>
      </dgm:t>
    </dgm:pt>
    <dgm:pt modelId="{D8058E50-E5D1-48CF-B395-7BD3EA9C1406}" type="parTrans" cxnId="{4002A385-9922-45CA-ACF4-90FD928198C3}">
      <dgm:prSet/>
      <dgm:spPr/>
      <dgm:t>
        <a:bodyPr/>
        <a:lstStyle/>
        <a:p>
          <a:endParaRPr lang="ru-RU"/>
        </a:p>
      </dgm:t>
    </dgm:pt>
    <dgm:pt modelId="{9AA656B3-EEA3-4EC0-95C8-8CF1BC10E0DC}">
      <dgm:prSet phldrT="[Текст]"/>
      <dgm:spPr/>
      <dgm:t>
        <a:bodyPr/>
        <a:lstStyle/>
        <a:p>
          <a:r>
            <a:rPr lang="ru-RU" i="1" dirty="0" smtClean="0"/>
            <a:t>Уважение других культур и культурных отличий</a:t>
          </a:r>
          <a:endParaRPr lang="ru-RU" i="1" dirty="0"/>
        </a:p>
      </dgm:t>
    </dgm:pt>
    <dgm:pt modelId="{D206F95A-FED9-42CB-91E6-6BFC0D6EB2F2}" type="sibTrans" cxnId="{4E1BAFB1-E322-48B8-A067-5EEDA5423199}">
      <dgm:prSet/>
      <dgm:spPr/>
      <dgm:t>
        <a:bodyPr/>
        <a:lstStyle/>
        <a:p>
          <a:endParaRPr lang="ru-RU"/>
        </a:p>
      </dgm:t>
    </dgm:pt>
    <dgm:pt modelId="{6E3E66E2-0EC6-4CE9-8AD5-4D770C6FB68E}" type="parTrans" cxnId="{4E1BAFB1-E322-48B8-A067-5EEDA5423199}">
      <dgm:prSet/>
      <dgm:spPr/>
      <dgm:t>
        <a:bodyPr/>
        <a:lstStyle/>
        <a:p>
          <a:endParaRPr lang="ru-RU"/>
        </a:p>
      </dgm:t>
    </dgm:pt>
    <dgm:pt modelId="{77AAACE6-BC5D-4096-8E6A-88B9565E200C}">
      <dgm:prSet phldrT="[Текст]"/>
      <dgm:spPr/>
      <dgm:t>
        <a:bodyPr/>
        <a:lstStyle/>
        <a:p>
          <a:r>
            <a:rPr lang="ru-RU" i="1" dirty="0" smtClean="0"/>
            <a:t>Открытость представителям иных культур</a:t>
          </a:r>
          <a:endParaRPr lang="ru-RU" i="1" dirty="0"/>
        </a:p>
      </dgm:t>
    </dgm:pt>
    <dgm:pt modelId="{662F3BBE-AD2D-4309-B2D5-F0587B462B1C}" type="sibTrans" cxnId="{320237D4-BBE6-4375-9E8B-D62CFE391620}">
      <dgm:prSet/>
      <dgm:spPr/>
      <dgm:t>
        <a:bodyPr/>
        <a:lstStyle/>
        <a:p>
          <a:endParaRPr lang="ru-RU"/>
        </a:p>
      </dgm:t>
    </dgm:pt>
    <dgm:pt modelId="{55242D6B-D75D-4865-8F83-4B515094CE85}" type="parTrans" cxnId="{320237D4-BBE6-4375-9E8B-D62CFE391620}">
      <dgm:prSet/>
      <dgm:spPr/>
      <dgm:t>
        <a:bodyPr/>
        <a:lstStyle/>
        <a:p>
          <a:endParaRPr lang="ru-RU"/>
        </a:p>
      </dgm:t>
    </dgm:pt>
    <dgm:pt modelId="{0D01C6EC-9675-42B3-A2B2-FFAD50B9C485}">
      <dgm:prSet phldrT="[Текст]"/>
      <dgm:spPr/>
      <dgm:t>
        <a:bodyPr/>
        <a:lstStyle/>
        <a:p>
          <a:r>
            <a:rPr lang="ru-RU" dirty="0" smtClean="0"/>
            <a:t>Отношения</a:t>
          </a:r>
          <a:endParaRPr lang="ru-RU" dirty="0"/>
        </a:p>
      </dgm:t>
    </dgm:pt>
    <dgm:pt modelId="{CC40B36C-A5E1-4B93-B18D-B0846D467C23}" type="sibTrans" cxnId="{A42CACB5-AA1C-4B85-B50A-AC39DAD55BD3}">
      <dgm:prSet/>
      <dgm:spPr/>
      <dgm:t>
        <a:bodyPr/>
        <a:lstStyle/>
        <a:p>
          <a:endParaRPr lang="ru-RU"/>
        </a:p>
      </dgm:t>
    </dgm:pt>
    <dgm:pt modelId="{64FACBA3-323B-475F-947E-06694F090056}" type="parTrans" cxnId="{A42CACB5-AA1C-4B85-B50A-AC39DAD55BD3}">
      <dgm:prSet/>
      <dgm:spPr/>
      <dgm:t>
        <a:bodyPr/>
        <a:lstStyle/>
        <a:p>
          <a:endParaRPr lang="ru-RU"/>
        </a:p>
      </dgm:t>
    </dgm:pt>
    <dgm:pt modelId="{49B1AF8E-4222-449E-9948-A527685A6C81}" type="pres">
      <dgm:prSet presAssocID="{E8E7B8CF-C813-4A0A-8D8C-775E78F57CC3}" presName="Name0" presStyleCnt="0">
        <dgm:presLayoutVars>
          <dgm:dir/>
          <dgm:animLvl val="lvl"/>
          <dgm:resizeHandles val="exact"/>
        </dgm:presLayoutVars>
      </dgm:prSet>
      <dgm:spPr/>
      <dgm:t>
        <a:bodyPr/>
        <a:lstStyle/>
        <a:p>
          <a:endParaRPr lang="ru-RU"/>
        </a:p>
      </dgm:t>
    </dgm:pt>
    <dgm:pt modelId="{BBA64663-476B-4301-9139-FB4563E45CD2}" type="pres">
      <dgm:prSet presAssocID="{1053C1ED-9F0F-43F3-9E88-BEE00837EB2E}" presName="composite" presStyleCnt="0"/>
      <dgm:spPr/>
    </dgm:pt>
    <dgm:pt modelId="{CB2B8ECD-D3EC-43BF-BAC6-CD0620E55FFD}" type="pres">
      <dgm:prSet presAssocID="{1053C1ED-9F0F-43F3-9E88-BEE00837EB2E}" presName="parTx" presStyleLbl="alignNode1" presStyleIdx="0" presStyleCnt="3">
        <dgm:presLayoutVars>
          <dgm:chMax val="0"/>
          <dgm:chPref val="0"/>
          <dgm:bulletEnabled val="1"/>
        </dgm:presLayoutVars>
      </dgm:prSet>
      <dgm:spPr/>
      <dgm:t>
        <a:bodyPr/>
        <a:lstStyle/>
        <a:p>
          <a:endParaRPr lang="ru-RU"/>
        </a:p>
      </dgm:t>
    </dgm:pt>
    <dgm:pt modelId="{422DC798-97D5-44F2-8809-4B0E6DE0957C}" type="pres">
      <dgm:prSet presAssocID="{1053C1ED-9F0F-43F3-9E88-BEE00837EB2E}" presName="desTx" presStyleLbl="alignAccFollowNode1" presStyleIdx="0" presStyleCnt="3">
        <dgm:presLayoutVars>
          <dgm:bulletEnabled val="1"/>
        </dgm:presLayoutVars>
      </dgm:prSet>
      <dgm:spPr/>
      <dgm:t>
        <a:bodyPr/>
        <a:lstStyle/>
        <a:p>
          <a:endParaRPr lang="ru-RU"/>
        </a:p>
      </dgm:t>
    </dgm:pt>
    <dgm:pt modelId="{06DE3B4A-A4AE-400F-A8FB-51C523091738}" type="pres">
      <dgm:prSet presAssocID="{EE640C6A-618C-4945-A52C-12213A992429}" presName="space" presStyleCnt="0"/>
      <dgm:spPr/>
    </dgm:pt>
    <dgm:pt modelId="{BE03E594-C8FF-4FF3-A810-17D96172E152}" type="pres">
      <dgm:prSet presAssocID="{E8B5A7C4-F526-4C72-B328-A4312DE0917E}" presName="composite" presStyleCnt="0"/>
      <dgm:spPr/>
    </dgm:pt>
    <dgm:pt modelId="{AAA671CE-968E-45FE-A806-CE71B5DA8E7F}" type="pres">
      <dgm:prSet presAssocID="{E8B5A7C4-F526-4C72-B328-A4312DE0917E}" presName="parTx" presStyleLbl="alignNode1" presStyleIdx="1" presStyleCnt="3" custScaleX="101214" custLinFactNeighborX="-1169" custLinFactNeighborY="-7514">
        <dgm:presLayoutVars>
          <dgm:chMax val="0"/>
          <dgm:chPref val="0"/>
          <dgm:bulletEnabled val="1"/>
        </dgm:presLayoutVars>
      </dgm:prSet>
      <dgm:spPr/>
      <dgm:t>
        <a:bodyPr/>
        <a:lstStyle/>
        <a:p>
          <a:endParaRPr lang="ru-RU"/>
        </a:p>
      </dgm:t>
    </dgm:pt>
    <dgm:pt modelId="{791E6D25-F229-42DC-8475-0E7BBAB8AD69}" type="pres">
      <dgm:prSet presAssocID="{E8B5A7C4-F526-4C72-B328-A4312DE0917E}" presName="desTx" presStyleLbl="alignAccFollowNode1" presStyleIdx="1" presStyleCnt="3" custScaleX="101214" custLinFactNeighborX="-1005" custLinFactNeighborY="-172">
        <dgm:presLayoutVars>
          <dgm:bulletEnabled val="1"/>
        </dgm:presLayoutVars>
      </dgm:prSet>
      <dgm:spPr/>
      <dgm:t>
        <a:bodyPr/>
        <a:lstStyle/>
        <a:p>
          <a:endParaRPr lang="ru-RU"/>
        </a:p>
      </dgm:t>
    </dgm:pt>
    <dgm:pt modelId="{AE3FB772-4FE7-47AA-B961-51E1597EA691}" type="pres">
      <dgm:prSet presAssocID="{6255C5B0-3410-4878-8310-2114827814DD}" presName="space" presStyleCnt="0"/>
      <dgm:spPr/>
    </dgm:pt>
    <dgm:pt modelId="{2575965F-C2C4-42C7-BE58-89FAD0E54837}" type="pres">
      <dgm:prSet presAssocID="{0D01C6EC-9675-42B3-A2B2-FFAD50B9C485}" presName="composite" presStyleCnt="0"/>
      <dgm:spPr/>
    </dgm:pt>
    <dgm:pt modelId="{35F5301B-7DE4-4409-9CF8-4CD56166750D}" type="pres">
      <dgm:prSet presAssocID="{0D01C6EC-9675-42B3-A2B2-FFAD50B9C485}" presName="parTx" presStyleLbl="alignNode1" presStyleIdx="2" presStyleCnt="3">
        <dgm:presLayoutVars>
          <dgm:chMax val="0"/>
          <dgm:chPref val="0"/>
          <dgm:bulletEnabled val="1"/>
        </dgm:presLayoutVars>
      </dgm:prSet>
      <dgm:spPr/>
      <dgm:t>
        <a:bodyPr/>
        <a:lstStyle/>
        <a:p>
          <a:endParaRPr lang="ru-RU"/>
        </a:p>
      </dgm:t>
    </dgm:pt>
    <dgm:pt modelId="{B8D62174-BADC-4262-9EE6-B85971293EAE}" type="pres">
      <dgm:prSet presAssocID="{0D01C6EC-9675-42B3-A2B2-FFAD50B9C485}" presName="desTx" presStyleLbl="alignAccFollowNode1" presStyleIdx="2" presStyleCnt="3">
        <dgm:presLayoutVars>
          <dgm:bulletEnabled val="1"/>
        </dgm:presLayoutVars>
      </dgm:prSet>
      <dgm:spPr/>
      <dgm:t>
        <a:bodyPr/>
        <a:lstStyle/>
        <a:p>
          <a:endParaRPr lang="ru-RU"/>
        </a:p>
      </dgm:t>
    </dgm:pt>
  </dgm:ptLst>
  <dgm:cxnLst>
    <dgm:cxn modelId="{4E1BAFB1-E322-48B8-A067-5EEDA5423199}" srcId="{0D01C6EC-9675-42B3-A2B2-FFAD50B9C485}" destId="{9AA656B3-EEA3-4EC0-95C8-8CF1BC10E0DC}" srcOrd="1" destOrd="0" parTransId="{6E3E66E2-0EC6-4CE9-8AD5-4D770C6FB68E}" sibTransId="{D206F95A-FED9-42CB-91E6-6BFC0D6EB2F2}"/>
    <dgm:cxn modelId="{7A3C0405-09D4-442B-9E8C-FD9A78117327}" srcId="{E8E7B8CF-C813-4A0A-8D8C-775E78F57CC3}" destId="{E8B5A7C4-F526-4C72-B328-A4312DE0917E}" srcOrd="1" destOrd="0" parTransId="{4A74EA85-B9D9-4C49-921F-1DDCE97D72C7}" sibTransId="{6255C5B0-3410-4878-8310-2114827814DD}"/>
    <dgm:cxn modelId="{EBF14810-F20F-4F8D-B0B8-327BBBA36763}" type="presOf" srcId="{675CB7F8-7445-47D6-A724-36CE36B5D0E9}" destId="{422DC798-97D5-44F2-8809-4B0E6DE0957C}" srcOrd="0" destOrd="0" presId="urn:microsoft.com/office/officeart/2005/8/layout/hList1"/>
    <dgm:cxn modelId="{33A8B024-C730-4705-A371-F9D8890BEFCC}" type="presOf" srcId="{E8B5A7C4-F526-4C72-B328-A4312DE0917E}" destId="{AAA671CE-968E-45FE-A806-CE71B5DA8E7F}" srcOrd="0" destOrd="0" presId="urn:microsoft.com/office/officeart/2005/8/layout/hList1"/>
    <dgm:cxn modelId="{5F22CF33-2205-4D82-AAF5-08A847A1C0B9}" type="presOf" srcId="{697A17AE-F37A-4D53-82E6-70A065DF8EE2}" destId="{422DC798-97D5-44F2-8809-4B0E6DE0957C}" srcOrd="0" destOrd="1" presId="urn:microsoft.com/office/officeart/2005/8/layout/hList1"/>
    <dgm:cxn modelId="{8F485056-FA0C-4A8A-9AC5-61B5D2F92247}" type="presOf" srcId="{0D01C6EC-9675-42B3-A2B2-FFAD50B9C485}" destId="{35F5301B-7DE4-4409-9CF8-4CD56166750D}" srcOrd="0" destOrd="0" presId="urn:microsoft.com/office/officeart/2005/8/layout/hList1"/>
    <dgm:cxn modelId="{B0EEE1BA-51BE-469B-A026-8A221A8EED7D}" type="presOf" srcId="{E5DB0151-DAFC-4B8F-819E-E65CFABB818C}" destId="{422DC798-97D5-44F2-8809-4B0E6DE0957C}" srcOrd="0" destOrd="4" presId="urn:microsoft.com/office/officeart/2005/8/layout/hList1"/>
    <dgm:cxn modelId="{2C032644-14EE-4B8F-92FB-8EABB342658C}" srcId="{1053C1ED-9F0F-43F3-9E88-BEE00837EB2E}" destId="{675CB7F8-7445-47D6-A724-36CE36B5D0E9}" srcOrd="0" destOrd="0" parTransId="{18169CE1-8F3B-4F72-A719-D694C469E5DF}" sibTransId="{7B29CCBD-BD24-46C8-BE63-6A84A93AE67E}"/>
    <dgm:cxn modelId="{5E2FA6BB-8108-44B5-BA06-72D5B2828F0C}" type="presOf" srcId="{9AA656B3-EEA3-4EC0-95C8-8CF1BC10E0DC}" destId="{B8D62174-BADC-4262-9EE6-B85971293EAE}" srcOrd="0" destOrd="1" presId="urn:microsoft.com/office/officeart/2005/8/layout/hList1"/>
    <dgm:cxn modelId="{E04E06A5-8F0C-4D7B-B5DA-1E9D82CCFC2F}" type="presOf" srcId="{C6418B64-5D6E-4606-8DC9-3486868908B7}" destId="{B8D62174-BADC-4262-9EE6-B85971293EAE}" srcOrd="0" destOrd="4" presId="urn:microsoft.com/office/officeart/2005/8/layout/hList1"/>
    <dgm:cxn modelId="{E2408A4C-35D8-4100-8127-FDFE0BB9F3A6}" type="presOf" srcId="{44FFE6B5-EB1B-413D-B959-557F5B102735}" destId="{B8D62174-BADC-4262-9EE6-B85971293EAE}" srcOrd="0" destOrd="3" presId="urn:microsoft.com/office/officeart/2005/8/layout/hList1"/>
    <dgm:cxn modelId="{FD14F331-D4FD-42E7-A3CC-9BD418D98D89}" srcId="{1053C1ED-9F0F-43F3-9E88-BEE00837EB2E}" destId="{E5DB0151-DAFC-4B8F-819E-E65CFABB818C}" srcOrd="4" destOrd="0" parTransId="{08202CF8-7921-4E8A-A7F6-292E1D0950E5}" sibTransId="{B8AB0FF9-4D29-487B-B8E8-05070D46C3EA}"/>
    <dgm:cxn modelId="{1D031CE8-DAEA-492B-B4F0-4657E5E39498}" srcId="{E8E7B8CF-C813-4A0A-8D8C-775E78F57CC3}" destId="{1053C1ED-9F0F-43F3-9E88-BEE00837EB2E}" srcOrd="0" destOrd="0" parTransId="{FED0A2D9-D89D-4FE0-B0C5-E55BDAAD0E48}" sibTransId="{EE640C6A-618C-4945-A52C-12213A992429}"/>
    <dgm:cxn modelId="{5F7CB829-3AD9-4FEC-B190-B4BAAA1B6A85}" srcId="{1053C1ED-9F0F-43F3-9E88-BEE00837EB2E}" destId="{338DA3CA-57E1-4CAC-83B9-2EE1833EBFB1}" srcOrd="2" destOrd="0" parTransId="{83786DF0-6BF0-4E56-A8BD-B28A3BE0903F}" sibTransId="{83686145-CBBD-419C-81E4-95B24F7F3DE2}"/>
    <dgm:cxn modelId="{B978D2E1-9D03-4E85-896D-D84BEC4B3DC6}" srcId="{E8B5A7C4-F526-4C72-B328-A4312DE0917E}" destId="{52BF5944-6EB4-41B0-8C47-050D24CFC021}" srcOrd="1" destOrd="0" parTransId="{12C8F1D5-E0B3-44F5-A332-3A475696A772}" sibTransId="{92BEA327-E969-472B-AE06-4DFFA63DA646}"/>
    <dgm:cxn modelId="{EEAD0371-E78B-45AC-A952-FC9A4704A3E8}" srcId="{E8B5A7C4-F526-4C72-B328-A4312DE0917E}" destId="{54FCFB23-2CF0-4096-B54B-54A8C866016E}" srcOrd="0" destOrd="0" parTransId="{C637ACCC-B656-4FFA-94B0-00EE5739523D}" sibTransId="{F9C94EB6-A333-414E-A948-A8FDB91CCE18}"/>
    <dgm:cxn modelId="{E146FA92-1060-445D-B6BA-5A39198A2B82}" type="presOf" srcId="{1053C1ED-9F0F-43F3-9E88-BEE00837EB2E}" destId="{CB2B8ECD-D3EC-43BF-BAC6-CD0620E55FFD}" srcOrd="0" destOrd="0" presId="urn:microsoft.com/office/officeart/2005/8/layout/hList1"/>
    <dgm:cxn modelId="{B3D467D9-79AC-40D9-BD2A-E78BFE781C02}" type="presOf" srcId="{77AAACE6-BC5D-4096-8E6A-88B9565E200C}" destId="{B8D62174-BADC-4262-9EE6-B85971293EAE}" srcOrd="0" destOrd="0" presId="urn:microsoft.com/office/officeart/2005/8/layout/hList1"/>
    <dgm:cxn modelId="{3406970D-EA89-4246-937E-5E49C74B1C61}" srcId="{1053C1ED-9F0F-43F3-9E88-BEE00837EB2E}" destId="{67C85468-C03A-4088-A2F6-C6004E1F1C22}" srcOrd="3" destOrd="0" parTransId="{D0BE6019-02F9-4086-AC65-38C4DB6695FE}" sibTransId="{B25A935F-639A-4984-9790-B5DC869C5F4B}"/>
    <dgm:cxn modelId="{4F20C4BC-347E-4B90-983D-4BC46418B1AB}" type="presOf" srcId="{338DA3CA-57E1-4CAC-83B9-2EE1833EBFB1}" destId="{422DC798-97D5-44F2-8809-4B0E6DE0957C}" srcOrd="0" destOrd="2" presId="urn:microsoft.com/office/officeart/2005/8/layout/hList1"/>
    <dgm:cxn modelId="{4002A385-9922-45CA-ACF4-90FD928198C3}" srcId="{0D01C6EC-9675-42B3-A2B2-FFAD50B9C485}" destId="{44FFE6B5-EB1B-413D-B959-557F5B102735}" srcOrd="3" destOrd="0" parTransId="{D8058E50-E5D1-48CF-B395-7BD3EA9C1406}" sibTransId="{1940C648-5B49-453B-8CF6-B7305A196C63}"/>
    <dgm:cxn modelId="{0378E57D-B79F-4745-A46D-423CA20D61B4}" type="presOf" srcId="{54FCFB23-2CF0-4096-B54B-54A8C866016E}" destId="{791E6D25-F229-42DC-8475-0E7BBAB8AD69}" srcOrd="0" destOrd="0" presId="urn:microsoft.com/office/officeart/2005/8/layout/hList1"/>
    <dgm:cxn modelId="{DD5638BC-BC81-44BC-BD12-0DF7B069177C}" type="presOf" srcId="{67C85468-C03A-4088-A2F6-C6004E1F1C22}" destId="{422DC798-97D5-44F2-8809-4B0E6DE0957C}" srcOrd="0" destOrd="3" presId="urn:microsoft.com/office/officeart/2005/8/layout/hList1"/>
    <dgm:cxn modelId="{A42CACB5-AA1C-4B85-B50A-AC39DAD55BD3}" srcId="{E8E7B8CF-C813-4A0A-8D8C-775E78F57CC3}" destId="{0D01C6EC-9675-42B3-A2B2-FFAD50B9C485}" srcOrd="2" destOrd="0" parTransId="{64FACBA3-323B-475F-947E-06694F090056}" sibTransId="{CC40B36C-A5E1-4B93-B18D-B0846D467C23}"/>
    <dgm:cxn modelId="{27042894-9C42-4B22-A582-A2C24DC976CC}" type="presOf" srcId="{52BF5944-6EB4-41B0-8C47-050D24CFC021}" destId="{791E6D25-F229-42DC-8475-0E7BBAB8AD69}" srcOrd="0" destOrd="1" presId="urn:microsoft.com/office/officeart/2005/8/layout/hList1"/>
    <dgm:cxn modelId="{B532F795-54BA-4FE8-8A8D-9334D7BC4864}" type="presOf" srcId="{41A78D35-C1DE-4E2D-B495-FC7F7FF94470}" destId="{B8D62174-BADC-4262-9EE6-B85971293EAE}" srcOrd="0" destOrd="2" presId="urn:microsoft.com/office/officeart/2005/8/layout/hList1"/>
    <dgm:cxn modelId="{E10966A6-F1A6-4D64-994B-55F8335BC3DA}" type="presOf" srcId="{E8E7B8CF-C813-4A0A-8D8C-775E78F57CC3}" destId="{49B1AF8E-4222-449E-9948-A527685A6C81}" srcOrd="0" destOrd="0" presId="urn:microsoft.com/office/officeart/2005/8/layout/hList1"/>
    <dgm:cxn modelId="{12E36199-A431-4C32-888E-AA2934FBFDFC}" srcId="{0D01C6EC-9675-42B3-A2B2-FFAD50B9C485}" destId="{C6418B64-5D6E-4606-8DC9-3486868908B7}" srcOrd="4" destOrd="0" parTransId="{307F940A-BBD4-4709-B835-51A4B740E0BF}" sibTransId="{1F699663-2B60-4941-8744-5EC322C9EEC1}"/>
    <dgm:cxn modelId="{657BD613-B26B-4AAF-9A52-CE00C0216EFC}" srcId="{1053C1ED-9F0F-43F3-9E88-BEE00837EB2E}" destId="{697A17AE-F37A-4D53-82E6-70A065DF8EE2}" srcOrd="1" destOrd="0" parTransId="{36328043-F921-400D-970B-47D8FE56B065}" sibTransId="{BCD299C0-C2BD-47B9-8EF0-957BF3F91F61}"/>
    <dgm:cxn modelId="{D494C0B0-E379-499E-BC02-FAF12C19010C}" srcId="{0D01C6EC-9675-42B3-A2B2-FFAD50B9C485}" destId="{41A78D35-C1DE-4E2D-B495-FC7F7FF94470}" srcOrd="2" destOrd="0" parTransId="{4350A056-8D46-40CF-BEC9-6D5C98CCE412}" sibTransId="{EEB5D741-A55D-4EDD-9D22-5DE9D946B456}"/>
    <dgm:cxn modelId="{320237D4-BBE6-4375-9E8B-D62CFE391620}" srcId="{0D01C6EC-9675-42B3-A2B2-FFAD50B9C485}" destId="{77AAACE6-BC5D-4096-8E6A-88B9565E200C}" srcOrd="0" destOrd="0" parTransId="{55242D6B-D75D-4865-8F83-4B515094CE85}" sibTransId="{662F3BBE-AD2D-4309-B2D5-F0587B462B1C}"/>
    <dgm:cxn modelId="{F729055A-59A9-4917-83B8-8990637F78B1}" type="presParOf" srcId="{49B1AF8E-4222-449E-9948-A527685A6C81}" destId="{BBA64663-476B-4301-9139-FB4563E45CD2}" srcOrd="0" destOrd="0" presId="urn:microsoft.com/office/officeart/2005/8/layout/hList1"/>
    <dgm:cxn modelId="{E6FB8C66-68E7-4DBD-94BE-BB7C77D86965}" type="presParOf" srcId="{BBA64663-476B-4301-9139-FB4563E45CD2}" destId="{CB2B8ECD-D3EC-43BF-BAC6-CD0620E55FFD}" srcOrd="0" destOrd="0" presId="urn:microsoft.com/office/officeart/2005/8/layout/hList1"/>
    <dgm:cxn modelId="{8B14F2DF-0543-497F-89DA-13F71F259A02}" type="presParOf" srcId="{BBA64663-476B-4301-9139-FB4563E45CD2}" destId="{422DC798-97D5-44F2-8809-4B0E6DE0957C}" srcOrd="1" destOrd="0" presId="urn:microsoft.com/office/officeart/2005/8/layout/hList1"/>
    <dgm:cxn modelId="{AFA6FFED-BF8D-4F22-906E-A442ED737860}" type="presParOf" srcId="{49B1AF8E-4222-449E-9948-A527685A6C81}" destId="{06DE3B4A-A4AE-400F-A8FB-51C523091738}" srcOrd="1" destOrd="0" presId="urn:microsoft.com/office/officeart/2005/8/layout/hList1"/>
    <dgm:cxn modelId="{91CB5E33-41A4-423D-A1F6-CE020D4C6C95}" type="presParOf" srcId="{49B1AF8E-4222-449E-9948-A527685A6C81}" destId="{BE03E594-C8FF-4FF3-A810-17D96172E152}" srcOrd="2" destOrd="0" presId="urn:microsoft.com/office/officeart/2005/8/layout/hList1"/>
    <dgm:cxn modelId="{2C463411-1872-4745-9F6D-4BCEA84FD9A2}" type="presParOf" srcId="{BE03E594-C8FF-4FF3-A810-17D96172E152}" destId="{AAA671CE-968E-45FE-A806-CE71B5DA8E7F}" srcOrd="0" destOrd="0" presId="urn:microsoft.com/office/officeart/2005/8/layout/hList1"/>
    <dgm:cxn modelId="{0AA0AC2A-CEAB-4FF2-970B-91677A64695F}" type="presParOf" srcId="{BE03E594-C8FF-4FF3-A810-17D96172E152}" destId="{791E6D25-F229-42DC-8475-0E7BBAB8AD69}" srcOrd="1" destOrd="0" presId="urn:microsoft.com/office/officeart/2005/8/layout/hList1"/>
    <dgm:cxn modelId="{8B6E6303-9E9B-4C44-8541-A56F1B534F76}" type="presParOf" srcId="{49B1AF8E-4222-449E-9948-A527685A6C81}" destId="{AE3FB772-4FE7-47AA-B961-51E1597EA691}" srcOrd="3" destOrd="0" presId="urn:microsoft.com/office/officeart/2005/8/layout/hList1"/>
    <dgm:cxn modelId="{60646FAB-A73B-488B-87B8-3E16174A5C55}" type="presParOf" srcId="{49B1AF8E-4222-449E-9948-A527685A6C81}" destId="{2575965F-C2C4-42C7-BE58-89FAD0E54837}" srcOrd="4" destOrd="0" presId="urn:microsoft.com/office/officeart/2005/8/layout/hList1"/>
    <dgm:cxn modelId="{63C86DBA-6828-4B65-9D6C-370BFFD17F8B}" type="presParOf" srcId="{2575965F-C2C4-42C7-BE58-89FAD0E54837}" destId="{35F5301B-7DE4-4409-9CF8-4CD56166750D}" srcOrd="0" destOrd="0" presId="urn:microsoft.com/office/officeart/2005/8/layout/hList1"/>
    <dgm:cxn modelId="{B2166835-7EAB-4A1F-A5E3-8093D5C2D734}" type="presParOf" srcId="{2575965F-C2C4-42C7-BE58-89FAD0E54837}" destId="{B8D62174-BADC-4262-9EE6-B85971293EA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E7B8CF-C813-4A0A-8D8C-775E78F57CC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E8B5A7C4-F526-4C72-B328-A4312DE0917E}">
      <dgm:prSet phldrT="[Текст]" custT="1"/>
      <dgm:spPr>
        <a:solidFill>
          <a:schemeClr val="accent3">
            <a:lumMod val="75000"/>
          </a:schemeClr>
        </a:solidFill>
      </dgm:spPr>
      <dgm:t>
        <a:bodyPr/>
        <a:lstStyle/>
        <a:p>
          <a:r>
            <a:rPr lang="ru-RU" sz="2400" dirty="0" smtClean="0"/>
            <a:t>Осознание и понимание глобальных проблем</a:t>
          </a:r>
          <a:endParaRPr lang="ru-RU" sz="2400" dirty="0"/>
        </a:p>
      </dgm:t>
    </dgm:pt>
    <dgm:pt modelId="{4A74EA85-B9D9-4C49-921F-1DDCE97D72C7}" type="parTrans" cxnId="{7A3C0405-09D4-442B-9E8C-FD9A78117327}">
      <dgm:prSet/>
      <dgm:spPr/>
      <dgm:t>
        <a:bodyPr/>
        <a:lstStyle/>
        <a:p>
          <a:endParaRPr lang="ru-RU"/>
        </a:p>
      </dgm:t>
    </dgm:pt>
    <dgm:pt modelId="{6255C5B0-3410-4878-8310-2114827814DD}" type="sibTrans" cxnId="{7A3C0405-09D4-442B-9E8C-FD9A78117327}">
      <dgm:prSet/>
      <dgm:spPr/>
      <dgm:t>
        <a:bodyPr/>
        <a:lstStyle/>
        <a:p>
          <a:endParaRPr lang="ru-RU"/>
        </a:p>
      </dgm:t>
    </dgm:pt>
    <dgm:pt modelId="{54FCFB23-2CF0-4096-B54B-54A8C866016E}">
      <dgm:prSet phldrT="[Текст]" custT="1"/>
      <dgm:spPr>
        <a:solidFill>
          <a:schemeClr val="accent3">
            <a:lumMod val="40000"/>
            <a:lumOff val="60000"/>
            <a:alpha val="90000"/>
          </a:schemeClr>
        </a:solidFill>
      </dgm:spPr>
      <dgm:t>
        <a:bodyPr/>
        <a:lstStyle/>
        <a:p>
          <a:r>
            <a:rPr lang="ru-RU" sz="2400" b="1" dirty="0" smtClean="0"/>
            <a:t>Знакомство с наиболее значимыми глобальными проблемами: </a:t>
          </a:r>
          <a:r>
            <a:rPr lang="ru-RU" sz="2400" b="0" i="1" dirty="0" smtClean="0"/>
            <a:t>Изменение климата, Миграция, Бедность и др.</a:t>
          </a:r>
          <a:endParaRPr lang="ru-RU" sz="2400" b="0" i="1" dirty="0"/>
        </a:p>
      </dgm:t>
    </dgm:pt>
    <dgm:pt modelId="{C637ACCC-B656-4FFA-94B0-00EE5739523D}" type="parTrans" cxnId="{EEAD0371-E78B-45AC-A952-FC9A4704A3E8}">
      <dgm:prSet/>
      <dgm:spPr/>
      <dgm:t>
        <a:bodyPr/>
        <a:lstStyle/>
        <a:p>
          <a:endParaRPr lang="ru-RU"/>
        </a:p>
      </dgm:t>
    </dgm:pt>
    <dgm:pt modelId="{F9C94EB6-A333-414E-A948-A8FDB91CCE18}" type="sibTrans" cxnId="{EEAD0371-E78B-45AC-A952-FC9A4704A3E8}">
      <dgm:prSet/>
      <dgm:spPr/>
      <dgm:t>
        <a:bodyPr/>
        <a:lstStyle/>
        <a:p>
          <a:endParaRPr lang="ru-RU"/>
        </a:p>
      </dgm:t>
    </dgm:pt>
    <dgm:pt modelId="{C6418B64-5D6E-4606-8DC9-3486868908B7}">
      <dgm:prSet phldrT="[Текст]"/>
      <dgm:spPr>
        <a:solidFill>
          <a:schemeClr val="accent3">
            <a:lumMod val="40000"/>
            <a:lumOff val="60000"/>
            <a:alpha val="90000"/>
          </a:schemeClr>
        </a:solidFill>
      </dgm:spPr>
      <dgm:t>
        <a:bodyPr/>
        <a:lstStyle/>
        <a:p>
          <a:endParaRPr lang="ru-RU" sz="1900" dirty="0"/>
        </a:p>
      </dgm:t>
    </dgm:pt>
    <dgm:pt modelId="{1F699663-2B60-4941-8744-5EC322C9EEC1}" type="sibTrans" cxnId="{12E36199-A431-4C32-888E-AA2934FBFDFC}">
      <dgm:prSet/>
      <dgm:spPr/>
      <dgm:t>
        <a:bodyPr/>
        <a:lstStyle/>
        <a:p>
          <a:endParaRPr lang="ru-RU"/>
        </a:p>
      </dgm:t>
    </dgm:pt>
    <dgm:pt modelId="{307F940A-BBD4-4709-B835-51A4B740E0BF}" type="parTrans" cxnId="{12E36199-A431-4C32-888E-AA2934FBFDFC}">
      <dgm:prSet/>
      <dgm:spPr/>
      <dgm:t>
        <a:bodyPr/>
        <a:lstStyle/>
        <a:p>
          <a:endParaRPr lang="ru-RU"/>
        </a:p>
      </dgm:t>
    </dgm:pt>
    <dgm:pt modelId="{77AAACE6-BC5D-4096-8E6A-88B9565E200C}">
      <dgm:prSet phldrT="[Текст]" custT="1"/>
      <dgm:spPr>
        <a:solidFill>
          <a:schemeClr val="accent3">
            <a:lumMod val="40000"/>
            <a:lumOff val="60000"/>
            <a:alpha val="90000"/>
          </a:schemeClr>
        </a:solidFill>
      </dgm:spPr>
      <dgm:t>
        <a:bodyPr/>
        <a:lstStyle/>
        <a:p>
          <a:r>
            <a:rPr lang="ru-RU" sz="2400" b="1" i="0" dirty="0" smtClean="0"/>
            <a:t>Знание особенностей </a:t>
          </a:r>
          <a:r>
            <a:rPr lang="ru-RU" sz="2400" i="0" dirty="0" smtClean="0"/>
            <a:t>своей культуры и чужих культур, </a:t>
          </a:r>
          <a:r>
            <a:rPr lang="ru-RU" sz="2400" b="1" i="0" dirty="0" smtClean="0"/>
            <a:t>осознание сходства и различий </a:t>
          </a:r>
          <a:r>
            <a:rPr lang="ru-RU" sz="2400" i="0" dirty="0" smtClean="0"/>
            <a:t>разных культур</a:t>
          </a:r>
          <a:endParaRPr lang="ru-RU" sz="2400" i="0" dirty="0"/>
        </a:p>
      </dgm:t>
    </dgm:pt>
    <dgm:pt modelId="{662F3BBE-AD2D-4309-B2D5-F0587B462B1C}" type="sibTrans" cxnId="{320237D4-BBE6-4375-9E8B-D62CFE391620}">
      <dgm:prSet/>
      <dgm:spPr/>
      <dgm:t>
        <a:bodyPr/>
        <a:lstStyle/>
        <a:p>
          <a:endParaRPr lang="ru-RU"/>
        </a:p>
      </dgm:t>
    </dgm:pt>
    <dgm:pt modelId="{55242D6B-D75D-4865-8F83-4B515094CE85}" type="parTrans" cxnId="{320237D4-BBE6-4375-9E8B-D62CFE391620}">
      <dgm:prSet/>
      <dgm:spPr/>
      <dgm:t>
        <a:bodyPr/>
        <a:lstStyle/>
        <a:p>
          <a:endParaRPr lang="ru-RU"/>
        </a:p>
      </dgm:t>
    </dgm:pt>
    <dgm:pt modelId="{0D01C6EC-9675-42B3-A2B2-FFAD50B9C485}">
      <dgm:prSet phldrT="[Текст]" custT="1"/>
      <dgm:spPr>
        <a:solidFill>
          <a:schemeClr val="accent3">
            <a:lumMod val="75000"/>
          </a:schemeClr>
        </a:solidFill>
      </dgm:spPr>
      <dgm:t>
        <a:bodyPr/>
        <a:lstStyle/>
        <a:p>
          <a:r>
            <a:rPr lang="ru-RU" sz="2400" dirty="0" smtClean="0"/>
            <a:t>Осознание межкультурных различий, взаимопонимание</a:t>
          </a:r>
          <a:endParaRPr lang="ru-RU" sz="2400" dirty="0"/>
        </a:p>
      </dgm:t>
    </dgm:pt>
    <dgm:pt modelId="{CC40B36C-A5E1-4B93-B18D-B0846D467C23}" type="sibTrans" cxnId="{A42CACB5-AA1C-4B85-B50A-AC39DAD55BD3}">
      <dgm:prSet/>
      <dgm:spPr/>
      <dgm:t>
        <a:bodyPr/>
        <a:lstStyle/>
        <a:p>
          <a:endParaRPr lang="ru-RU"/>
        </a:p>
      </dgm:t>
    </dgm:pt>
    <dgm:pt modelId="{64FACBA3-323B-475F-947E-06694F090056}" type="parTrans" cxnId="{A42CACB5-AA1C-4B85-B50A-AC39DAD55BD3}">
      <dgm:prSet/>
      <dgm:spPr/>
      <dgm:t>
        <a:bodyPr/>
        <a:lstStyle/>
        <a:p>
          <a:endParaRPr lang="ru-RU"/>
        </a:p>
      </dgm:t>
    </dgm:pt>
    <dgm:pt modelId="{36811896-F3A2-4321-B249-5D94A9F0CA77}">
      <dgm:prSet phldrT="[Текст]" custT="1"/>
      <dgm:spPr>
        <a:solidFill>
          <a:schemeClr val="accent3">
            <a:lumMod val="40000"/>
            <a:lumOff val="60000"/>
            <a:alpha val="90000"/>
          </a:schemeClr>
        </a:solidFill>
      </dgm:spPr>
      <dgm:t>
        <a:bodyPr/>
        <a:lstStyle/>
        <a:p>
          <a:r>
            <a:rPr lang="ru-RU" sz="2400" b="1" dirty="0" smtClean="0"/>
            <a:t>Понимание взаимосвязей между проблемами, системами, тенденциями</a:t>
          </a:r>
          <a:endParaRPr lang="ru-RU" sz="2400" b="1" dirty="0"/>
        </a:p>
      </dgm:t>
    </dgm:pt>
    <dgm:pt modelId="{A424AAB7-8D09-479D-991D-6BFB31B6F020}" type="parTrans" cxnId="{852CDFF9-0FBC-4AD5-B891-296AA665D108}">
      <dgm:prSet/>
      <dgm:spPr/>
      <dgm:t>
        <a:bodyPr/>
        <a:lstStyle/>
        <a:p>
          <a:endParaRPr lang="ru-RU"/>
        </a:p>
      </dgm:t>
    </dgm:pt>
    <dgm:pt modelId="{DDCBEC71-4CD8-4C02-9CDF-2DFF46CCD41D}" type="sibTrans" cxnId="{852CDFF9-0FBC-4AD5-B891-296AA665D108}">
      <dgm:prSet/>
      <dgm:spPr/>
      <dgm:t>
        <a:bodyPr/>
        <a:lstStyle/>
        <a:p>
          <a:endParaRPr lang="ru-RU"/>
        </a:p>
      </dgm:t>
    </dgm:pt>
    <dgm:pt modelId="{2B20E18B-9ECD-474C-A350-8313F119F06D}">
      <dgm:prSet phldrT="[Текст]" custT="1"/>
      <dgm:spPr>
        <a:solidFill>
          <a:schemeClr val="accent3">
            <a:lumMod val="40000"/>
            <a:lumOff val="60000"/>
            <a:alpha val="90000"/>
          </a:schemeClr>
        </a:solidFill>
      </dgm:spPr>
      <dgm:t>
        <a:bodyPr/>
        <a:lstStyle/>
        <a:p>
          <a:r>
            <a:rPr lang="ru-RU" sz="2400" b="1" i="0" dirty="0" smtClean="0"/>
            <a:t>Понимание иной точки зрения</a:t>
          </a:r>
          <a:r>
            <a:rPr lang="ru-RU" sz="2400" i="0" dirty="0" smtClean="0"/>
            <a:t> (но не обязательно – принятие!), осознание факторов, влияющих на выбор той или иной позиции</a:t>
          </a:r>
          <a:endParaRPr lang="ru-RU" sz="2400" i="0" dirty="0"/>
        </a:p>
      </dgm:t>
    </dgm:pt>
    <dgm:pt modelId="{6F4B6F80-9518-4D57-AC18-DCC8836DE42E}" type="parTrans" cxnId="{A0C41D19-05DC-47FC-8851-C5D316061078}">
      <dgm:prSet/>
      <dgm:spPr/>
      <dgm:t>
        <a:bodyPr/>
        <a:lstStyle/>
        <a:p>
          <a:endParaRPr lang="ru-RU"/>
        </a:p>
      </dgm:t>
    </dgm:pt>
    <dgm:pt modelId="{801296D4-6368-41D1-AE2A-D9EA7433EF69}" type="sibTrans" cxnId="{A0C41D19-05DC-47FC-8851-C5D316061078}">
      <dgm:prSet/>
      <dgm:spPr/>
      <dgm:t>
        <a:bodyPr/>
        <a:lstStyle/>
        <a:p>
          <a:endParaRPr lang="ru-RU"/>
        </a:p>
      </dgm:t>
    </dgm:pt>
    <dgm:pt modelId="{49B1AF8E-4222-449E-9948-A527685A6C81}" type="pres">
      <dgm:prSet presAssocID="{E8E7B8CF-C813-4A0A-8D8C-775E78F57CC3}" presName="Name0" presStyleCnt="0">
        <dgm:presLayoutVars>
          <dgm:dir/>
          <dgm:animLvl val="lvl"/>
          <dgm:resizeHandles val="exact"/>
        </dgm:presLayoutVars>
      </dgm:prSet>
      <dgm:spPr/>
      <dgm:t>
        <a:bodyPr/>
        <a:lstStyle/>
        <a:p>
          <a:endParaRPr lang="ru-RU"/>
        </a:p>
      </dgm:t>
    </dgm:pt>
    <dgm:pt modelId="{BE03E594-C8FF-4FF3-A810-17D96172E152}" type="pres">
      <dgm:prSet presAssocID="{E8B5A7C4-F526-4C72-B328-A4312DE0917E}" presName="composite" presStyleCnt="0"/>
      <dgm:spPr/>
    </dgm:pt>
    <dgm:pt modelId="{AAA671CE-968E-45FE-A806-CE71B5DA8E7F}" type="pres">
      <dgm:prSet presAssocID="{E8B5A7C4-F526-4C72-B328-A4312DE0917E}" presName="parTx" presStyleLbl="alignNode1" presStyleIdx="0" presStyleCnt="2" custScaleX="111239" custLinFactNeighborX="-1169" custLinFactNeighborY="-7514">
        <dgm:presLayoutVars>
          <dgm:chMax val="0"/>
          <dgm:chPref val="0"/>
          <dgm:bulletEnabled val="1"/>
        </dgm:presLayoutVars>
      </dgm:prSet>
      <dgm:spPr/>
      <dgm:t>
        <a:bodyPr/>
        <a:lstStyle/>
        <a:p>
          <a:endParaRPr lang="ru-RU"/>
        </a:p>
      </dgm:t>
    </dgm:pt>
    <dgm:pt modelId="{791E6D25-F229-42DC-8475-0E7BBAB8AD69}" type="pres">
      <dgm:prSet presAssocID="{E8B5A7C4-F526-4C72-B328-A4312DE0917E}" presName="desTx" presStyleLbl="alignAccFollowNode1" presStyleIdx="0" presStyleCnt="2" custScaleX="110356" custLinFactNeighborX="-1005" custLinFactNeighborY="-172">
        <dgm:presLayoutVars>
          <dgm:bulletEnabled val="1"/>
        </dgm:presLayoutVars>
      </dgm:prSet>
      <dgm:spPr/>
      <dgm:t>
        <a:bodyPr/>
        <a:lstStyle/>
        <a:p>
          <a:endParaRPr lang="ru-RU"/>
        </a:p>
      </dgm:t>
    </dgm:pt>
    <dgm:pt modelId="{AE3FB772-4FE7-47AA-B961-51E1597EA691}" type="pres">
      <dgm:prSet presAssocID="{6255C5B0-3410-4878-8310-2114827814DD}" presName="space" presStyleCnt="0"/>
      <dgm:spPr/>
    </dgm:pt>
    <dgm:pt modelId="{2575965F-C2C4-42C7-BE58-89FAD0E54837}" type="pres">
      <dgm:prSet presAssocID="{0D01C6EC-9675-42B3-A2B2-FFAD50B9C485}" presName="composite" presStyleCnt="0"/>
      <dgm:spPr/>
    </dgm:pt>
    <dgm:pt modelId="{35F5301B-7DE4-4409-9CF8-4CD56166750D}" type="pres">
      <dgm:prSet presAssocID="{0D01C6EC-9675-42B3-A2B2-FFAD50B9C485}" presName="parTx" presStyleLbl="alignNode1" presStyleIdx="1" presStyleCnt="2" custScaleX="126877">
        <dgm:presLayoutVars>
          <dgm:chMax val="0"/>
          <dgm:chPref val="0"/>
          <dgm:bulletEnabled val="1"/>
        </dgm:presLayoutVars>
      </dgm:prSet>
      <dgm:spPr/>
      <dgm:t>
        <a:bodyPr/>
        <a:lstStyle/>
        <a:p>
          <a:endParaRPr lang="ru-RU"/>
        </a:p>
      </dgm:t>
    </dgm:pt>
    <dgm:pt modelId="{B8D62174-BADC-4262-9EE6-B85971293EAE}" type="pres">
      <dgm:prSet presAssocID="{0D01C6EC-9675-42B3-A2B2-FFAD50B9C485}" presName="desTx" presStyleLbl="alignAccFollowNode1" presStyleIdx="1" presStyleCnt="2" custScaleX="126919">
        <dgm:presLayoutVars>
          <dgm:bulletEnabled val="1"/>
        </dgm:presLayoutVars>
      </dgm:prSet>
      <dgm:spPr/>
      <dgm:t>
        <a:bodyPr/>
        <a:lstStyle/>
        <a:p>
          <a:endParaRPr lang="ru-RU"/>
        </a:p>
      </dgm:t>
    </dgm:pt>
  </dgm:ptLst>
  <dgm:cxnLst>
    <dgm:cxn modelId="{7AD0C0A4-EE9D-4BC5-9E02-A2E24B18C7F8}" type="presOf" srcId="{C6418B64-5D6E-4606-8DC9-3486868908B7}" destId="{B8D62174-BADC-4262-9EE6-B85971293EAE}" srcOrd="0" destOrd="2" presId="urn:microsoft.com/office/officeart/2005/8/layout/hList1"/>
    <dgm:cxn modelId="{320237D4-BBE6-4375-9E8B-D62CFE391620}" srcId="{0D01C6EC-9675-42B3-A2B2-FFAD50B9C485}" destId="{77AAACE6-BC5D-4096-8E6A-88B9565E200C}" srcOrd="0" destOrd="0" parTransId="{55242D6B-D75D-4865-8F83-4B515094CE85}" sibTransId="{662F3BBE-AD2D-4309-B2D5-F0587B462B1C}"/>
    <dgm:cxn modelId="{A0C41D19-05DC-47FC-8851-C5D316061078}" srcId="{0D01C6EC-9675-42B3-A2B2-FFAD50B9C485}" destId="{2B20E18B-9ECD-474C-A350-8313F119F06D}" srcOrd="1" destOrd="0" parTransId="{6F4B6F80-9518-4D57-AC18-DCC8836DE42E}" sibTransId="{801296D4-6368-41D1-AE2A-D9EA7433EF69}"/>
    <dgm:cxn modelId="{252E0B1A-3851-4A24-9789-3A80F01DFF67}" type="presOf" srcId="{36811896-F3A2-4321-B249-5D94A9F0CA77}" destId="{791E6D25-F229-42DC-8475-0E7BBAB8AD69}" srcOrd="0" destOrd="1" presId="urn:microsoft.com/office/officeart/2005/8/layout/hList1"/>
    <dgm:cxn modelId="{EF5289D4-646F-461F-AF17-45806F2E514D}" type="presOf" srcId="{E8B5A7C4-F526-4C72-B328-A4312DE0917E}" destId="{AAA671CE-968E-45FE-A806-CE71B5DA8E7F}" srcOrd="0" destOrd="0" presId="urn:microsoft.com/office/officeart/2005/8/layout/hList1"/>
    <dgm:cxn modelId="{D2CBD9C8-07F1-40B7-9C81-7920062FA670}" type="presOf" srcId="{2B20E18B-9ECD-474C-A350-8313F119F06D}" destId="{B8D62174-BADC-4262-9EE6-B85971293EAE}" srcOrd="0" destOrd="1" presId="urn:microsoft.com/office/officeart/2005/8/layout/hList1"/>
    <dgm:cxn modelId="{7A3C0405-09D4-442B-9E8C-FD9A78117327}" srcId="{E8E7B8CF-C813-4A0A-8D8C-775E78F57CC3}" destId="{E8B5A7C4-F526-4C72-B328-A4312DE0917E}" srcOrd="0" destOrd="0" parTransId="{4A74EA85-B9D9-4C49-921F-1DDCE97D72C7}" sibTransId="{6255C5B0-3410-4878-8310-2114827814DD}"/>
    <dgm:cxn modelId="{8254C6DE-103F-4625-8369-BA21A9268BF3}" type="presOf" srcId="{77AAACE6-BC5D-4096-8E6A-88B9565E200C}" destId="{B8D62174-BADC-4262-9EE6-B85971293EAE}" srcOrd="0" destOrd="0" presId="urn:microsoft.com/office/officeart/2005/8/layout/hList1"/>
    <dgm:cxn modelId="{A8B65AD6-699C-4E5D-8C24-759C7A5EC7A7}" type="presOf" srcId="{0D01C6EC-9675-42B3-A2B2-FFAD50B9C485}" destId="{35F5301B-7DE4-4409-9CF8-4CD56166750D}" srcOrd="0" destOrd="0" presId="urn:microsoft.com/office/officeart/2005/8/layout/hList1"/>
    <dgm:cxn modelId="{A42CACB5-AA1C-4B85-B50A-AC39DAD55BD3}" srcId="{E8E7B8CF-C813-4A0A-8D8C-775E78F57CC3}" destId="{0D01C6EC-9675-42B3-A2B2-FFAD50B9C485}" srcOrd="1" destOrd="0" parTransId="{64FACBA3-323B-475F-947E-06694F090056}" sibTransId="{CC40B36C-A5E1-4B93-B18D-B0846D467C23}"/>
    <dgm:cxn modelId="{EEAD0371-E78B-45AC-A952-FC9A4704A3E8}" srcId="{E8B5A7C4-F526-4C72-B328-A4312DE0917E}" destId="{54FCFB23-2CF0-4096-B54B-54A8C866016E}" srcOrd="0" destOrd="0" parTransId="{C637ACCC-B656-4FFA-94B0-00EE5739523D}" sibTransId="{F9C94EB6-A333-414E-A948-A8FDB91CCE18}"/>
    <dgm:cxn modelId="{AD082552-4FD7-4EF3-AD53-7E037CD80E8D}" type="presOf" srcId="{E8E7B8CF-C813-4A0A-8D8C-775E78F57CC3}" destId="{49B1AF8E-4222-449E-9948-A527685A6C81}" srcOrd="0" destOrd="0" presId="urn:microsoft.com/office/officeart/2005/8/layout/hList1"/>
    <dgm:cxn modelId="{12E36199-A431-4C32-888E-AA2934FBFDFC}" srcId="{0D01C6EC-9675-42B3-A2B2-FFAD50B9C485}" destId="{C6418B64-5D6E-4606-8DC9-3486868908B7}" srcOrd="2" destOrd="0" parTransId="{307F940A-BBD4-4709-B835-51A4B740E0BF}" sibTransId="{1F699663-2B60-4941-8744-5EC322C9EEC1}"/>
    <dgm:cxn modelId="{852CDFF9-0FBC-4AD5-B891-296AA665D108}" srcId="{E8B5A7C4-F526-4C72-B328-A4312DE0917E}" destId="{36811896-F3A2-4321-B249-5D94A9F0CA77}" srcOrd="1" destOrd="0" parTransId="{A424AAB7-8D09-479D-991D-6BFB31B6F020}" sibTransId="{DDCBEC71-4CD8-4C02-9CDF-2DFF46CCD41D}"/>
    <dgm:cxn modelId="{07E26A49-E100-451C-8D32-58D3016DF765}" type="presOf" srcId="{54FCFB23-2CF0-4096-B54B-54A8C866016E}" destId="{791E6D25-F229-42DC-8475-0E7BBAB8AD69}" srcOrd="0" destOrd="0" presId="urn:microsoft.com/office/officeart/2005/8/layout/hList1"/>
    <dgm:cxn modelId="{88114C3A-4A9F-4FDC-8874-5A9FCA61D27C}" type="presParOf" srcId="{49B1AF8E-4222-449E-9948-A527685A6C81}" destId="{BE03E594-C8FF-4FF3-A810-17D96172E152}" srcOrd="0" destOrd="0" presId="urn:microsoft.com/office/officeart/2005/8/layout/hList1"/>
    <dgm:cxn modelId="{736C7430-C165-408E-A502-45F3BF70A60D}" type="presParOf" srcId="{BE03E594-C8FF-4FF3-A810-17D96172E152}" destId="{AAA671CE-968E-45FE-A806-CE71B5DA8E7F}" srcOrd="0" destOrd="0" presId="urn:microsoft.com/office/officeart/2005/8/layout/hList1"/>
    <dgm:cxn modelId="{6EB8F1DD-2E86-4153-9019-F7B89F1C67CE}" type="presParOf" srcId="{BE03E594-C8FF-4FF3-A810-17D96172E152}" destId="{791E6D25-F229-42DC-8475-0E7BBAB8AD69}" srcOrd="1" destOrd="0" presId="urn:microsoft.com/office/officeart/2005/8/layout/hList1"/>
    <dgm:cxn modelId="{68D3CCDC-2D9F-44CE-9D48-732EDD348405}" type="presParOf" srcId="{49B1AF8E-4222-449E-9948-A527685A6C81}" destId="{AE3FB772-4FE7-47AA-B961-51E1597EA691}" srcOrd="1" destOrd="0" presId="urn:microsoft.com/office/officeart/2005/8/layout/hList1"/>
    <dgm:cxn modelId="{25DF48F3-4197-4AB0-BCE5-C5CDE06593B5}" type="presParOf" srcId="{49B1AF8E-4222-449E-9948-A527685A6C81}" destId="{2575965F-C2C4-42C7-BE58-89FAD0E54837}" srcOrd="2" destOrd="0" presId="urn:microsoft.com/office/officeart/2005/8/layout/hList1"/>
    <dgm:cxn modelId="{6A03507F-EED5-4C85-B546-D96A5D8669AA}" type="presParOf" srcId="{2575965F-C2C4-42C7-BE58-89FAD0E54837}" destId="{35F5301B-7DE4-4409-9CF8-4CD56166750D}" srcOrd="0" destOrd="0" presId="urn:microsoft.com/office/officeart/2005/8/layout/hList1"/>
    <dgm:cxn modelId="{271548C7-44F0-44C1-9CC8-FD0A6B811C0D}" type="presParOf" srcId="{2575965F-C2C4-42C7-BE58-89FAD0E54837}" destId="{B8D62174-BADC-4262-9EE6-B85971293EA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E7B8CF-C813-4A0A-8D8C-775E78F57CC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E8B5A7C4-F526-4C72-B328-A4312DE0917E}">
      <dgm:prSet phldrT="[Текст]" custT="1"/>
      <dgm:spPr>
        <a:solidFill>
          <a:srgbClr val="FF9900"/>
        </a:solidFill>
      </dgm:spPr>
      <dgm:t>
        <a:bodyPr/>
        <a:lstStyle/>
        <a:p>
          <a:r>
            <a:rPr lang="ru-RU" sz="2800" dirty="0" smtClean="0"/>
            <a:t>Аналитическое мышление</a:t>
          </a:r>
          <a:endParaRPr lang="ru-RU" sz="2800" dirty="0"/>
        </a:p>
      </dgm:t>
    </dgm:pt>
    <dgm:pt modelId="{4A74EA85-B9D9-4C49-921F-1DDCE97D72C7}" type="parTrans" cxnId="{7A3C0405-09D4-442B-9E8C-FD9A78117327}">
      <dgm:prSet/>
      <dgm:spPr/>
      <dgm:t>
        <a:bodyPr/>
        <a:lstStyle/>
        <a:p>
          <a:endParaRPr lang="ru-RU"/>
        </a:p>
      </dgm:t>
    </dgm:pt>
    <dgm:pt modelId="{6255C5B0-3410-4878-8310-2114827814DD}" type="sibTrans" cxnId="{7A3C0405-09D4-442B-9E8C-FD9A78117327}">
      <dgm:prSet/>
      <dgm:spPr/>
      <dgm:t>
        <a:bodyPr/>
        <a:lstStyle/>
        <a:p>
          <a:endParaRPr lang="ru-RU"/>
        </a:p>
      </dgm:t>
    </dgm:pt>
    <dgm:pt modelId="{54FCFB23-2CF0-4096-B54B-54A8C866016E}">
      <dgm:prSet phldrT="[Текст]" custT="1"/>
      <dgm:spPr>
        <a:solidFill>
          <a:schemeClr val="accent6">
            <a:lumMod val="40000"/>
            <a:lumOff val="60000"/>
            <a:alpha val="90000"/>
          </a:schemeClr>
        </a:solidFill>
      </dgm:spPr>
      <dgm:t>
        <a:bodyPr/>
        <a:lstStyle/>
        <a:p>
          <a:r>
            <a:rPr lang="ru-RU" sz="2400" b="0" i="0" dirty="0" smtClean="0"/>
            <a:t>Следование </a:t>
          </a:r>
          <a:r>
            <a:rPr lang="ru-RU" sz="2400" b="1" i="0" dirty="0" smtClean="0"/>
            <a:t>логике</a:t>
          </a:r>
          <a:endParaRPr lang="ru-RU" sz="2400" b="1" i="0" dirty="0"/>
        </a:p>
      </dgm:t>
    </dgm:pt>
    <dgm:pt modelId="{C637ACCC-B656-4FFA-94B0-00EE5739523D}" type="parTrans" cxnId="{EEAD0371-E78B-45AC-A952-FC9A4704A3E8}">
      <dgm:prSet/>
      <dgm:spPr/>
      <dgm:t>
        <a:bodyPr/>
        <a:lstStyle/>
        <a:p>
          <a:endParaRPr lang="ru-RU"/>
        </a:p>
      </dgm:t>
    </dgm:pt>
    <dgm:pt modelId="{F9C94EB6-A333-414E-A948-A8FDB91CCE18}" type="sibTrans" cxnId="{EEAD0371-E78B-45AC-A952-FC9A4704A3E8}">
      <dgm:prSet/>
      <dgm:spPr/>
      <dgm:t>
        <a:bodyPr/>
        <a:lstStyle/>
        <a:p>
          <a:endParaRPr lang="ru-RU"/>
        </a:p>
      </dgm:t>
    </dgm:pt>
    <dgm:pt modelId="{C6418B64-5D6E-4606-8DC9-3486868908B7}">
      <dgm:prSet phldrT="[Текст]"/>
      <dgm:spPr>
        <a:solidFill>
          <a:schemeClr val="accent6">
            <a:lumMod val="40000"/>
            <a:lumOff val="60000"/>
            <a:alpha val="90000"/>
          </a:schemeClr>
        </a:solidFill>
      </dgm:spPr>
      <dgm:t>
        <a:bodyPr/>
        <a:lstStyle/>
        <a:p>
          <a:endParaRPr lang="ru-RU" sz="1900" dirty="0"/>
        </a:p>
      </dgm:t>
    </dgm:pt>
    <dgm:pt modelId="{1F699663-2B60-4941-8744-5EC322C9EEC1}" type="sibTrans" cxnId="{12E36199-A431-4C32-888E-AA2934FBFDFC}">
      <dgm:prSet/>
      <dgm:spPr/>
      <dgm:t>
        <a:bodyPr/>
        <a:lstStyle/>
        <a:p>
          <a:endParaRPr lang="ru-RU"/>
        </a:p>
      </dgm:t>
    </dgm:pt>
    <dgm:pt modelId="{307F940A-BBD4-4709-B835-51A4B740E0BF}" type="parTrans" cxnId="{12E36199-A431-4C32-888E-AA2934FBFDFC}">
      <dgm:prSet/>
      <dgm:spPr/>
      <dgm:t>
        <a:bodyPr/>
        <a:lstStyle/>
        <a:p>
          <a:endParaRPr lang="ru-RU"/>
        </a:p>
      </dgm:t>
    </dgm:pt>
    <dgm:pt modelId="{77AAACE6-BC5D-4096-8E6A-88B9565E200C}">
      <dgm:prSet phldrT="[Текст]" custT="1"/>
      <dgm:spPr>
        <a:solidFill>
          <a:schemeClr val="accent6">
            <a:lumMod val="40000"/>
            <a:lumOff val="60000"/>
            <a:alpha val="90000"/>
          </a:schemeClr>
        </a:solidFill>
      </dgm:spPr>
      <dgm:t>
        <a:bodyPr/>
        <a:lstStyle/>
        <a:p>
          <a:r>
            <a:rPr lang="ru-RU" sz="2400" b="1" i="0" dirty="0" smtClean="0"/>
            <a:t>Оценка </a:t>
          </a:r>
          <a:r>
            <a:rPr lang="ru-RU" sz="2400" i="0" dirty="0" smtClean="0"/>
            <a:t>значимости, обоснованности, надежности текста, источника, утверждения… с позиций внутренней целостности, непротиворечивости объективным данным и личному  опыту</a:t>
          </a:r>
          <a:endParaRPr lang="ru-RU" sz="2400" i="0" dirty="0"/>
        </a:p>
      </dgm:t>
    </dgm:pt>
    <dgm:pt modelId="{662F3BBE-AD2D-4309-B2D5-F0587B462B1C}" type="sibTrans" cxnId="{320237D4-BBE6-4375-9E8B-D62CFE391620}">
      <dgm:prSet/>
      <dgm:spPr/>
      <dgm:t>
        <a:bodyPr/>
        <a:lstStyle/>
        <a:p>
          <a:endParaRPr lang="ru-RU"/>
        </a:p>
      </dgm:t>
    </dgm:pt>
    <dgm:pt modelId="{55242D6B-D75D-4865-8F83-4B515094CE85}" type="parTrans" cxnId="{320237D4-BBE6-4375-9E8B-D62CFE391620}">
      <dgm:prSet/>
      <dgm:spPr/>
      <dgm:t>
        <a:bodyPr/>
        <a:lstStyle/>
        <a:p>
          <a:endParaRPr lang="ru-RU"/>
        </a:p>
      </dgm:t>
    </dgm:pt>
    <dgm:pt modelId="{0D01C6EC-9675-42B3-A2B2-FFAD50B9C485}">
      <dgm:prSet phldrT="[Текст]" custT="1"/>
      <dgm:spPr>
        <a:solidFill>
          <a:srgbClr val="FF9900"/>
        </a:solidFill>
      </dgm:spPr>
      <dgm:t>
        <a:bodyPr/>
        <a:lstStyle/>
        <a:p>
          <a:r>
            <a:rPr lang="ru-RU" sz="2800" dirty="0" smtClean="0"/>
            <a:t>Критическое мышление</a:t>
          </a:r>
          <a:endParaRPr lang="ru-RU" sz="2800" dirty="0"/>
        </a:p>
      </dgm:t>
    </dgm:pt>
    <dgm:pt modelId="{CC40B36C-A5E1-4B93-B18D-B0846D467C23}" type="sibTrans" cxnId="{A42CACB5-AA1C-4B85-B50A-AC39DAD55BD3}">
      <dgm:prSet/>
      <dgm:spPr/>
      <dgm:t>
        <a:bodyPr/>
        <a:lstStyle/>
        <a:p>
          <a:endParaRPr lang="ru-RU"/>
        </a:p>
      </dgm:t>
    </dgm:pt>
    <dgm:pt modelId="{64FACBA3-323B-475F-947E-06694F090056}" type="parTrans" cxnId="{A42CACB5-AA1C-4B85-B50A-AC39DAD55BD3}">
      <dgm:prSet/>
      <dgm:spPr/>
      <dgm:t>
        <a:bodyPr/>
        <a:lstStyle/>
        <a:p>
          <a:endParaRPr lang="ru-RU"/>
        </a:p>
      </dgm:t>
    </dgm:pt>
    <dgm:pt modelId="{36811896-F3A2-4321-B249-5D94A9F0CA77}">
      <dgm:prSet phldrT="[Текст]" custT="1"/>
      <dgm:spPr>
        <a:solidFill>
          <a:schemeClr val="accent6">
            <a:lumMod val="40000"/>
            <a:lumOff val="60000"/>
            <a:alpha val="90000"/>
          </a:schemeClr>
        </a:solidFill>
      </dgm:spPr>
      <dgm:t>
        <a:bodyPr/>
        <a:lstStyle/>
        <a:p>
          <a:r>
            <a:rPr lang="ru-RU" sz="2400" b="0" dirty="0" smtClean="0"/>
            <a:t>Соблюдение </a:t>
          </a:r>
          <a:r>
            <a:rPr lang="ru-RU" sz="2400" b="1" dirty="0" smtClean="0"/>
            <a:t>последовательности</a:t>
          </a:r>
          <a:endParaRPr lang="ru-RU" sz="2400" b="1" dirty="0"/>
        </a:p>
      </dgm:t>
    </dgm:pt>
    <dgm:pt modelId="{A424AAB7-8D09-479D-991D-6BFB31B6F020}" type="parTrans" cxnId="{852CDFF9-0FBC-4AD5-B891-296AA665D108}">
      <dgm:prSet/>
      <dgm:spPr/>
      <dgm:t>
        <a:bodyPr/>
        <a:lstStyle/>
        <a:p>
          <a:endParaRPr lang="ru-RU"/>
        </a:p>
      </dgm:t>
    </dgm:pt>
    <dgm:pt modelId="{DDCBEC71-4CD8-4C02-9CDF-2DFF46CCD41D}" type="sibTrans" cxnId="{852CDFF9-0FBC-4AD5-B891-296AA665D108}">
      <dgm:prSet/>
      <dgm:spPr/>
      <dgm:t>
        <a:bodyPr/>
        <a:lstStyle/>
        <a:p>
          <a:endParaRPr lang="ru-RU"/>
        </a:p>
      </dgm:t>
    </dgm:pt>
    <dgm:pt modelId="{2B20E18B-9ECD-474C-A350-8313F119F06D}">
      <dgm:prSet phldrT="[Текст]" custT="1"/>
      <dgm:spPr>
        <a:solidFill>
          <a:schemeClr val="accent6">
            <a:lumMod val="40000"/>
            <a:lumOff val="60000"/>
            <a:alpha val="90000"/>
          </a:schemeClr>
        </a:solidFill>
      </dgm:spPr>
      <dgm:t>
        <a:bodyPr/>
        <a:lstStyle/>
        <a:p>
          <a:r>
            <a:rPr lang="ru-RU" sz="2400" b="1" i="0" dirty="0" smtClean="0"/>
            <a:t>Осознание </a:t>
          </a:r>
          <a:r>
            <a:rPr lang="ru-RU" sz="2400" b="0" i="0" dirty="0" smtClean="0"/>
            <a:t>собственной системы исходных допущений,</a:t>
          </a:r>
          <a:r>
            <a:rPr lang="ru-RU" sz="2400" b="1" i="0" dirty="0" smtClean="0"/>
            <a:t> </a:t>
          </a:r>
          <a:r>
            <a:rPr lang="ru-RU" sz="2400" b="0" i="0" dirty="0" smtClean="0"/>
            <a:t>понимание обусловленности взглядов и суждений культурными и иными традициями </a:t>
          </a:r>
          <a:endParaRPr lang="ru-RU" sz="2400" b="0" i="0" dirty="0"/>
        </a:p>
      </dgm:t>
    </dgm:pt>
    <dgm:pt modelId="{6F4B6F80-9518-4D57-AC18-DCC8836DE42E}" type="parTrans" cxnId="{A0C41D19-05DC-47FC-8851-C5D316061078}">
      <dgm:prSet/>
      <dgm:spPr/>
      <dgm:t>
        <a:bodyPr/>
        <a:lstStyle/>
        <a:p>
          <a:endParaRPr lang="ru-RU"/>
        </a:p>
      </dgm:t>
    </dgm:pt>
    <dgm:pt modelId="{801296D4-6368-41D1-AE2A-D9EA7433EF69}" type="sibTrans" cxnId="{A0C41D19-05DC-47FC-8851-C5D316061078}">
      <dgm:prSet/>
      <dgm:spPr/>
      <dgm:t>
        <a:bodyPr/>
        <a:lstStyle/>
        <a:p>
          <a:endParaRPr lang="ru-RU"/>
        </a:p>
      </dgm:t>
    </dgm:pt>
    <dgm:pt modelId="{A449F253-7EF5-4526-96C8-E7E90BCF29B4}">
      <dgm:prSet phldrT="[Текст]" custT="1"/>
      <dgm:spPr>
        <a:solidFill>
          <a:schemeClr val="accent6">
            <a:lumMod val="40000"/>
            <a:lumOff val="60000"/>
            <a:alpha val="90000"/>
          </a:schemeClr>
        </a:solidFill>
      </dgm:spPr>
      <dgm:t>
        <a:bodyPr/>
        <a:lstStyle/>
        <a:p>
          <a:r>
            <a:rPr lang="ru-RU" sz="2400" b="1" i="0" dirty="0" smtClean="0"/>
            <a:t>Системность</a:t>
          </a:r>
          <a:r>
            <a:rPr lang="ru-RU" sz="2400" b="0" i="0" dirty="0" smtClean="0"/>
            <a:t> рассмотрения </a:t>
          </a:r>
          <a:endParaRPr lang="ru-RU" sz="2400" b="0" i="0" dirty="0"/>
        </a:p>
      </dgm:t>
    </dgm:pt>
    <dgm:pt modelId="{706F8F6F-0BE0-43DB-A4DA-58A8B83F25FA}" type="parTrans" cxnId="{1AC6CDB2-F787-458D-BF35-3B10101ACCBC}">
      <dgm:prSet/>
      <dgm:spPr/>
      <dgm:t>
        <a:bodyPr/>
        <a:lstStyle/>
        <a:p>
          <a:endParaRPr lang="ru-RU"/>
        </a:p>
      </dgm:t>
    </dgm:pt>
    <dgm:pt modelId="{C38D96FE-B9F3-4551-9169-4193FBE733FC}" type="sibTrans" cxnId="{1AC6CDB2-F787-458D-BF35-3B10101ACCBC}">
      <dgm:prSet/>
      <dgm:spPr/>
      <dgm:t>
        <a:bodyPr/>
        <a:lstStyle/>
        <a:p>
          <a:endParaRPr lang="ru-RU"/>
        </a:p>
      </dgm:t>
    </dgm:pt>
    <dgm:pt modelId="{D37BA313-A6E4-4694-85F8-BCBA0A73C03B}">
      <dgm:prSet phldrT="[Текст]" custT="1"/>
      <dgm:spPr>
        <a:solidFill>
          <a:schemeClr val="accent6">
            <a:lumMod val="40000"/>
            <a:lumOff val="60000"/>
            <a:alpha val="90000"/>
          </a:schemeClr>
        </a:solidFill>
      </dgm:spPr>
      <dgm:t>
        <a:bodyPr/>
        <a:lstStyle/>
        <a:p>
          <a:r>
            <a:rPr lang="ru-RU" sz="2400" b="0" dirty="0" smtClean="0"/>
            <a:t>Способность </a:t>
          </a:r>
          <a:r>
            <a:rPr lang="ru-RU" sz="2400" b="1" i="0" dirty="0" smtClean="0"/>
            <a:t>интерпретировать</a:t>
          </a:r>
          <a:r>
            <a:rPr lang="ru-RU" sz="2400" b="0" dirty="0" smtClean="0"/>
            <a:t> смысл элементов текста</a:t>
          </a:r>
          <a:endParaRPr lang="ru-RU" sz="2400" b="0" dirty="0"/>
        </a:p>
      </dgm:t>
    </dgm:pt>
    <dgm:pt modelId="{94FAFA53-EB4C-4BA7-8F43-A4A938A50A5C}" type="parTrans" cxnId="{1D56E2DB-676B-407A-814A-AFB13427E06C}">
      <dgm:prSet/>
      <dgm:spPr/>
      <dgm:t>
        <a:bodyPr/>
        <a:lstStyle/>
        <a:p>
          <a:endParaRPr lang="ru-RU"/>
        </a:p>
      </dgm:t>
    </dgm:pt>
    <dgm:pt modelId="{74B7A59B-80E8-48D2-A23D-05605BCD3AB1}" type="sibTrans" cxnId="{1D56E2DB-676B-407A-814A-AFB13427E06C}">
      <dgm:prSet/>
      <dgm:spPr/>
      <dgm:t>
        <a:bodyPr/>
        <a:lstStyle/>
        <a:p>
          <a:endParaRPr lang="ru-RU"/>
        </a:p>
      </dgm:t>
    </dgm:pt>
    <dgm:pt modelId="{CE3B2A44-71B9-4CE0-B4F0-4362F9B44398}">
      <dgm:prSet phldrT="[Текст]" custT="1"/>
      <dgm:spPr>
        <a:solidFill>
          <a:schemeClr val="accent6">
            <a:lumMod val="40000"/>
            <a:lumOff val="60000"/>
            <a:alpha val="90000"/>
          </a:schemeClr>
        </a:solidFill>
      </dgm:spPr>
      <dgm:t>
        <a:bodyPr/>
        <a:lstStyle/>
        <a:p>
          <a:r>
            <a:rPr lang="ru-RU" sz="2400" b="0" dirty="0" smtClean="0"/>
            <a:t>Способность </a:t>
          </a:r>
          <a:r>
            <a:rPr lang="ru-RU" sz="2400" b="1" dirty="0" smtClean="0"/>
            <a:t>устанавливать связи </a:t>
          </a:r>
          <a:r>
            <a:rPr lang="ru-RU" sz="2400" b="0" dirty="0" smtClean="0"/>
            <a:t>и </a:t>
          </a:r>
          <a:r>
            <a:rPr lang="ru-RU" sz="2400" b="1" dirty="0" smtClean="0"/>
            <a:t>выявлять противоречия  </a:t>
          </a:r>
          <a:endParaRPr lang="ru-RU" sz="2400" b="1" dirty="0"/>
        </a:p>
      </dgm:t>
    </dgm:pt>
    <dgm:pt modelId="{3F6B6F5C-4965-4A05-BAA9-976EAA4F236B}" type="parTrans" cxnId="{A5135457-666E-417F-83B1-FEAA2C7C8F7F}">
      <dgm:prSet/>
      <dgm:spPr/>
      <dgm:t>
        <a:bodyPr/>
        <a:lstStyle/>
        <a:p>
          <a:endParaRPr lang="ru-RU"/>
        </a:p>
      </dgm:t>
    </dgm:pt>
    <dgm:pt modelId="{45C760B4-77AA-40AD-8BC1-929939892AB7}" type="sibTrans" cxnId="{A5135457-666E-417F-83B1-FEAA2C7C8F7F}">
      <dgm:prSet/>
      <dgm:spPr/>
      <dgm:t>
        <a:bodyPr/>
        <a:lstStyle/>
        <a:p>
          <a:endParaRPr lang="ru-RU"/>
        </a:p>
      </dgm:t>
    </dgm:pt>
    <dgm:pt modelId="{49B1AF8E-4222-449E-9948-A527685A6C81}" type="pres">
      <dgm:prSet presAssocID="{E8E7B8CF-C813-4A0A-8D8C-775E78F57CC3}" presName="Name0" presStyleCnt="0">
        <dgm:presLayoutVars>
          <dgm:dir/>
          <dgm:animLvl val="lvl"/>
          <dgm:resizeHandles val="exact"/>
        </dgm:presLayoutVars>
      </dgm:prSet>
      <dgm:spPr/>
      <dgm:t>
        <a:bodyPr/>
        <a:lstStyle/>
        <a:p>
          <a:endParaRPr lang="ru-RU"/>
        </a:p>
      </dgm:t>
    </dgm:pt>
    <dgm:pt modelId="{BE03E594-C8FF-4FF3-A810-17D96172E152}" type="pres">
      <dgm:prSet presAssocID="{E8B5A7C4-F526-4C72-B328-A4312DE0917E}" presName="composite" presStyleCnt="0"/>
      <dgm:spPr/>
    </dgm:pt>
    <dgm:pt modelId="{AAA671CE-968E-45FE-A806-CE71B5DA8E7F}" type="pres">
      <dgm:prSet presAssocID="{E8B5A7C4-F526-4C72-B328-A4312DE0917E}" presName="parTx" presStyleLbl="alignNode1" presStyleIdx="0" presStyleCnt="2" custScaleX="118013" custScaleY="100000" custLinFactNeighborX="3548" custLinFactNeighborY="1666">
        <dgm:presLayoutVars>
          <dgm:chMax val="0"/>
          <dgm:chPref val="0"/>
          <dgm:bulletEnabled val="1"/>
        </dgm:presLayoutVars>
      </dgm:prSet>
      <dgm:spPr/>
      <dgm:t>
        <a:bodyPr/>
        <a:lstStyle/>
        <a:p>
          <a:endParaRPr lang="ru-RU"/>
        </a:p>
      </dgm:t>
    </dgm:pt>
    <dgm:pt modelId="{791E6D25-F229-42DC-8475-0E7BBAB8AD69}" type="pres">
      <dgm:prSet presAssocID="{E8B5A7C4-F526-4C72-B328-A4312DE0917E}" presName="desTx" presStyleLbl="alignAccFollowNode1" presStyleIdx="0" presStyleCnt="2" custScaleX="118108" custLinFactNeighborX="3740" custLinFactNeighborY="615">
        <dgm:presLayoutVars>
          <dgm:bulletEnabled val="1"/>
        </dgm:presLayoutVars>
      </dgm:prSet>
      <dgm:spPr/>
      <dgm:t>
        <a:bodyPr/>
        <a:lstStyle/>
        <a:p>
          <a:endParaRPr lang="ru-RU"/>
        </a:p>
      </dgm:t>
    </dgm:pt>
    <dgm:pt modelId="{AE3FB772-4FE7-47AA-B961-51E1597EA691}" type="pres">
      <dgm:prSet presAssocID="{6255C5B0-3410-4878-8310-2114827814DD}" presName="space" presStyleCnt="0"/>
      <dgm:spPr/>
    </dgm:pt>
    <dgm:pt modelId="{2575965F-C2C4-42C7-BE58-89FAD0E54837}" type="pres">
      <dgm:prSet presAssocID="{0D01C6EC-9675-42B3-A2B2-FFAD50B9C485}" presName="composite" presStyleCnt="0"/>
      <dgm:spPr/>
    </dgm:pt>
    <dgm:pt modelId="{35F5301B-7DE4-4409-9CF8-4CD56166750D}" type="pres">
      <dgm:prSet presAssocID="{0D01C6EC-9675-42B3-A2B2-FFAD50B9C485}" presName="parTx" presStyleLbl="alignNode1" presStyleIdx="1" presStyleCnt="2" custScaleX="136356" custLinFactNeighborX="1422" custLinFactNeighborY="-12819">
        <dgm:presLayoutVars>
          <dgm:chMax val="0"/>
          <dgm:chPref val="0"/>
          <dgm:bulletEnabled val="1"/>
        </dgm:presLayoutVars>
      </dgm:prSet>
      <dgm:spPr/>
      <dgm:t>
        <a:bodyPr/>
        <a:lstStyle/>
        <a:p>
          <a:endParaRPr lang="ru-RU"/>
        </a:p>
      </dgm:t>
    </dgm:pt>
    <dgm:pt modelId="{B8D62174-BADC-4262-9EE6-B85971293EAE}" type="pres">
      <dgm:prSet presAssocID="{0D01C6EC-9675-42B3-A2B2-FFAD50B9C485}" presName="desTx" presStyleLbl="alignAccFollowNode1" presStyleIdx="1" presStyleCnt="2" custScaleX="136548" custLinFactNeighborY="1608">
        <dgm:presLayoutVars>
          <dgm:bulletEnabled val="1"/>
        </dgm:presLayoutVars>
      </dgm:prSet>
      <dgm:spPr/>
      <dgm:t>
        <a:bodyPr/>
        <a:lstStyle/>
        <a:p>
          <a:endParaRPr lang="ru-RU"/>
        </a:p>
      </dgm:t>
    </dgm:pt>
  </dgm:ptLst>
  <dgm:cxnLst>
    <dgm:cxn modelId="{169A2D01-CE9D-4DA5-A6AF-8932AEC1D434}" type="presOf" srcId="{77AAACE6-BC5D-4096-8E6A-88B9565E200C}" destId="{B8D62174-BADC-4262-9EE6-B85971293EAE}" srcOrd="0" destOrd="0" presId="urn:microsoft.com/office/officeart/2005/8/layout/hList1"/>
    <dgm:cxn modelId="{1AC6CDB2-F787-458D-BF35-3B10101ACCBC}" srcId="{E8B5A7C4-F526-4C72-B328-A4312DE0917E}" destId="{A449F253-7EF5-4526-96C8-E7E90BCF29B4}" srcOrd="1" destOrd="0" parTransId="{706F8F6F-0BE0-43DB-A4DA-58A8B83F25FA}" sibTransId="{C38D96FE-B9F3-4551-9169-4193FBE733FC}"/>
    <dgm:cxn modelId="{1D56E2DB-676B-407A-814A-AFB13427E06C}" srcId="{E8B5A7C4-F526-4C72-B328-A4312DE0917E}" destId="{D37BA313-A6E4-4694-85F8-BCBA0A73C03B}" srcOrd="3" destOrd="0" parTransId="{94FAFA53-EB4C-4BA7-8F43-A4A938A50A5C}" sibTransId="{74B7A59B-80E8-48D2-A23D-05605BCD3AB1}"/>
    <dgm:cxn modelId="{A5135457-666E-417F-83B1-FEAA2C7C8F7F}" srcId="{E8B5A7C4-F526-4C72-B328-A4312DE0917E}" destId="{CE3B2A44-71B9-4CE0-B4F0-4362F9B44398}" srcOrd="4" destOrd="0" parTransId="{3F6B6F5C-4965-4A05-BAA9-976EAA4F236B}" sibTransId="{45C760B4-77AA-40AD-8BC1-929939892AB7}"/>
    <dgm:cxn modelId="{320237D4-BBE6-4375-9E8B-D62CFE391620}" srcId="{0D01C6EC-9675-42B3-A2B2-FFAD50B9C485}" destId="{77AAACE6-BC5D-4096-8E6A-88B9565E200C}" srcOrd="0" destOrd="0" parTransId="{55242D6B-D75D-4865-8F83-4B515094CE85}" sibTransId="{662F3BBE-AD2D-4309-B2D5-F0587B462B1C}"/>
    <dgm:cxn modelId="{559B0EE5-6656-4635-81D4-7A5188206A64}" type="presOf" srcId="{E8E7B8CF-C813-4A0A-8D8C-775E78F57CC3}" destId="{49B1AF8E-4222-449E-9948-A527685A6C81}" srcOrd="0" destOrd="0" presId="urn:microsoft.com/office/officeart/2005/8/layout/hList1"/>
    <dgm:cxn modelId="{FF70C20F-D208-40F5-B525-A15DB0F12928}" type="presOf" srcId="{C6418B64-5D6E-4606-8DC9-3486868908B7}" destId="{B8D62174-BADC-4262-9EE6-B85971293EAE}" srcOrd="0" destOrd="2" presId="urn:microsoft.com/office/officeart/2005/8/layout/hList1"/>
    <dgm:cxn modelId="{EEAD0371-E78B-45AC-A952-FC9A4704A3E8}" srcId="{E8B5A7C4-F526-4C72-B328-A4312DE0917E}" destId="{54FCFB23-2CF0-4096-B54B-54A8C866016E}" srcOrd="0" destOrd="0" parTransId="{C637ACCC-B656-4FFA-94B0-00EE5739523D}" sibTransId="{F9C94EB6-A333-414E-A948-A8FDB91CCE18}"/>
    <dgm:cxn modelId="{CB1AA841-2122-44DF-BE72-8F55DFD1FAA4}" type="presOf" srcId="{E8B5A7C4-F526-4C72-B328-A4312DE0917E}" destId="{AAA671CE-968E-45FE-A806-CE71B5DA8E7F}" srcOrd="0" destOrd="0" presId="urn:microsoft.com/office/officeart/2005/8/layout/hList1"/>
    <dgm:cxn modelId="{E7303A6F-54CE-4F56-B53E-1B769E55F25D}" type="presOf" srcId="{A449F253-7EF5-4526-96C8-E7E90BCF29B4}" destId="{791E6D25-F229-42DC-8475-0E7BBAB8AD69}" srcOrd="0" destOrd="1" presId="urn:microsoft.com/office/officeart/2005/8/layout/hList1"/>
    <dgm:cxn modelId="{83EDA970-97D8-40B1-BF91-66B12FE64F42}" type="presOf" srcId="{2B20E18B-9ECD-474C-A350-8313F119F06D}" destId="{B8D62174-BADC-4262-9EE6-B85971293EAE}" srcOrd="0" destOrd="1" presId="urn:microsoft.com/office/officeart/2005/8/layout/hList1"/>
    <dgm:cxn modelId="{6C3A1257-FCFC-4715-81D4-506A50E91421}" type="presOf" srcId="{54FCFB23-2CF0-4096-B54B-54A8C866016E}" destId="{791E6D25-F229-42DC-8475-0E7BBAB8AD69}" srcOrd="0" destOrd="0" presId="urn:microsoft.com/office/officeart/2005/8/layout/hList1"/>
    <dgm:cxn modelId="{A0C41D19-05DC-47FC-8851-C5D316061078}" srcId="{0D01C6EC-9675-42B3-A2B2-FFAD50B9C485}" destId="{2B20E18B-9ECD-474C-A350-8313F119F06D}" srcOrd="1" destOrd="0" parTransId="{6F4B6F80-9518-4D57-AC18-DCC8836DE42E}" sibTransId="{801296D4-6368-41D1-AE2A-D9EA7433EF69}"/>
    <dgm:cxn modelId="{852CDFF9-0FBC-4AD5-B891-296AA665D108}" srcId="{E8B5A7C4-F526-4C72-B328-A4312DE0917E}" destId="{36811896-F3A2-4321-B249-5D94A9F0CA77}" srcOrd="2" destOrd="0" parTransId="{A424AAB7-8D09-479D-991D-6BFB31B6F020}" sibTransId="{DDCBEC71-4CD8-4C02-9CDF-2DFF46CCD41D}"/>
    <dgm:cxn modelId="{A42CACB5-AA1C-4B85-B50A-AC39DAD55BD3}" srcId="{E8E7B8CF-C813-4A0A-8D8C-775E78F57CC3}" destId="{0D01C6EC-9675-42B3-A2B2-FFAD50B9C485}" srcOrd="1" destOrd="0" parTransId="{64FACBA3-323B-475F-947E-06694F090056}" sibTransId="{CC40B36C-A5E1-4B93-B18D-B0846D467C23}"/>
    <dgm:cxn modelId="{7A3C0405-09D4-442B-9E8C-FD9A78117327}" srcId="{E8E7B8CF-C813-4A0A-8D8C-775E78F57CC3}" destId="{E8B5A7C4-F526-4C72-B328-A4312DE0917E}" srcOrd="0" destOrd="0" parTransId="{4A74EA85-B9D9-4C49-921F-1DDCE97D72C7}" sibTransId="{6255C5B0-3410-4878-8310-2114827814DD}"/>
    <dgm:cxn modelId="{12E36199-A431-4C32-888E-AA2934FBFDFC}" srcId="{0D01C6EC-9675-42B3-A2B2-FFAD50B9C485}" destId="{C6418B64-5D6E-4606-8DC9-3486868908B7}" srcOrd="2" destOrd="0" parTransId="{307F940A-BBD4-4709-B835-51A4B740E0BF}" sibTransId="{1F699663-2B60-4941-8744-5EC322C9EEC1}"/>
    <dgm:cxn modelId="{444F2452-4D15-47A7-94FF-D22DAC63E789}" type="presOf" srcId="{36811896-F3A2-4321-B249-5D94A9F0CA77}" destId="{791E6D25-F229-42DC-8475-0E7BBAB8AD69}" srcOrd="0" destOrd="2" presId="urn:microsoft.com/office/officeart/2005/8/layout/hList1"/>
    <dgm:cxn modelId="{21A16BAF-1554-4F63-A6EB-63ED3ECB3592}" type="presOf" srcId="{0D01C6EC-9675-42B3-A2B2-FFAD50B9C485}" destId="{35F5301B-7DE4-4409-9CF8-4CD56166750D}" srcOrd="0" destOrd="0" presId="urn:microsoft.com/office/officeart/2005/8/layout/hList1"/>
    <dgm:cxn modelId="{98533F68-2BE7-490E-A5D5-0E633092C659}" type="presOf" srcId="{D37BA313-A6E4-4694-85F8-BCBA0A73C03B}" destId="{791E6D25-F229-42DC-8475-0E7BBAB8AD69}" srcOrd="0" destOrd="3" presId="urn:microsoft.com/office/officeart/2005/8/layout/hList1"/>
    <dgm:cxn modelId="{9978CB4A-217F-432A-AA56-DFC9A07D3908}" type="presOf" srcId="{CE3B2A44-71B9-4CE0-B4F0-4362F9B44398}" destId="{791E6D25-F229-42DC-8475-0E7BBAB8AD69}" srcOrd="0" destOrd="4" presId="urn:microsoft.com/office/officeart/2005/8/layout/hList1"/>
    <dgm:cxn modelId="{EE4406BF-8DD8-4757-89C1-EA1FE3338F98}" type="presParOf" srcId="{49B1AF8E-4222-449E-9948-A527685A6C81}" destId="{BE03E594-C8FF-4FF3-A810-17D96172E152}" srcOrd="0" destOrd="0" presId="urn:microsoft.com/office/officeart/2005/8/layout/hList1"/>
    <dgm:cxn modelId="{23EDBC12-D01B-49CB-8884-948B26257CAB}" type="presParOf" srcId="{BE03E594-C8FF-4FF3-A810-17D96172E152}" destId="{AAA671CE-968E-45FE-A806-CE71B5DA8E7F}" srcOrd="0" destOrd="0" presId="urn:microsoft.com/office/officeart/2005/8/layout/hList1"/>
    <dgm:cxn modelId="{7565D175-D7A6-4E33-A049-91607FAF24E7}" type="presParOf" srcId="{BE03E594-C8FF-4FF3-A810-17D96172E152}" destId="{791E6D25-F229-42DC-8475-0E7BBAB8AD69}" srcOrd="1" destOrd="0" presId="urn:microsoft.com/office/officeart/2005/8/layout/hList1"/>
    <dgm:cxn modelId="{EFD975FA-0B7A-46E5-8548-67DD1D186C9C}" type="presParOf" srcId="{49B1AF8E-4222-449E-9948-A527685A6C81}" destId="{AE3FB772-4FE7-47AA-B961-51E1597EA691}" srcOrd="1" destOrd="0" presId="urn:microsoft.com/office/officeart/2005/8/layout/hList1"/>
    <dgm:cxn modelId="{A2447773-FA34-40B7-B9E5-51EFE245246E}" type="presParOf" srcId="{49B1AF8E-4222-449E-9948-A527685A6C81}" destId="{2575965F-C2C4-42C7-BE58-89FAD0E54837}" srcOrd="2" destOrd="0" presId="urn:microsoft.com/office/officeart/2005/8/layout/hList1"/>
    <dgm:cxn modelId="{B196F320-8316-4D48-B276-F6EAEEE736E4}" type="presParOf" srcId="{2575965F-C2C4-42C7-BE58-89FAD0E54837}" destId="{35F5301B-7DE4-4409-9CF8-4CD56166750D}" srcOrd="0" destOrd="0" presId="urn:microsoft.com/office/officeart/2005/8/layout/hList1"/>
    <dgm:cxn modelId="{8BA1581C-FAE2-4857-AA8A-2EFA6ABC1DCA}" type="presParOf" srcId="{2575965F-C2C4-42C7-BE58-89FAD0E54837}" destId="{B8D62174-BADC-4262-9EE6-B85971293EA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A546F4-3602-4837-BFFD-3E3B4BA3A09D}" type="datetimeFigureOut">
              <a:rPr lang="ru-RU" smtClean="0"/>
              <a:pPr/>
              <a:t>05.09.2018</a:t>
            </a:fld>
            <a:endParaRPr lang="ru-RU"/>
          </a:p>
        </p:txBody>
      </p:sp>
      <p:sp>
        <p:nvSpPr>
          <p:cNvPr id="4" name="Образ слайда 3"/>
          <p:cNvSpPr>
            <a:spLocks noGrp="1" noRot="1" noChangeAspect="1"/>
          </p:cNvSpPr>
          <p:nvPr>
            <p:ph type="sldImg" idx="2"/>
          </p:nvPr>
        </p:nvSpPr>
        <p:spPr>
          <a:xfrm>
            <a:off x="585788" y="685800"/>
            <a:ext cx="5686425"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6E0C06-5FE1-4F23-A7EB-1A222EB9CE1A}" type="slidenum">
              <a:rPr lang="ru-RU" smtClean="0"/>
              <a:pPr/>
              <a:t>‹#›</a:t>
            </a:fld>
            <a:endParaRPr lang="ru-RU"/>
          </a:p>
        </p:txBody>
      </p:sp>
    </p:spTree>
    <p:extLst>
      <p:ext uri="{BB962C8B-B14F-4D97-AF65-F5344CB8AC3E}">
        <p14:creationId xmlns:p14="http://schemas.microsoft.com/office/powerpoint/2010/main" val="3786533712"/>
      </p:ext>
    </p:extLst>
  </p:cSld>
  <p:clrMap bg1="lt1" tx1="dk1" bg2="lt2" tx2="dk2" accent1="accent1" accent2="accent2" accent3="accent3" accent4="accent4" accent5="accent5" accent6="accent6" hlink="hlink" folHlink="folHlink"/>
  <p:notesStyle>
    <a:lvl1pPr marL="0" algn="l" defTabSz="913973" rtl="0" eaLnBrk="1" latinLnBrk="0" hangingPunct="1">
      <a:defRPr sz="1200" kern="1200">
        <a:solidFill>
          <a:schemeClr val="tx1"/>
        </a:solidFill>
        <a:latin typeface="+mn-lt"/>
        <a:ea typeface="+mn-ea"/>
        <a:cs typeface="+mn-cs"/>
      </a:defRPr>
    </a:lvl1pPr>
    <a:lvl2pPr marL="456987" algn="l" defTabSz="913973" rtl="0" eaLnBrk="1" latinLnBrk="0" hangingPunct="1">
      <a:defRPr sz="1200" kern="1200">
        <a:solidFill>
          <a:schemeClr val="tx1"/>
        </a:solidFill>
        <a:latin typeface="+mn-lt"/>
        <a:ea typeface="+mn-ea"/>
        <a:cs typeface="+mn-cs"/>
      </a:defRPr>
    </a:lvl2pPr>
    <a:lvl3pPr marL="913973" algn="l" defTabSz="913973" rtl="0" eaLnBrk="1" latinLnBrk="0" hangingPunct="1">
      <a:defRPr sz="1200" kern="1200">
        <a:solidFill>
          <a:schemeClr val="tx1"/>
        </a:solidFill>
        <a:latin typeface="+mn-lt"/>
        <a:ea typeface="+mn-ea"/>
        <a:cs typeface="+mn-cs"/>
      </a:defRPr>
    </a:lvl3pPr>
    <a:lvl4pPr marL="1370960" algn="l" defTabSz="913973" rtl="0" eaLnBrk="1" latinLnBrk="0" hangingPunct="1">
      <a:defRPr sz="1200" kern="1200">
        <a:solidFill>
          <a:schemeClr val="tx1"/>
        </a:solidFill>
        <a:latin typeface="+mn-lt"/>
        <a:ea typeface="+mn-ea"/>
        <a:cs typeface="+mn-cs"/>
      </a:defRPr>
    </a:lvl4pPr>
    <a:lvl5pPr marL="1827947" algn="l" defTabSz="913973" rtl="0" eaLnBrk="1" latinLnBrk="0" hangingPunct="1">
      <a:defRPr sz="1200" kern="1200">
        <a:solidFill>
          <a:schemeClr val="tx1"/>
        </a:solidFill>
        <a:latin typeface="+mn-lt"/>
        <a:ea typeface="+mn-ea"/>
        <a:cs typeface="+mn-cs"/>
      </a:defRPr>
    </a:lvl5pPr>
    <a:lvl6pPr marL="2284934" algn="l" defTabSz="913973" rtl="0" eaLnBrk="1" latinLnBrk="0" hangingPunct="1">
      <a:defRPr sz="1200" kern="1200">
        <a:solidFill>
          <a:schemeClr val="tx1"/>
        </a:solidFill>
        <a:latin typeface="+mn-lt"/>
        <a:ea typeface="+mn-ea"/>
        <a:cs typeface="+mn-cs"/>
      </a:defRPr>
    </a:lvl6pPr>
    <a:lvl7pPr marL="2741920" algn="l" defTabSz="913973" rtl="0" eaLnBrk="1" latinLnBrk="0" hangingPunct="1">
      <a:defRPr sz="1200" kern="1200">
        <a:solidFill>
          <a:schemeClr val="tx1"/>
        </a:solidFill>
        <a:latin typeface="+mn-lt"/>
        <a:ea typeface="+mn-ea"/>
        <a:cs typeface="+mn-cs"/>
      </a:defRPr>
    </a:lvl7pPr>
    <a:lvl8pPr marL="3198907" algn="l" defTabSz="913973" rtl="0" eaLnBrk="1" latinLnBrk="0" hangingPunct="1">
      <a:defRPr sz="1200" kern="1200">
        <a:solidFill>
          <a:schemeClr val="tx1"/>
        </a:solidFill>
        <a:latin typeface="+mn-lt"/>
        <a:ea typeface="+mn-ea"/>
        <a:cs typeface="+mn-cs"/>
      </a:defRPr>
    </a:lvl8pPr>
    <a:lvl9pPr marL="3655892" algn="l" defTabSz="9139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TextEdit="1"/>
          </p:cNvSpPr>
          <p:nvPr>
            <p:ph type="sldImg"/>
          </p:nvPr>
        </p:nvSpPr>
        <p:spPr>
          <a:xfrm>
            <a:off x="585788" y="685800"/>
            <a:ext cx="5686425" cy="3429000"/>
          </a:xfrm>
          <a:ln/>
        </p:spPr>
      </p:sp>
      <p:sp>
        <p:nvSpPr>
          <p:cNvPr id="61443" name="Заметки 2"/>
          <p:cNvSpPr>
            <a:spLocks noGrp="1"/>
          </p:cNvSpPr>
          <p:nvPr>
            <p:ph type="body" idx="1"/>
          </p:nvPr>
        </p:nvSpPr>
        <p:spPr>
          <a:noFill/>
          <a:ln/>
        </p:spPr>
        <p:txBody>
          <a:bodyPr/>
          <a:lstStyle/>
          <a:p>
            <a:endParaRPr lang="ru-RU" smtClean="0"/>
          </a:p>
        </p:txBody>
      </p:sp>
      <p:sp>
        <p:nvSpPr>
          <p:cNvPr id="61444" name="Номер слайда 3"/>
          <p:cNvSpPr>
            <a:spLocks noGrp="1"/>
          </p:cNvSpPr>
          <p:nvPr>
            <p:ph type="sldNum" sz="quarter" idx="5"/>
          </p:nvPr>
        </p:nvSpPr>
        <p:spPr>
          <a:noFill/>
        </p:spPr>
        <p:txBody>
          <a:bodyPr/>
          <a:lstStyle/>
          <a:p>
            <a:fld id="{86F06E2A-29E6-44EE-B01F-BE0A2BC5DDFC}" type="slidenum">
              <a:rPr lang="ru-RU" smtClean="0"/>
              <a:pPr/>
              <a:t>2</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xfrm>
            <a:off x="585788" y="685800"/>
            <a:ext cx="5686425" cy="3429000"/>
          </a:xfrm>
          <a:ln/>
        </p:spPr>
      </p:sp>
      <p:sp>
        <p:nvSpPr>
          <p:cNvPr id="33795"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33796" name="Номер слайда 3"/>
          <p:cNvSpPr>
            <a:spLocks noGrp="1"/>
          </p:cNvSpPr>
          <p:nvPr>
            <p:ph type="sldNum" sz="quarter" idx="5"/>
          </p:nvPr>
        </p:nvSpPr>
        <p:spPr>
          <a:noFill/>
        </p:spPr>
        <p:txBody>
          <a:bodyPr/>
          <a:lstStyle/>
          <a:p>
            <a:fld id="{74BA64BB-9D1A-4F22-89B3-9244130B5025}" type="slidenum">
              <a:rPr lang="ru-RU" smtClean="0">
                <a:latin typeface="Arial" pitchFamily="34" charset="0"/>
              </a:rPr>
              <a:pPr/>
              <a:t>31</a:t>
            </a:fld>
            <a:endParaRPr lang="ru-R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a:xfrm>
            <a:off x="585788" y="685800"/>
            <a:ext cx="5686425" cy="3429000"/>
          </a:xfrm>
          <a:ln/>
        </p:spPr>
      </p:sp>
      <p:sp>
        <p:nvSpPr>
          <p:cNvPr id="34819"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34820" name="Номер слайда 3"/>
          <p:cNvSpPr>
            <a:spLocks noGrp="1"/>
          </p:cNvSpPr>
          <p:nvPr>
            <p:ph type="sldNum" sz="quarter" idx="5"/>
          </p:nvPr>
        </p:nvSpPr>
        <p:spPr>
          <a:noFill/>
        </p:spPr>
        <p:txBody>
          <a:bodyPr/>
          <a:lstStyle/>
          <a:p>
            <a:fld id="{9C837226-37E9-49C1-BAB1-E55BDEEC30BB}" type="slidenum">
              <a:rPr lang="ru-RU" smtClean="0">
                <a:latin typeface="Arial" pitchFamily="34" charset="0"/>
              </a:rPr>
              <a:pPr/>
              <a:t>32</a:t>
            </a:fld>
            <a:endParaRPr lang="ru-RU"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a:xfrm>
            <a:off x="585788" y="685800"/>
            <a:ext cx="5686425" cy="3429000"/>
          </a:xfrm>
          <a:ln/>
        </p:spPr>
      </p:sp>
      <p:sp>
        <p:nvSpPr>
          <p:cNvPr id="36867"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36868" name="Номер слайда 3"/>
          <p:cNvSpPr>
            <a:spLocks noGrp="1"/>
          </p:cNvSpPr>
          <p:nvPr>
            <p:ph type="sldNum" sz="quarter" idx="5"/>
          </p:nvPr>
        </p:nvSpPr>
        <p:spPr>
          <a:noFill/>
        </p:spPr>
        <p:txBody>
          <a:bodyPr/>
          <a:lstStyle/>
          <a:p>
            <a:fld id="{7524B2CA-6222-4B26-9702-177424992155}" type="slidenum">
              <a:rPr lang="ru-RU" smtClean="0">
                <a:latin typeface="Arial" pitchFamily="34" charset="0"/>
              </a:rPr>
              <a:pPr/>
              <a:t>33</a:t>
            </a:fld>
            <a:endParaRPr lang="ru-R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a:xfrm>
            <a:off x="585788" y="685800"/>
            <a:ext cx="5686425" cy="3429000"/>
          </a:xfrm>
          <a:ln/>
        </p:spPr>
      </p:sp>
      <p:sp>
        <p:nvSpPr>
          <p:cNvPr id="37891"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37892" name="Номер слайда 3"/>
          <p:cNvSpPr>
            <a:spLocks noGrp="1"/>
          </p:cNvSpPr>
          <p:nvPr>
            <p:ph type="sldNum" sz="quarter" idx="5"/>
          </p:nvPr>
        </p:nvSpPr>
        <p:spPr>
          <a:noFill/>
        </p:spPr>
        <p:txBody>
          <a:bodyPr/>
          <a:lstStyle/>
          <a:p>
            <a:fld id="{927DDAEC-CE9F-4043-9B8A-EBF103EEC64C}" type="slidenum">
              <a:rPr lang="ru-RU" smtClean="0">
                <a:latin typeface="Arial" pitchFamily="34" charset="0"/>
              </a:rPr>
              <a:pPr/>
              <a:t>34</a:t>
            </a:fld>
            <a:endParaRPr lang="ru-RU"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a:xfrm>
            <a:off x="585788" y="685800"/>
            <a:ext cx="5686425" cy="3429000"/>
          </a:xfrm>
          <a:ln/>
        </p:spPr>
      </p:sp>
      <p:sp>
        <p:nvSpPr>
          <p:cNvPr id="38915"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38916" name="Номер слайда 3"/>
          <p:cNvSpPr>
            <a:spLocks noGrp="1"/>
          </p:cNvSpPr>
          <p:nvPr>
            <p:ph type="sldNum" sz="quarter" idx="5"/>
          </p:nvPr>
        </p:nvSpPr>
        <p:spPr>
          <a:noFill/>
        </p:spPr>
        <p:txBody>
          <a:bodyPr/>
          <a:lstStyle/>
          <a:p>
            <a:fld id="{65F731F5-1219-4E15-97C1-02A5C2E97489}" type="slidenum">
              <a:rPr lang="ru-RU" smtClean="0">
                <a:latin typeface="Arial" pitchFamily="34" charset="0"/>
              </a:rPr>
              <a:pPr/>
              <a:t>35</a:t>
            </a:fld>
            <a:endParaRPr lang="ru-R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a:xfrm>
            <a:off x="585788" y="685800"/>
            <a:ext cx="5686425" cy="3429000"/>
          </a:xfrm>
          <a:ln/>
        </p:spPr>
      </p:sp>
      <p:sp>
        <p:nvSpPr>
          <p:cNvPr id="39939"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39940" name="Номер слайда 3"/>
          <p:cNvSpPr>
            <a:spLocks noGrp="1"/>
          </p:cNvSpPr>
          <p:nvPr>
            <p:ph type="sldNum" sz="quarter" idx="5"/>
          </p:nvPr>
        </p:nvSpPr>
        <p:spPr>
          <a:noFill/>
        </p:spPr>
        <p:txBody>
          <a:bodyPr/>
          <a:lstStyle/>
          <a:p>
            <a:fld id="{A132250A-010F-4BF9-84EC-6CD88D7BEE99}" type="slidenum">
              <a:rPr lang="ru-RU" smtClean="0">
                <a:latin typeface="Arial" pitchFamily="34" charset="0"/>
              </a:rPr>
              <a:pPr/>
              <a:t>36</a:t>
            </a:fld>
            <a:endParaRPr lang="ru-RU"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a:xfrm>
            <a:off x="585788" y="685800"/>
            <a:ext cx="5686425" cy="3429000"/>
          </a:xfrm>
          <a:ln/>
        </p:spPr>
      </p:sp>
      <p:sp>
        <p:nvSpPr>
          <p:cNvPr id="40963"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0964" name="Номер слайда 3"/>
          <p:cNvSpPr>
            <a:spLocks noGrp="1"/>
          </p:cNvSpPr>
          <p:nvPr>
            <p:ph type="sldNum" sz="quarter" idx="5"/>
          </p:nvPr>
        </p:nvSpPr>
        <p:spPr>
          <a:noFill/>
        </p:spPr>
        <p:txBody>
          <a:bodyPr/>
          <a:lstStyle/>
          <a:p>
            <a:fld id="{ABA907EF-4A3B-4B19-9257-658E56D6B716}" type="slidenum">
              <a:rPr lang="ru-RU" smtClean="0">
                <a:latin typeface="Arial" pitchFamily="34" charset="0"/>
              </a:rPr>
              <a:pPr/>
              <a:t>37</a:t>
            </a:fld>
            <a:endParaRPr lang="ru-RU"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a:xfrm>
            <a:off x="585788" y="685800"/>
            <a:ext cx="5686425" cy="3429000"/>
          </a:xfrm>
          <a:ln/>
        </p:spPr>
      </p:sp>
      <p:sp>
        <p:nvSpPr>
          <p:cNvPr id="41987"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1988" name="Номер слайда 3"/>
          <p:cNvSpPr>
            <a:spLocks noGrp="1"/>
          </p:cNvSpPr>
          <p:nvPr>
            <p:ph type="sldNum" sz="quarter" idx="5"/>
          </p:nvPr>
        </p:nvSpPr>
        <p:spPr>
          <a:noFill/>
        </p:spPr>
        <p:txBody>
          <a:bodyPr/>
          <a:lstStyle/>
          <a:p>
            <a:fld id="{3FF4C599-50CA-4DEA-9BC6-C0DBB25250BF}" type="slidenum">
              <a:rPr lang="ru-RU" smtClean="0">
                <a:latin typeface="Arial" pitchFamily="34" charset="0"/>
              </a:rPr>
              <a:pPr/>
              <a:t>38</a:t>
            </a:fld>
            <a:endParaRPr lang="ru-RU"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xfrm>
            <a:off x="585788" y="685800"/>
            <a:ext cx="5686425" cy="3429000"/>
          </a:xfrm>
          <a:ln/>
        </p:spPr>
      </p:sp>
      <p:sp>
        <p:nvSpPr>
          <p:cNvPr id="43011"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3012" name="Номер слайда 3"/>
          <p:cNvSpPr>
            <a:spLocks noGrp="1"/>
          </p:cNvSpPr>
          <p:nvPr>
            <p:ph type="sldNum" sz="quarter" idx="5"/>
          </p:nvPr>
        </p:nvSpPr>
        <p:spPr>
          <a:noFill/>
        </p:spPr>
        <p:txBody>
          <a:bodyPr/>
          <a:lstStyle/>
          <a:p>
            <a:fld id="{B7033761-6E85-45E0-BE8C-105CE8371E5C}" type="slidenum">
              <a:rPr lang="ru-RU" smtClean="0">
                <a:latin typeface="Arial" pitchFamily="34" charset="0"/>
              </a:rPr>
              <a:pPr/>
              <a:t>39</a:t>
            </a:fld>
            <a:endParaRPr lang="ru-RU"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xfrm>
            <a:off x="585788" y="685800"/>
            <a:ext cx="5686425" cy="3429000"/>
          </a:xfrm>
          <a:ln/>
        </p:spPr>
      </p:sp>
      <p:sp>
        <p:nvSpPr>
          <p:cNvPr id="44035"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4036" name="Номер слайда 3"/>
          <p:cNvSpPr>
            <a:spLocks noGrp="1"/>
          </p:cNvSpPr>
          <p:nvPr>
            <p:ph type="sldNum" sz="quarter" idx="5"/>
          </p:nvPr>
        </p:nvSpPr>
        <p:spPr>
          <a:noFill/>
        </p:spPr>
        <p:txBody>
          <a:bodyPr/>
          <a:lstStyle/>
          <a:p>
            <a:fld id="{E3EC2F3C-A0CD-4B17-9E3B-4BFDC5B34495}" type="slidenum">
              <a:rPr lang="ru-RU" smtClean="0">
                <a:latin typeface="Arial" pitchFamily="34" charset="0"/>
              </a:rPr>
              <a:pPr/>
              <a:t>40</a:t>
            </a:fld>
            <a:endParaRPr lang="ru-R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3870325" y="0"/>
            <a:ext cx="3022600" cy="420688"/>
          </a:xfrm>
          <a:prstGeom prst="rect">
            <a:avLst/>
          </a:prstGeom>
          <a:noFill/>
          <a:ln w="12700">
            <a:noFill/>
            <a:miter lim="800000"/>
            <a:headEnd/>
            <a:tailEnd/>
          </a:ln>
          <a:effectLst/>
        </p:spPr>
        <p:txBody>
          <a:bodyPr wrap="none" anchor="ctr"/>
          <a:lstStyle/>
          <a:p>
            <a:endParaRPr lang="ru-RU"/>
          </a:p>
        </p:txBody>
      </p:sp>
      <p:sp>
        <p:nvSpPr>
          <p:cNvPr id="308227" name="Rectangle 3"/>
          <p:cNvSpPr>
            <a:spLocks noChangeArrowheads="1"/>
          </p:cNvSpPr>
          <p:nvPr/>
        </p:nvSpPr>
        <p:spPr bwMode="auto">
          <a:xfrm>
            <a:off x="3870325" y="8685213"/>
            <a:ext cx="3022600" cy="422275"/>
          </a:xfrm>
          <a:prstGeom prst="rect">
            <a:avLst/>
          </a:prstGeom>
          <a:noFill/>
          <a:ln w="12700">
            <a:noFill/>
            <a:miter lim="800000"/>
            <a:headEnd/>
            <a:tailEnd/>
          </a:ln>
          <a:effectLst/>
        </p:spPr>
        <p:txBody>
          <a:bodyPr lIns="90481" tIns="44446" rIns="90481" bIns="44446" anchor="b"/>
          <a:lstStyle/>
          <a:p>
            <a:pPr algn="r" eaLnBrk="0" hangingPunct="0"/>
            <a:r>
              <a:rPr lang="fr-FR" sz="1600" b="1">
                <a:latin typeface="Times New Roman" pitchFamily="18" charset="0"/>
              </a:rPr>
              <a:t>1</a:t>
            </a:r>
          </a:p>
        </p:txBody>
      </p:sp>
      <p:sp>
        <p:nvSpPr>
          <p:cNvPr id="308228" name="Rectangle 4"/>
          <p:cNvSpPr>
            <a:spLocks noChangeArrowheads="1"/>
          </p:cNvSpPr>
          <p:nvPr/>
        </p:nvSpPr>
        <p:spPr bwMode="auto">
          <a:xfrm>
            <a:off x="0" y="8685213"/>
            <a:ext cx="2943225" cy="422275"/>
          </a:xfrm>
          <a:prstGeom prst="rect">
            <a:avLst/>
          </a:prstGeom>
          <a:noFill/>
          <a:ln w="12700">
            <a:noFill/>
            <a:miter lim="800000"/>
            <a:headEnd/>
            <a:tailEnd/>
          </a:ln>
          <a:effectLst/>
        </p:spPr>
        <p:txBody>
          <a:bodyPr wrap="none" anchor="ctr"/>
          <a:lstStyle/>
          <a:p>
            <a:endParaRPr lang="ru-RU"/>
          </a:p>
        </p:txBody>
      </p:sp>
      <p:sp>
        <p:nvSpPr>
          <p:cNvPr id="308229" name="Rectangle 5"/>
          <p:cNvSpPr>
            <a:spLocks noChangeArrowheads="1"/>
          </p:cNvSpPr>
          <p:nvPr/>
        </p:nvSpPr>
        <p:spPr bwMode="auto">
          <a:xfrm>
            <a:off x="0" y="0"/>
            <a:ext cx="2943225" cy="420688"/>
          </a:xfrm>
          <a:prstGeom prst="rect">
            <a:avLst/>
          </a:prstGeom>
          <a:noFill/>
          <a:ln w="12700">
            <a:noFill/>
            <a:miter lim="800000"/>
            <a:headEnd/>
            <a:tailEnd/>
          </a:ln>
          <a:effectLst/>
        </p:spPr>
        <p:txBody>
          <a:bodyPr wrap="none" anchor="ctr"/>
          <a:lstStyle/>
          <a:p>
            <a:endParaRPr lang="ru-RU"/>
          </a:p>
        </p:txBody>
      </p:sp>
      <p:sp>
        <p:nvSpPr>
          <p:cNvPr id="308230" name="Rectangle 6"/>
          <p:cNvSpPr>
            <a:spLocks noGrp="1" noRot="1" noChangeAspect="1" noChangeArrowheads="1" noTextEdit="1"/>
          </p:cNvSpPr>
          <p:nvPr>
            <p:ph type="sldImg"/>
          </p:nvPr>
        </p:nvSpPr>
        <p:spPr bwMode="auto">
          <a:xfrm>
            <a:off x="596900" y="692150"/>
            <a:ext cx="5664200" cy="3416300"/>
          </a:xfrm>
          <a:prstGeom prst="rect">
            <a:avLst/>
          </a:prstGeom>
          <a:solidFill>
            <a:srgbClr val="FFFFFF"/>
          </a:solidFill>
          <a:ln w="12700" cap="flat">
            <a:solidFill>
              <a:srgbClr val="000000"/>
            </a:solidFill>
            <a:miter lim="800000"/>
            <a:headEnd/>
            <a:tailEnd/>
          </a:ln>
        </p:spPr>
      </p:sp>
      <p:sp>
        <p:nvSpPr>
          <p:cNvPr id="308231" name="Rectangle 7"/>
          <p:cNvSpPr>
            <a:spLocks noGrp="1" noChangeArrowheads="1"/>
          </p:cNvSpPr>
          <p:nvPr>
            <p:ph type="body" idx="1"/>
          </p:nvPr>
        </p:nvSpPr>
        <p:spPr bwMode="auto">
          <a:xfrm>
            <a:off x="928688" y="4376738"/>
            <a:ext cx="5033962" cy="4094162"/>
          </a:xfrm>
          <a:prstGeom prst="rect">
            <a:avLst/>
          </a:prstGeom>
          <a:noFill/>
          <a:ln w="12700">
            <a:miter lim="800000"/>
            <a:headEnd/>
            <a:tailEnd/>
          </a:ln>
        </p:spPr>
        <p:txBody>
          <a:bodyPr lIns="90481" tIns="44446" rIns="90481" bIns="44446"/>
          <a:lstStyle/>
          <a:p>
            <a:pPr lvl="1"/>
            <a:endParaRPr lang="de-CH"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a:xfrm>
            <a:off x="585788" y="685800"/>
            <a:ext cx="5686425" cy="3429000"/>
          </a:xfrm>
          <a:ln/>
        </p:spPr>
      </p:sp>
      <p:sp>
        <p:nvSpPr>
          <p:cNvPr id="45059"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5060" name="Номер слайда 3"/>
          <p:cNvSpPr>
            <a:spLocks noGrp="1"/>
          </p:cNvSpPr>
          <p:nvPr>
            <p:ph type="sldNum" sz="quarter" idx="5"/>
          </p:nvPr>
        </p:nvSpPr>
        <p:spPr>
          <a:noFill/>
        </p:spPr>
        <p:txBody>
          <a:bodyPr/>
          <a:lstStyle/>
          <a:p>
            <a:fld id="{46F2E788-8CEF-446F-8E86-B24870510F13}" type="slidenum">
              <a:rPr lang="ru-RU" smtClean="0">
                <a:latin typeface="Arial" pitchFamily="34" charset="0"/>
              </a:rPr>
              <a:pPr/>
              <a:t>41</a:t>
            </a:fld>
            <a:endParaRPr lang="ru-RU"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a:xfrm>
            <a:off x="585788" y="685800"/>
            <a:ext cx="5686425" cy="3429000"/>
          </a:xfrm>
          <a:ln/>
        </p:spPr>
      </p:sp>
      <p:sp>
        <p:nvSpPr>
          <p:cNvPr id="46083"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6084" name="Номер слайда 3"/>
          <p:cNvSpPr>
            <a:spLocks noGrp="1"/>
          </p:cNvSpPr>
          <p:nvPr>
            <p:ph type="sldNum" sz="quarter" idx="5"/>
          </p:nvPr>
        </p:nvSpPr>
        <p:spPr>
          <a:noFill/>
        </p:spPr>
        <p:txBody>
          <a:bodyPr/>
          <a:lstStyle/>
          <a:p>
            <a:fld id="{DAE3A0FF-111A-4B85-B227-93718E3C59BD}" type="slidenum">
              <a:rPr lang="ru-RU" smtClean="0">
                <a:latin typeface="Arial" pitchFamily="34" charset="0"/>
              </a:rPr>
              <a:pPr/>
              <a:t>42</a:t>
            </a:fld>
            <a:endParaRPr lang="ru-RU"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a:xfrm>
            <a:off x="585788" y="685800"/>
            <a:ext cx="5686425" cy="3429000"/>
          </a:xfrm>
          <a:ln/>
        </p:spPr>
      </p:sp>
      <p:sp>
        <p:nvSpPr>
          <p:cNvPr id="47107"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7108" name="Номер слайда 3"/>
          <p:cNvSpPr>
            <a:spLocks noGrp="1"/>
          </p:cNvSpPr>
          <p:nvPr>
            <p:ph type="sldNum" sz="quarter" idx="5"/>
          </p:nvPr>
        </p:nvSpPr>
        <p:spPr>
          <a:noFill/>
        </p:spPr>
        <p:txBody>
          <a:bodyPr/>
          <a:lstStyle/>
          <a:p>
            <a:fld id="{CDA7C725-B0B3-42E2-8FC2-AE8280311922}" type="slidenum">
              <a:rPr lang="ru-RU" smtClean="0">
                <a:latin typeface="Arial" pitchFamily="34" charset="0"/>
              </a:rPr>
              <a:pPr/>
              <a:t>43</a:t>
            </a:fld>
            <a:endParaRPr lang="ru-RU"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a:xfrm>
            <a:off x="585788" y="685800"/>
            <a:ext cx="5686425" cy="3429000"/>
          </a:xfrm>
          <a:ln/>
        </p:spPr>
      </p:sp>
      <p:sp>
        <p:nvSpPr>
          <p:cNvPr id="48131"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8132" name="Номер слайда 3"/>
          <p:cNvSpPr>
            <a:spLocks noGrp="1"/>
          </p:cNvSpPr>
          <p:nvPr>
            <p:ph type="sldNum" sz="quarter" idx="5"/>
          </p:nvPr>
        </p:nvSpPr>
        <p:spPr>
          <a:noFill/>
        </p:spPr>
        <p:txBody>
          <a:bodyPr/>
          <a:lstStyle/>
          <a:p>
            <a:fld id="{9D2D19FB-D8B1-40FD-82BE-93AF5A384D6D}" type="slidenum">
              <a:rPr lang="ru-RU" smtClean="0">
                <a:latin typeface="Arial" pitchFamily="34" charset="0"/>
              </a:rPr>
              <a:pPr/>
              <a:t>44</a:t>
            </a:fld>
            <a:endParaRPr lang="ru-RU"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a:xfrm>
            <a:off x="585788" y="685800"/>
            <a:ext cx="5686425" cy="3429000"/>
          </a:xfrm>
          <a:ln/>
        </p:spPr>
      </p:sp>
      <p:sp>
        <p:nvSpPr>
          <p:cNvPr id="49155"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49156" name="Номер слайда 3"/>
          <p:cNvSpPr>
            <a:spLocks noGrp="1"/>
          </p:cNvSpPr>
          <p:nvPr>
            <p:ph type="sldNum" sz="quarter" idx="5"/>
          </p:nvPr>
        </p:nvSpPr>
        <p:spPr>
          <a:noFill/>
        </p:spPr>
        <p:txBody>
          <a:bodyPr/>
          <a:lstStyle/>
          <a:p>
            <a:fld id="{508FD281-0F7C-476B-B8C0-FCAB4D20DDE1}" type="slidenum">
              <a:rPr lang="ru-RU" smtClean="0">
                <a:latin typeface="Arial" pitchFamily="34" charset="0"/>
              </a:rPr>
              <a:pPr/>
              <a:t>45</a:t>
            </a:fld>
            <a:endParaRPr lang="ru-RU"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a:xfrm>
            <a:off x="585788" y="685800"/>
            <a:ext cx="5686425" cy="3429000"/>
          </a:xfrm>
          <a:ln/>
        </p:spPr>
      </p:sp>
      <p:sp>
        <p:nvSpPr>
          <p:cNvPr id="50179"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50180" name="Номер слайда 3"/>
          <p:cNvSpPr>
            <a:spLocks noGrp="1"/>
          </p:cNvSpPr>
          <p:nvPr>
            <p:ph type="sldNum" sz="quarter" idx="5"/>
          </p:nvPr>
        </p:nvSpPr>
        <p:spPr>
          <a:noFill/>
        </p:spPr>
        <p:txBody>
          <a:bodyPr/>
          <a:lstStyle/>
          <a:p>
            <a:fld id="{ED8CF901-B849-44DB-BAC1-B29ACDAC3885}" type="slidenum">
              <a:rPr lang="ru-RU" smtClean="0">
                <a:latin typeface="Arial" pitchFamily="34" charset="0"/>
              </a:rPr>
              <a:pPr/>
              <a:t>46</a:t>
            </a:fld>
            <a:endParaRPr lang="ru-RU"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a:xfrm>
            <a:off x="585788" y="685800"/>
            <a:ext cx="5686425" cy="3429000"/>
          </a:xfrm>
          <a:ln/>
        </p:spPr>
      </p:sp>
      <p:sp>
        <p:nvSpPr>
          <p:cNvPr id="51203"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51204" name="Номер слайда 3"/>
          <p:cNvSpPr>
            <a:spLocks noGrp="1"/>
          </p:cNvSpPr>
          <p:nvPr>
            <p:ph type="sldNum" sz="quarter" idx="5"/>
          </p:nvPr>
        </p:nvSpPr>
        <p:spPr>
          <a:noFill/>
        </p:spPr>
        <p:txBody>
          <a:bodyPr/>
          <a:lstStyle/>
          <a:p>
            <a:fld id="{B3CC52C7-D68F-45F0-89A6-FFBF1B2CD915}" type="slidenum">
              <a:rPr lang="ru-RU" smtClean="0">
                <a:latin typeface="Arial" pitchFamily="34" charset="0"/>
              </a:rPr>
              <a:pPr/>
              <a:t>47</a:t>
            </a:fld>
            <a:endParaRPr lang="ru-RU"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a:xfrm>
            <a:off x="585788" y="685800"/>
            <a:ext cx="5686425" cy="3429000"/>
          </a:xfrm>
          <a:ln/>
        </p:spPr>
      </p:sp>
      <p:sp>
        <p:nvSpPr>
          <p:cNvPr id="52227"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52228" name="Номер слайда 3"/>
          <p:cNvSpPr>
            <a:spLocks noGrp="1"/>
          </p:cNvSpPr>
          <p:nvPr>
            <p:ph type="sldNum" sz="quarter" idx="5"/>
          </p:nvPr>
        </p:nvSpPr>
        <p:spPr>
          <a:noFill/>
        </p:spPr>
        <p:txBody>
          <a:bodyPr/>
          <a:lstStyle/>
          <a:p>
            <a:fld id="{876C4D98-B562-4366-88FD-6C6EAF9BEF3A}" type="slidenum">
              <a:rPr lang="ru-RU" smtClean="0">
                <a:latin typeface="Arial" pitchFamily="34" charset="0"/>
              </a:rPr>
              <a:pPr/>
              <a:t>48</a:t>
            </a:fld>
            <a:endParaRPr lang="ru-RU"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a:xfrm>
            <a:off x="585788" y="685800"/>
            <a:ext cx="5686425" cy="3429000"/>
          </a:xfrm>
          <a:ln/>
        </p:spPr>
      </p:sp>
      <p:sp>
        <p:nvSpPr>
          <p:cNvPr id="54275"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54276" name="Номер слайда 3"/>
          <p:cNvSpPr>
            <a:spLocks noGrp="1"/>
          </p:cNvSpPr>
          <p:nvPr>
            <p:ph type="sldNum" sz="quarter" idx="5"/>
          </p:nvPr>
        </p:nvSpPr>
        <p:spPr>
          <a:noFill/>
        </p:spPr>
        <p:txBody>
          <a:bodyPr/>
          <a:lstStyle/>
          <a:p>
            <a:fld id="{D69BABA2-04C2-4423-8B81-43D0F9261ED4}" type="slidenum">
              <a:rPr lang="ru-RU" smtClean="0">
                <a:latin typeface="Arial" pitchFamily="34" charset="0"/>
              </a:rPr>
              <a:pPr/>
              <a:t>49</a:t>
            </a:fld>
            <a:endParaRPr lang="ru-RU"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a:xfrm>
            <a:off x="585788" y="685800"/>
            <a:ext cx="5686425" cy="3429000"/>
          </a:xfrm>
          <a:ln/>
        </p:spPr>
      </p:sp>
      <p:sp>
        <p:nvSpPr>
          <p:cNvPr id="55299"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55300" name="Номер слайда 3"/>
          <p:cNvSpPr>
            <a:spLocks noGrp="1"/>
          </p:cNvSpPr>
          <p:nvPr>
            <p:ph type="sldNum" sz="quarter" idx="5"/>
          </p:nvPr>
        </p:nvSpPr>
        <p:spPr>
          <a:noFill/>
        </p:spPr>
        <p:txBody>
          <a:bodyPr/>
          <a:lstStyle/>
          <a:p>
            <a:fld id="{23483E76-45BA-4277-932D-0919811F7690}" type="slidenum">
              <a:rPr lang="ru-RU" smtClean="0">
                <a:latin typeface="Arial" pitchFamily="34" charset="0"/>
              </a:rPr>
              <a:pPr/>
              <a:t>50</a:t>
            </a:fld>
            <a:endParaRPr 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4098"/>
          <p:cNvSpPr>
            <a:spLocks noGrp="1" noRot="1" noChangeAspect="1" noChangeArrowheads="1" noTextEdit="1"/>
          </p:cNvSpPr>
          <p:nvPr>
            <p:ph type="sldImg"/>
          </p:nvPr>
        </p:nvSpPr>
        <p:spPr>
          <a:xfrm>
            <a:off x="596900" y="692150"/>
            <a:ext cx="5664200" cy="3416300"/>
          </a:xfrm>
          <a:ln/>
        </p:spPr>
      </p:sp>
      <p:sp>
        <p:nvSpPr>
          <p:cNvPr id="294915" name="Rectangle 4099"/>
          <p:cNvSpPr>
            <a:spLocks noGrp="1" noChangeArrowheads="1"/>
          </p:cNvSpPr>
          <p:nvPr>
            <p:ph type="body" idx="1"/>
          </p:nvPr>
        </p:nvSpPr>
        <p:spPr/>
        <p:txBody>
          <a:bodyPr/>
          <a:lstStyle/>
          <a:p>
            <a:r>
              <a:rPr lang="en-GB" i="1"/>
              <a:t>Categories</a:t>
            </a:r>
          </a:p>
          <a:p>
            <a:r>
              <a:rPr lang="en-US"/>
              <a:t>The construction of the 3 theory grounded categories of key competencies that is  the result of a body of scholarly literature and on interdisciplinary insight. </a:t>
            </a:r>
          </a:p>
          <a:p>
            <a:r>
              <a:rPr lang="en-US"/>
              <a:t>The categories constitute a conceptual basis for mapping and further conceptualizing key competencies.</a:t>
            </a:r>
          </a:p>
          <a:p>
            <a:r>
              <a:rPr lang="en-US"/>
              <a:t>Within each category we propose a number of key competencies.</a:t>
            </a:r>
          </a:p>
          <a:p>
            <a:r>
              <a:rPr lang="en-US"/>
              <a:t>They have been developed by analyzing the various contributions (in particular the country reports and expert opinions) to DeSeCo in light of the definitional, conceptual and normative parameters established.</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a:xfrm>
            <a:off x="585788" y="685800"/>
            <a:ext cx="5686425" cy="3429000"/>
          </a:xfrm>
          <a:ln/>
        </p:spPr>
      </p:sp>
      <p:sp>
        <p:nvSpPr>
          <p:cNvPr id="56323"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56324" name="Номер слайда 3"/>
          <p:cNvSpPr>
            <a:spLocks noGrp="1"/>
          </p:cNvSpPr>
          <p:nvPr>
            <p:ph type="sldNum" sz="quarter" idx="5"/>
          </p:nvPr>
        </p:nvSpPr>
        <p:spPr>
          <a:noFill/>
        </p:spPr>
        <p:txBody>
          <a:bodyPr/>
          <a:lstStyle/>
          <a:p>
            <a:fld id="{65B9148F-53AC-42D4-88B5-B91ACDCFCEDF}" type="slidenum">
              <a:rPr lang="ru-RU" smtClean="0">
                <a:latin typeface="Arial" pitchFamily="34" charset="0"/>
              </a:rPr>
              <a:pPr/>
              <a:t>51</a:t>
            </a:fld>
            <a:endParaRPr lang="ru-RU"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a:xfrm>
            <a:off x="585788" y="685800"/>
            <a:ext cx="5686425" cy="3429000"/>
          </a:xfrm>
          <a:ln/>
        </p:spPr>
      </p:sp>
      <p:sp>
        <p:nvSpPr>
          <p:cNvPr id="57347" name="Заметки 2"/>
          <p:cNvSpPr>
            <a:spLocks noGrp="1"/>
          </p:cNvSpPr>
          <p:nvPr>
            <p:ph type="body" idx="1"/>
          </p:nvPr>
        </p:nvSpPr>
        <p:spPr>
          <a:noFill/>
          <a:ln/>
        </p:spPr>
        <p:txBody>
          <a:bodyPr/>
          <a:lstStyle/>
          <a:p>
            <a:pPr>
              <a:spcBef>
                <a:spcPct val="0"/>
              </a:spcBef>
            </a:pPr>
            <a:endParaRPr lang="ru-RU" smtClean="0">
              <a:latin typeface="Arial" pitchFamily="34" charset="0"/>
            </a:endParaRPr>
          </a:p>
        </p:txBody>
      </p:sp>
      <p:sp>
        <p:nvSpPr>
          <p:cNvPr id="57348" name="Номер слайда 3"/>
          <p:cNvSpPr>
            <a:spLocks noGrp="1"/>
          </p:cNvSpPr>
          <p:nvPr>
            <p:ph type="sldNum" sz="quarter" idx="5"/>
          </p:nvPr>
        </p:nvSpPr>
        <p:spPr>
          <a:noFill/>
        </p:spPr>
        <p:txBody>
          <a:bodyPr/>
          <a:lstStyle/>
          <a:p>
            <a:fld id="{1F5112AA-CB6F-46AA-B273-F4EB544153AA}" type="slidenum">
              <a:rPr lang="ru-RU" smtClean="0">
                <a:latin typeface="Arial" pitchFamily="34" charset="0"/>
              </a:rPr>
              <a:pPr/>
              <a:t>52</a:t>
            </a:fld>
            <a:endParaRPr lang="ru-RU"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D33A564-F8B6-4995-9CBF-D637A2DFFA55}" type="slidenum">
              <a:rPr lang="ru-RU" smtClean="0"/>
              <a:pPr/>
              <a:t>73</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A2ED9-A6C3-4628-BB70-755AB2FFA639}" type="slidenum">
              <a:rPr lang="ru-RU"/>
              <a:pPr/>
              <a:t>84</a:t>
            </a:fld>
            <a:endParaRPr lang="ru-RU"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ru-RU" dirty="0"/>
              <a:t>Для понимания того, чего НЕ умеет подавляющее большинство – </a:t>
            </a:r>
            <a:r>
              <a:rPr lang="ru-RU" dirty="0" smtClean="0"/>
              <a:t>94% </a:t>
            </a:r>
            <a:r>
              <a:rPr lang="ru-RU" dirty="0"/>
              <a:t>наших школьников, обратимся к требованиям высшего уровня читательских достижений.</a:t>
            </a:r>
          </a:p>
          <a:p>
            <a:endParaRPr lang="ru-RU" dirty="0"/>
          </a:p>
          <a:p>
            <a:r>
              <a:rPr lang="ru-RU" dirty="0"/>
              <a:t>Как представлена информация…. Вот как сейчас. Вы получаете множество текстов – устных и письменных, словесных и графических… Перед Вами стоит задача улучшить наше образование. Из тестов вы хотите взять то, что вам поможет в решении вашей задачи…</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09270-0840-4F25-8880-E5DB53AD863E}" type="slidenum">
              <a:rPr lang="ru-RU"/>
              <a:pPr/>
              <a:t>85</a:t>
            </a:fld>
            <a:endParaRPr lang="ru-RU" dirty="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ru-RU" dirty="0"/>
              <a:t>Какую работу должен выполнять читатель?</a:t>
            </a:r>
          </a:p>
          <a:p>
            <a:r>
              <a:rPr lang="ru-RU" dirty="0"/>
              <a:t>Вероятно, вас не удивляет теперь, что лишь 5% наших школьников могут работать с текстами на таком уровне…</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a:ln/>
        </p:spPr>
      </p:sp>
      <p:sp>
        <p:nvSpPr>
          <p:cNvPr id="9523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9523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A206EE-7EAF-4398-8040-35A32D6DFBD0}" type="slidenum">
              <a:rPr lang="ru-RU" altLang="ru-RU" smtClean="0"/>
              <a:pPr>
                <a:spcBef>
                  <a:spcPct val="0"/>
                </a:spcBef>
              </a:pPr>
              <a:t>94</a:t>
            </a:fld>
            <a:endParaRPr lang="ru-RU" alt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Образ слайда 1"/>
          <p:cNvSpPr>
            <a:spLocks noGrp="1" noRot="1" noChangeAspect="1" noTextEdit="1"/>
          </p:cNvSpPr>
          <p:nvPr>
            <p:ph type="sldImg"/>
          </p:nvPr>
        </p:nvSpPr>
        <p:spPr>
          <a:xfrm>
            <a:off x="585788" y="685800"/>
            <a:ext cx="5686425" cy="3429000"/>
          </a:xfrm>
          <a:ln/>
        </p:spPr>
      </p:sp>
      <p:sp>
        <p:nvSpPr>
          <p:cNvPr id="116739" name="Заметки 2"/>
          <p:cNvSpPr>
            <a:spLocks noGrp="1"/>
          </p:cNvSpPr>
          <p:nvPr>
            <p:ph type="body" idx="1"/>
          </p:nvPr>
        </p:nvSpPr>
        <p:spPr>
          <a:noFill/>
          <a:ln/>
        </p:spPr>
        <p:txBody>
          <a:bodyPr/>
          <a:lstStyle/>
          <a:p>
            <a:endParaRPr lang="ru-RU" smtClean="0">
              <a:latin typeface="Arial" pitchFamily="34" charset="0"/>
            </a:endParaRPr>
          </a:p>
        </p:txBody>
      </p:sp>
      <p:sp>
        <p:nvSpPr>
          <p:cNvPr id="116740" name="Номер слайда 3"/>
          <p:cNvSpPr>
            <a:spLocks noGrp="1"/>
          </p:cNvSpPr>
          <p:nvPr>
            <p:ph type="sldNum" sz="quarter" idx="5"/>
          </p:nvPr>
        </p:nvSpPr>
        <p:spPr>
          <a:noFill/>
        </p:spPr>
        <p:txBody>
          <a:bodyPr/>
          <a:lstStyle/>
          <a:p>
            <a:fld id="{2A89347E-4CBF-456B-8CB1-ADE73373925B}" type="slidenum">
              <a:rPr lang="ru-RU" smtClean="0">
                <a:latin typeface="Arial" pitchFamily="34" charset="0"/>
              </a:rPr>
              <a:pPr/>
              <a:t>99</a:t>
            </a:fld>
            <a:endParaRPr lang="ru-RU"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p:spPr>
        <p:txBody>
          <a:bodyPr/>
          <a:lstStyle/>
          <a:p>
            <a:fld id="{373F83AC-504F-4C67-A1BE-525CCE981BF0}" type="slidenum">
              <a:rPr lang="ru-RU">
                <a:latin typeface="Arial" pitchFamily="34" charset="0"/>
                <a:cs typeface="DejaVu Sans" pitchFamily="34" charset="0"/>
              </a:rPr>
              <a:pPr/>
              <a:t>109</a:t>
            </a:fld>
            <a:endParaRPr lang="ru-RU">
              <a:latin typeface="Arial" pitchFamily="34" charset="0"/>
              <a:cs typeface="DejaVu Sans" pitchFamily="34" charset="0"/>
            </a:endParaRPr>
          </a:p>
        </p:txBody>
      </p:sp>
      <p:sp>
        <p:nvSpPr>
          <p:cNvPr id="36867" name="Rectangle 1"/>
          <p:cNvSpPr txBox="1">
            <a:spLocks noGrp="1" noRot="1" noChangeAspect="1" noChangeArrowheads="1" noTextEdit="1"/>
          </p:cNvSpPr>
          <p:nvPr>
            <p:ph type="sldImg"/>
          </p:nvPr>
        </p:nvSpPr>
        <p:spPr>
          <a:xfrm>
            <a:off x="585788" y="685800"/>
            <a:ext cx="5686425" cy="3429000"/>
          </a:xfrm>
          <a:solidFill>
            <a:srgbClr val="FFFFFF"/>
          </a:solidFill>
          <a:ln/>
        </p:spPr>
      </p:sp>
      <p:sp>
        <p:nvSpPr>
          <p:cNvPr id="36868" name="Rectangle 2"/>
          <p:cNvSpPr txBox="1">
            <a:spLocks noGrp="1" noChangeArrowheads="1"/>
          </p:cNvSpPr>
          <p:nvPr>
            <p:ph type="body" idx="1"/>
          </p:nvPr>
        </p:nvSpPr>
        <p:spPr>
          <a:xfrm>
            <a:off x="686281" y="4342851"/>
            <a:ext cx="5483834" cy="4117362"/>
          </a:xfrm>
          <a:noFill/>
          <a:ln/>
        </p:spPr>
        <p:txBody>
          <a:bodyPr wrap="none" anchor="ctr"/>
          <a:lstStyle/>
          <a:p>
            <a:endParaRPr lang="ru-RU"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130</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85788" y="685800"/>
            <a:ext cx="5686425" cy="3429000"/>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517C757D-17F7-4B05-87CA-BC7A75EC8FFB}" type="slidenum">
              <a:rPr lang="ru-RU" altLang="ru-RU" smtClean="0"/>
              <a:pPr>
                <a:defRPr/>
              </a:pPr>
              <a:t>141</a:t>
            </a:fld>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596900" y="692150"/>
            <a:ext cx="5664200" cy="3416300"/>
          </a:xfrm>
          <a:ln cap="flat"/>
        </p:spPr>
      </p:sp>
      <p:sp>
        <p:nvSpPr>
          <p:cNvPr id="185347" name="Rectangle 3"/>
          <p:cNvSpPr>
            <a:spLocks noGrp="1" noChangeArrowheads="1"/>
          </p:cNvSpPr>
          <p:nvPr>
            <p:ph type="body" idx="1"/>
          </p:nvPr>
        </p:nvSpPr>
        <p:spPr>
          <a:noFill/>
          <a:ln/>
        </p:spPr>
        <p:txBody>
          <a:bodyPr/>
          <a:lstStyle/>
          <a:p>
            <a:r>
              <a:rPr lang="en-US" i="1"/>
              <a:t>Acting autonomously</a:t>
            </a:r>
          </a:p>
          <a:p>
            <a:r>
              <a:rPr lang="en-US"/>
              <a:t>To act autonomously incorporates two central interrelated ideas: the development of personal identity, and the exercise of relative autonomy in the sense of deciding, choosing and acting in a given context. </a:t>
            </a:r>
          </a:p>
          <a:p>
            <a:pPr lvl="1"/>
            <a:r>
              <a:rPr lang="en-US" b="1"/>
              <a:t>the ability to exercise rights and take responsibilities</a:t>
            </a:r>
            <a:r>
              <a:rPr lang="en-US"/>
              <a:t>:</a:t>
            </a:r>
          </a:p>
          <a:p>
            <a:pPr lvl="1"/>
            <a:r>
              <a:rPr lang="en-US"/>
              <a:t>This key competence empowers individuals to put themselves forward as a subject of whom account has to be taken and to make choices as a citizen, as a family member, as a worker, as a consumer and so on. </a:t>
            </a:r>
          </a:p>
          <a:p>
            <a:pPr lvl="1"/>
            <a:r>
              <a:rPr lang="en-US" b="1"/>
              <a:t>the ability to form and conduct life plans and personal projects</a:t>
            </a:r>
            <a:r>
              <a:rPr lang="en-US"/>
              <a:t>:</a:t>
            </a:r>
          </a:p>
          <a:p>
            <a:pPr lvl="1"/>
            <a:r>
              <a:rPr lang="en-US"/>
              <a:t>This key competence enables individuals to conceptualize and actualize goals that make sense in their lives and are consistent with their values. </a:t>
            </a:r>
          </a:p>
          <a:p>
            <a:pPr lvl="1"/>
            <a:r>
              <a:rPr lang="en-US" b="1"/>
              <a:t>the ability to act within the big picture/the larger context: </a:t>
            </a:r>
          </a:p>
          <a:p>
            <a:pPr lvl="1"/>
            <a:r>
              <a:rPr lang="en-US"/>
              <a:t>This key competence implies that individuals understand how the larger context functions, their position in it, the issues at stake, and the possible consequences of their actions and take these factors into account when they act. </a:t>
            </a:r>
            <a:endParaRPr lang="en-US" i="1"/>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a:xfrm>
            <a:off x="585788" y="685800"/>
            <a:ext cx="5686425" cy="3429000"/>
          </a:xfrm>
          <a:ln/>
        </p:spPr>
      </p:sp>
      <p:sp>
        <p:nvSpPr>
          <p:cNvPr id="78851" name="Заметки 2"/>
          <p:cNvSpPr>
            <a:spLocks noGrp="1"/>
          </p:cNvSpPr>
          <p:nvPr>
            <p:ph type="body" idx="1"/>
          </p:nvPr>
        </p:nvSpPr>
        <p:spPr>
          <a:noFill/>
          <a:ln/>
        </p:spPr>
        <p:txBody>
          <a:bodyPr/>
          <a:lstStyle/>
          <a:p>
            <a:endParaRPr lang="ru-RU" smtClean="0"/>
          </a:p>
        </p:txBody>
      </p:sp>
      <p:sp>
        <p:nvSpPr>
          <p:cNvPr id="78852" name="Номер слайда 3"/>
          <p:cNvSpPr>
            <a:spLocks noGrp="1"/>
          </p:cNvSpPr>
          <p:nvPr>
            <p:ph type="sldNum" sz="quarter" idx="5"/>
          </p:nvPr>
        </p:nvSpPr>
        <p:spPr>
          <a:noFill/>
        </p:spPr>
        <p:txBody>
          <a:bodyPr/>
          <a:lstStyle/>
          <a:p>
            <a:fld id="{876606BA-0030-4ECF-A0B2-1D221DE62FE0}" type="slidenum">
              <a:rPr lang="ru-RU" smtClean="0"/>
              <a:pPr/>
              <a:t>143</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xfrm>
            <a:off x="596900" y="692150"/>
            <a:ext cx="5664200" cy="3416300"/>
          </a:xfrm>
          <a:ln cap="flat"/>
        </p:spPr>
      </p:sp>
      <p:sp>
        <p:nvSpPr>
          <p:cNvPr id="257027" name="Rectangle 3"/>
          <p:cNvSpPr>
            <a:spLocks noGrp="1" noChangeArrowheads="1"/>
          </p:cNvSpPr>
          <p:nvPr>
            <p:ph type="body" idx="1"/>
          </p:nvPr>
        </p:nvSpPr>
        <p:spPr>
          <a:noFill/>
          <a:ln/>
        </p:spPr>
        <p:txBody>
          <a:bodyPr/>
          <a:lstStyle/>
          <a:p>
            <a:pPr>
              <a:lnSpc>
                <a:spcPct val="90000"/>
              </a:lnSpc>
            </a:pPr>
            <a:r>
              <a:rPr lang="en-US" i="1"/>
              <a:t>Using tools interactively </a:t>
            </a:r>
          </a:p>
          <a:p>
            <a:pPr>
              <a:lnSpc>
                <a:spcPct val="90000"/>
              </a:lnSpc>
            </a:pPr>
            <a:r>
              <a:rPr lang="en-US"/>
              <a:t>To use a tool interactively assumes not only a familiarity with the tool itself but also an understanding of how the tool changes the way one can interact with the world. Underlying this is the idea that we encounter our world through our cognitive, social, and physical tools. These encounters shape how we make sense of the world and become competent in interaction </a:t>
            </a:r>
          </a:p>
          <a:p>
            <a:pPr lvl="1">
              <a:lnSpc>
                <a:spcPct val="90000"/>
              </a:lnSpc>
            </a:pPr>
            <a:r>
              <a:rPr lang="en-US" b="1"/>
              <a:t>the ability to use language, symbols, and text interactively:</a:t>
            </a:r>
          </a:p>
          <a:p>
            <a:pPr lvl="1">
              <a:lnSpc>
                <a:spcPct val="90000"/>
              </a:lnSpc>
            </a:pPr>
            <a:r>
              <a:rPr lang="en-US"/>
              <a:t>This key competence concerns the effective use of language and symbols in various forms and situations to achieve one’s goals, to communicate with others, to develop knowledge and potential. </a:t>
            </a:r>
          </a:p>
          <a:p>
            <a:pPr lvl="1">
              <a:lnSpc>
                <a:spcPct val="90000"/>
              </a:lnSpc>
            </a:pPr>
            <a:r>
              <a:rPr lang="en-US" b="1"/>
              <a:t>the ability to use knowledge and information interactively:</a:t>
            </a:r>
          </a:p>
          <a:p>
            <a:pPr lvl="1">
              <a:lnSpc>
                <a:spcPct val="90000"/>
              </a:lnSpc>
            </a:pPr>
            <a:r>
              <a:rPr lang="en-US"/>
              <a:t>This key competence concerns the effective use of information and knowledge. It enables individuals to manage knowledge and information and to use it as a basis for understanding options, forming opinions, making decisions, and taking actions. </a:t>
            </a:r>
          </a:p>
          <a:p>
            <a:pPr lvl="1">
              <a:lnSpc>
                <a:spcPct val="90000"/>
              </a:lnSpc>
            </a:pPr>
            <a:r>
              <a:rPr lang="en-US" b="1"/>
              <a:t>the ability to use (new) technology interactively:</a:t>
            </a:r>
          </a:p>
          <a:p>
            <a:pPr lvl="1">
              <a:lnSpc>
                <a:spcPct val="90000"/>
              </a:lnSpc>
            </a:pPr>
            <a:r>
              <a:rPr lang="en-US"/>
              <a:t>This key competence concerns not only the technical skills required to use the technology in question – for example, the internet – but an awareness of the new forms of interaction that are possible through the use of technology. This competence enables individuals to adapt their behavior in daily life to this potential. </a:t>
            </a:r>
            <a:endParaRPr lang="en-US" i="1"/>
          </a:p>
          <a:p>
            <a:pPr lvl="1">
              <a:lnSpc>
                <a:spcPct val="90000"/>
              </a:lnSpc>
            </a:pPr>
            <a:endParaRPr lang="en-US" i="1"/>
          </a:p>
          <a:p>
            <a:pPr>
              <a:lnSpc>
                <a:spcPct val="90000"/>
              </a:lnSpc>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xfrm>
            <a:off x="596900" y="692150"/>
            <a:ext cx="5664200" cy="3416300"/>
          </a:xfrm>
          <a:ln cap="flat"/>
        </p:spPr>
      </p:sp>
      <p:sp>
        <p:nvSpPr>
          <p:cNvPr id="259075" name="Rectangle 3"/>
          <p:cNvSpPr>
            <a:spLocks noGrp="1" noChangeArrowheads="1"/>
          </p:cNvSpPr>
          <p:nvPr>
            <p:ph type="body" idx="1"/>
          </p:nvPr>
        </p:nvSpPr>
        <p:spPr>
          <a:noFill/>
          <a:ln/>
        </p:spPr>
        <p:txBody>
          <a:bodyPr/>
          <a:lstStyle/>
          <a:p>
            <a:r>
              <a:rPr lang="en-US" i="1"/>
              <a:t>Functioning in socially heterogeneous groups</a:t>
            </a:r>
          </a:p>
          <a:p>
            <a:r>
              <a:rPr lang="en-US"/>
              <a:t>Focus on the interaction with the “other”, the different other. Living and participating in multicultural societies and coping with increasing individual and social diversity requires the ability to interact and coexist with people who do not necessarily speak the same language (literally or metaphorically) or share the same memory and history. Relevant for creating social capital.</a:t>
            </a:r>
          </a:p>
          <a:p>
            <a:pPr lvl="1"/>
            <a:r>
              <a:rPr lang="en-US" b="1"/>
              <a:t>the ability to relate well to others:</a:t>
            </a:r>
          </a:p>
          <a:p>
            <a:pPr lvl="1"/>
            <a:r>
              <a:rPr lang="en-US"/>
              <a:t>This key competence allows individuals to initiate, maintain, and manage personal relationships.</a:t>
            </a:r>
          </a:p>
          <a:p>
            <a:pPr lvl="1"/>
            <a:r>
              <a:rPr lang="en-US" b="1"/>
              <a:t>the ability to cooperate:</a:t>
            </a:r>
          </a:p>
          <a:p>
            <a:pPr lvl="1"/>
            <a:r>
              <a:rPr lang="en-US"/>
              <a:t>This key competence enables individuals to work together towards a common goal.</a:t>
            </a:r>
          </a:p>
          <a:p>
            <a:pPr lvl="1"/>
            <a:r>
              <a:rPr lang="en-US" b="1"/>
              <a:t>the ability to manage and resolve conflict:</a:t>
            </a:r>
          </a:p>
          <a:p>
            <a:pPr lvl="1"/>
            <a:r>
              <a:rPr lang="en-US"/>
              <a:t>This key competence implies that individuals accept conflict as an inherent aspect of human relationships and approach its management and resolution in a constructive manner.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026"/>
          <p:cNvSpPr>
            <a:spLocks noGrp="1" noRot="1" noChangeAspect="1" noChangeArrowheads="1" noTextEdit="1"/>
          </p:cNvSpPr>
          <p:nvPr>
            <p:ph type="sldImg"/>
          </p:nvPr>
        </p:nvSpPr>
        <p:spPr bwMode="auto">
          <a:xfrm>
            <a:off x="596900" y="692150"/>
            <a:ext cx="5664200" cy="3416300"/>
          </a:xfrm>
          <a:prstGeom prst="rect">
            <a:avLst/>
          </a:prstGeom>
          <a:solidFill>
            <a:srgbClr val="FFFFFF"/>
          </a:solidFill>
          <a:ln w="12700" cap="flat">
            <a:solidFill>
              <a:srgbClr val="000000"/>
            </a:solidFill>
            <a:miter lim="800000"/>
            <a:headEnd/>
            <a:tailEnd/>
          </a:ln>
        </p:spPr>
      </p:sp>
      <p:sp>
        <p:nvSpPr>
          <p:cNvPr id="299011" name="Rectangle 1027"/>
          <p:cNvSpPr>
            <a:spLocks noGrp="1" noChangeArrowheads="1"/>
          </p:cNvSpPr>
          <p:nvPr>
            <p:ph type="body" idx="1"/>
          </p:nvPr>
        </p:nvSpPr>
        <p:spPr bwMode="auto">
          <a:xfrm>
            <a:off x="922338" y="4376738"/>
            <a:ext cx="5386387" cy="4090987"/>
          </a:xfrm>
          <a:prstGeom prst="rect">
            <a:avLst/>
          </a:prstGeom>
          <a:noFill/>
          <a:ln w="12700">
            <a:miter lim="800000"/>
            <a:headEnd/>
            <a:tailEnd/>
          </a:ln>
        </p:spPr>
        <p:txBody>
          <a:bodyPr lIns="107950" tIns="53975" rIns="107950" bIns="53975"/>
          <a:lstStyle/>
          <a:p>
            <a:r>
              <a:rPr lang="en-US"/>
              <a:t>This reflective/holistic approach = central feature of the key competencies identified.</a:t>
            </a:r>
          </a:p>
          <a:p>
            <a:r>
              <a:rPr lang="en-US"/>
              <a:t>Basic skills important, but not sufficient in light of the complexity of demands of the so called knowledge economy / information society.</a:t>
            </a:r>
          </a:p>
          <a:p>
            <a:r>
              <a:rPr lang="en-US"/>
              <a:t>Many scholars and experts agree that coping with the complex demands of modern life calls for the development of a higher level of mental complexity that implies critical thinking and a reflective and holistic approach on the part of the individual. = like a leading thread throughout the various contributions from scholars and experts prepared for DeSeCo.</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DCEB4FD-E01E-4269-A267-70E37EC63DCC}" type="slidenum">
              <a:rPr lang="ru-RU" smtClean="0">
                <a:latin typeface="Arial" pitchFamily="34" charset="0"/>
              </a:rPr>
              <a:pPr/>
              <a:t>14</a:t>
            </a:fld>
            <a:endParaRPr lang="ru-RU" smtClean="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ru-RU"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21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6" y="2225605"/>
            <a:ext cx="10098723" cy="153570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782130" y="4059820"/>
            <a:ext cx="8316595" cy="1830899"/>
          </a:xfrm>
        </p:spPr>
        <p:txBody>
          <a:bodyPr/>
          <a:lstStyle>
            <a:lvl1pPr marL="0" indent="0" algn="ctr">
              <a:buNone/>
              <a:defRPr>
                <a:solidFill>
                  <a:schemeClr val="tx1">
                    <a:tint val="75000"/>
                  </a:schemeClr>
                </a:solidFill>
              </a:defRPr>
            </a:lvl1pPr>
            <a:lvl2pPr marL="521102" indent="0" algn="ctr">
              <a:buNone/>
              <a:defRPr>
                <a:solidFill>
                  <a:schemeClr val="tx1">
                    <a:tint val="75000"/>
                  </a:schemeClr>
                </a:solidFill>
              </a:defRPr>
            </a:lvl2pPr>
            <a:lvl3pPr marL="1042203" indent="0" algn="ctr">
              <a:buNone/>
              <a:defRPr>
                <a:solidFill>
                  <a:schemeClr val="tx1">
                    <a:tint val="75000"/>
                  </a:schemeClr>
                </a:solidFill>
              </a:defRPr>
            </a:lvl3pPr>
            <a:lvl4pPr marL="1563305" indent="0" algn="ctr">
              <a:buNone/>
              <a:defRPr>
                <a:solidFill>
                  <a:schemeClr val="tx1">
                    <a:tint val="75000"/>
                  </a:schemeClr>
                </a:solidFill>
              </a:defRPr>
            </a:lvl4pPr>
            <a:lvl5pPr marL="2084405" indent="0" algn="ctr">
              <a:buNone/>
              <a:defRPr>
                <a:solidFill>
                  <a:schemeClr val="tx1">
                    <a:tint val="75000"/>
                  </a:schemeClr>
                </a:solidFill>
              </a:defRPr>
            </a:lvl5pPr>
            <a:lvl6pPr marL="2605510" indent="0" algn="ctr">
              <a:buNone/>
              <a:defRPr>
                <a:solidFill>
                  <a:schemeClr val="tx1">
                    <a:tint val="75000"/>
                  </a:schemeClr>
                </a:solidFill>
              </a:defRPr>
            </a:lvl6pPr>
            <a:lvl7pPr marL="3126610" indent="0" algn="ctr">
              <a:buNone/>
              <a:defRPr>
                <a:solidFill>
                  <a:schemeClr val="tx1">
                    <a:tint val="75000"/>
                  </a:schemeClr>
                </a:solidFill>
              </a:defRPr>
            </a:lvl7pPr>
            <a:lvl8pPr marL="3647712" indent="0" algn="ctr">
              <a:buNone/>
              <a:defRPr>
                <a:solidFill>
                  <a:schemeClr val="tx1">
                    <a:tint val="75000"/>
                  </a:schemeClr>
                </a:solidFill>
              </a:defRPr>
            </a:lvl8pPr>
            <a:lvl9pPr marL="4168815"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13619" y="286908"/>
            <a:ext cx="2673191" cy="611294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94044" y="286908"/>
            <a:ext cx="7821560" cy="611294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08"/>
            <a:ext cx="10692765" cy="119406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594044" y="1671693"/>
            <a:ext cx="5247375" cy="472816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2" y="1671693"/>
            <a:ext cx="5247375" cy="472816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F70B5FC-6D3C-4975-A361-DFA2A70B3164}" type="slidenum">
              <a:rPr lang="ru-RU" altLang="ru-RU"/>
              <a:pPr>
                <a:defRPr/>
              </a:pPr>
              <a:t>‹#›</a:t>
            </a:fld>
            <a:endParaRPr lang="ru-RU" alt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3" y="286908"/>
            <a:ext cx="10692765" cy="963543"/>
          </a:xfrm>
        </p:spPr>
        <p:txBody>
          <a:bodyPr/>
          <a:lstStyle>
            <a:lvl1pPr>
              <a:defRPr>
                <a:solidFill>
                  <a:schemeClr val="accent6">
                    <a:lumMod val="75000"/>
                  </a:schemeClr>
                </a:solidFill>
              </a:defRPr>
            </a:lvl1pPr>
          </a:lstStyle>
          <a:p>
            <a:r>
              <a:rPr lang="ru-RU" dirty="0" smtClean="0"/>
              <a:t>Образец заголовка</a:t>
            </a:r>
            <a:endParaRPr lang="ru-RU" dirty="0"/>
          </a:p>
        </p:txBody>
      </p:sp>
      <p:sp>
        <p:nvSpPr>
          <p:cNvPr id="3" name="Таблица 2"/>
          <p:cNvSpPr>
            <a:spLocks noGrp="1"/>
          </p:cNvSpPr>
          <p:nvPr>
            <p:ph type="tbl" idx="1"/>
          </p:nvPr>
        </p:nvSpPr>
        <p:spPr>
          <a:xfrm>
            <a:off x="1355160" y="1671691"/>
            <a:ext cx="9931647" cy="4728165"/>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A304045-49F7-4340-B718-BDF372A0988D}" type="slidenum">
              <a:rPr lang="ru-RU" altLang="ru-RU"/>
              <a:pPr>
                <a:defRPr/>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1"/>
            <a:ext cx="10692765" cy="775005"/>
          </a:xfrm>
        </p:spPr>
        <p:txBody>
          <a:bodyPr>
            <a:normAutofit/>
          </a:bodyPr>
          <a:lstStyle>
            <a:lvl1pPr>
              <a:defRPr sz="4000" b="1"/>
            </a:lvl1p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9" y="4603786"/>
            <a:ext cx="10098723" cy="1422928"/>
          </a:xfrm>
        </p:spPr>
        <p:txBody>
          <a:bodyPr anchor="t"/>
          <a:lstStyle>
            <a:lvl1pPr algn="l">
              <a:defRPr sz="4700" b="1" cap="all"/>
            </a:lvl1pPr>
          </a:lstStyle>
          <a:p>
            <a:r>
              <a:rPr lang="ru-RU" smtClean="0"/>
              <a:t>Образец заголовка</a:t>
            </a:r>
            <a:endParaRPr lang="ru-RU"/>
          </a:p>
        </p:txBody>
      </p:sp>
      <p:sp>
        <p:nvSpPr>
          <p:cNvPr id="3" name="Текст 2"/>
          <p:cNvSpPr>
            <a:spLocks noGrp="1"/>
          </p:cNvSpPr>
          <p:nvPr>
            <p:ph type="body" idx="1"/>
          </p:nvPr>
        </p:nvSpPr>
        <p:spPr>
          <a:xfrm>
            <a:off x="938509" y="3036577"/>
            <a:ext cx="10098723" cy="1567210"/>
          </a:xfrm>
        </p:spPr>
        <p:txBody>
          <a:bodyPr anchor="b"/>
          <a:lstStyle>
            <a:lvl1pPr marL="0" indent="0">
              <a:buNone/>
              <a:defRPr sz="2300">
                <a:solidFill>
                  <a:schemeClr val="tx1">
                    <a:tint val="75000"/>
                  </a:schemeClr>
                </a:solidFill>
              </a:defRPr>
            </a:lvl1pPr>
            <a:lvl2pPr marL="521102" indent="0">
              <a:buNone/>
              <a:defRPr sz="2100">
                <a:solidFill>
                  <a:schemeClr val="tx1">
                    <a:tint val="75000"/>
                  </a:schemeClr>
                </a:solidFill>
              </a:defRPr>
            </a:lvl2pPr>
            <a:lvl3pPr marL="1042203" indent="0">
              <a:buNone/>
              <a:defRPr sz="1900">
                <a:solidFill>
                  <a:schemeClr val="tx1">
                    <a:tint val="75000"/>
                  </a:schemeClr>
                </a:solidFill>
              </a:defRPr>
            </a:lvl3pPr>
            <a:lvl4pPr marL="1563305" indent="0">
              <a:buNone/>
              <a:defRPr sz="1600">
                <a:solidFill>
                  <a:schemeClr val="tx1">
                    <a:tint val="75000"/>
                  </a:schemeClr>
                </a:solidFill>
              </a:defRPr>
            </a:lvl4pPr>
            <a:lvl5pPr marL="2084405" indent="0">
              <a:buNone/>
              <a:defRPr sz="1600">
                <a:solidFill>
                  <a:schemeClr val="tx1">
                    <a:tint val="75000"/>
                  </a:schemeClr>
                </a:solidFill>
              </a:defRPr>
            </a:lvl5pPr>
            <a:lvl6pPr marL="2605510" indent="0">
              <a:buNone/>
              <a:defRPr sz="1600">
                <a:solidFill>
                  <a:schemeClr val="tx1">
                    <a:tint val="75000"/>
                  </a:schemeClr>
                </a:solidFill>
              </a:defRPr>
            </a:lvl6pPr>
            <a:lvl7pPr marL="3126610" indent="0">
              <a:buNone/>
              <a:defRPr sz="1600">
                <a:solidFill>
                  <a:schemeClr val="tx1">
                    <a:tint val="75000"/>
                  </a:schemeClr>
                </a:solidFill>
              </a:defRPr>
            </a:lvl7pPr>
            <a:lvl8pPr marL="3647712" indent="0">
              <a:buNone/>
              <a:defRPr sz="1600">
                <a:solidFill>
                  <a:schemeClr val="tx1">
                    <a:tint val="75000"/>
                  </a:schemeClr>
                </a:solidFill>
              </a:defRPr>
            </a:lvl8pPr>
            <a:lvl9pPr marL="4168815"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94048"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5"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94049" y="1603702"/>
            <a:ext cx="5249437" cy="668343"/>
          </a:xfrm>
        </p:spPr>
        <p:txBody>
          <a:bodyPr anchor="b"/>
          <a:lstStyle>
            <a:lvl1pPr marL="0" indent="0">
              <a:buNone/>
              <a:defRPr sz="2700" b="1"/>
            </a:lvl1pPr>
            <a:lvl2pPr marL="521102" indent="0">
              <a:buNone/>
              <a:defRPr sz="2300" b="1"/>
            </a:lvl2pPr>
            <a:lvl3pPr marL="1042203" indent="0">
              <a:buNone/>
              <a:defRPr sz="2100" b="1"/>
            </a:lvl3pPr>
            <a:lvl4pPr marL="1563305" indent="0">
              <a:buNone/>
              <a:defRPr sz="1900" b="1"/>
            </a:lvl4pPr>
            <a:lvl5pPr marL="2084405" indent="0">
              <a:buNone/>
              <a:defRPr sz="1900" b="1"/>
            </a:lvl5pPr>
            <a:lvl6pPr marL="2605510" indent="0">
              <a:buNone/>
              <a:defRPr sz="1900" b="1"/>
            </a:lvl6pPr>
            <a:lvl7pPr marL="3126610" indent="0">
              <a:buNone/>
              <a:defRPr sz="1900" b="1"/>
            </a:lvl7pPr>
            <a:lvl8pPr marL="3647712" indent="0">
              <a:buNone/>
              <a:defRPr sz="1900" b="1"/>
            </a:lvl8pPr>
            <a:lvl9pPr marL="4168815" indent="0">
              <a:buNone/>
              <a:defRPr sz="1900" b="1"/>
            </a:lvl9pPr>
          </a:lstStyle>
          <a:p>
            <a:pPr lvl="0"/>
            <a:r>
              <a:rPr lang="ru-RU" smtClean="0"/>
              <a:t>Образец текста</a:t>
            </a:r>
          </a:p>
        </p:txBody>
      </p:sp>
      <p:sp>
        <p:nvSpPr>
          <p:cNvPr id="4" name="Содержимое 3"/>
          <p:cNvSpPr>
            <a:spLocks noGrp="1"/>
          </p:cNvSpPr>
          <p:nvPr>
            <p:ph sz="half" idx="2"/>
          </p:nvPr>
        </p:nvSpPr>
        <p:spPr>
          <a:xfrm>
            <a:off x="594049" y="2272043"/>
            <a:ext cx="5249437"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035312" y="1603702"/>
            <a:ext cx="5251501" cy="668343"/>
          </a:xfrm>
        </p:spPr>
        <p:txBody>
          <a:bodyPr anchor="b"/>
          <a:lstStyle>
            <a:lvl1pPr marL="0" indent="0">
              <a:buNone/>
              <a:defRPr sz="2700" b="1"/>
            </a:lvl1pPr>
            <a:lvl2pPr marL="521102" indent="0">
              <a:buNone/>
              <a:defRPr sz="2300" b="1"/>
            </a:lvl2pPr>
            <a:lvl3pPr marL="1042203" indent="0">
              <a:buNone/>
              <a:defRPr sz="2100" b="1"/>
            </a:lvl3pPr>
            <a:lvl4pPr marL="1563305" indent="0">
              <a:buNone/>
              <a:defRPr sz="1900" b="1"/>
            </a:lvl4pPr>
            <a:lvl5pPr marL="2084405" indent="0">
              <a:buNone/>
              <a:defRPr sz="1900" b="1"/>
            </a:lvl5pPr>
            <a:lvl6pPr marL="2605510" indent="0">
              <a:buNone/>
              <a:defRPr sz="1900" b="1"/>
            </a:lvl6pPr>
            <a:lvl7pPr marL="3126610" indent="0">
              <a:buNone/>
              <a:defRPr sz="1900" b="1"/>
            </a:lvl7pPr>
            <a:lvl8pPr marL="3647712" indent="0">
              <a:buNone/>
              <a:defRPr sz="1900" b="1"/>
            </a:lvl8pPr>
            <a:lvl9pPr marL="4168815" indent="0">
              <a:buNone/>
              <a:defRPr sz="1900" b="1"/>
            </a:lvl9pPr>
          </a:lstStyle>
          <a:p>
            <a:pPr lvl="0"/>
            <a:r>
              <a:rPr lang="ru-RU" smtClean="0"/>
              <a:t>Образец текста</a:t>
            </a:r>
          </a:p>
        </p:txBody>
      </p:sp>
      <p:sp>
        <p:nvSpPr>
          <p:cNvPr id="6" name="Содержимое 5"/>
          <p:cNvSpPr>
            <a:spLocks noGrp="1"/>
          </p:cNvSpPr>
          <p:nvPr>
            <p:ph sz="quarter" idx="4"/>
          </p:nvPr>
        </p:nvSpPr>
        <p:spPr>
          <a:xfrm>
            <a:off x="6035312" y="2272043"/>
            <a:ext cx="5251501"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8" y="285251"/>
            <a:ext cx="3908718" cy="1213966"/>
          </a:xfrm>
        </p:spPr>
        <p:txBody>
          <a:bodyPr anchor="b"/>
          <a:lstStyle>
            <a:lvl1pPr algn="l">
              <a:defRPr sz="2300" b="1"/>
            </a:lvl1pPr>
          </a:lstStyle>
          <a:p>
            <a:r>
              <a:rPr lang="ru-RU" smtClean="0"/>
              <a:t>Образец заголовка</a:t>
            </a:r>
            <a:endParaRPr lang="ru-RU"/>
          </a:p>
        </p:txBody>
      </p:sp>
      <p:sp>
        <p:nvSpPr>
          <p:cNvPr id="3" name="Содержимое 2"/>
          <p:cNvSpPr>
            <a:spLocks noGrp="1"/>
          </p:cNvSpPr>
          <p:nvPr>
            <p:ph idx="1"/>
          </p:nvPr>
        </p:nvSpPr>
        <p:spPr>
          <a:xfrm>
            <a:off x="4645085" y="285251"/>
            <a:ext cx="6641725" cy="6114606"/>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94048" y="1499221"/>
            <a:ext cx="3908718" cy="4900641"/>
          </a:xfrm>
        </p:spPr>
        <p:txBody>
          <a:bodyPr/>
          <a:lstStyle>
            <a:lvl1pPr marL="0" indent="0">
              <a:buNone/>
              <a:defRPr sz="1600"/>
            </a:lvl1pPr>
            <a:lvl2pPr marL="521102" indent="0">
              <a:buNone/>
              <a:defRPr sz="1500"/>
            </a:lvl2pPr>
            <a:lvl3pPr marL="1042203" indent="0">
              <a:buNone/>
              <a:defRPr sz="1100"/>
            </a:lvl3pPr>
            <a:lvl4pPr marL="1563305" indent="0">
              <a:buNone/>
              <a:defRPr sz="1100"/>
            </a:lvl4pPr>
            <a:lvl5pPr marL="2084405" indent="0">
              <a:buNone/>
              <a:defRPr sz="1100"/>
            </a:lvl5pPr>
            <a:lvl6pPr marL="2605510" indent="0">
              <a:buNone/>
              <a:defRPr sz="1100"/>
            </a:lvl6pPr>
            <a:lvl7pPr marL="3126610" indent="0">
              <a:buNone/>
              <a:defRPr sz="1100"/>
            </a:lvl7pPr>
            <a:lvl8pPr marL="3647712" indent="0">
              <a:buNone/>
              <a:defRPr sz="1100"/>
            </a:lvl8pPr>
            <a:lvl9pPr marL="4168815"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0" y="5015073"/>
            <a:ext cx="7128510" cy="592058"/>
          </a:xfrm>
        </p:spPr>
        <p:txBody>
          <a:bodyPr anchor="b"/>
          <a:lstStyle>
            <a:lvl1pPr algn="l">
              <a:defRPr sz="2300" b="1"/>
            </a:lvl1pPr>
          </a:lstStyle>
          <a:p>
            <a:r>
              <a:rPr lang="ru-RU" smtClean="0"/>
              <a:t>Образец заголовка</a:t>
            </a:r>
            <a:endParaRPr lang="ru-RU"/>
          </a:p>
        </p:txBody>
      </p:sp>
      <p:sp>
        <p:nvSpPr>
          <p:cNvPr id="3" name="Рисунок 2"/>
          <p:cNvSpPr>
            <a:spLocks noGrp="1"/>
          </p:cNvSpPr>
          <p:nvPr>
            <p:ph type="pic" idx="1"/>
          </p:nvPr>
        </p:nvSpPr>
        <p:spPr>
          <a:xfrm>
            <a:off x="2328730" y="640151"/>
            <a:ext cx="7128510" cy="4298633"/>
          </a:xfrm>
        </p:spPr>
        <p:txBody>
          <a:bodyPr/>
          <a:lstStyle>
            <a:lvl1pPr marL="0" indent="0">
              <a:buNone/>
              <a:defRPr sz="3600"/>
            </a:lvl1pPr>
            <a:lvl2pPr marL="521102" indent="0">
              <a:buNone/>
              <a:defRPr sz="3200"/>
            </a:lvl2pPr>
            <a:lvl3pPr marL="1042203" indent="0">
              <a:buNone/>
              <a:defRPr sz="2700"/>
            </a:lvl3pPr>
            <a:lvl4pPr marL="1563305" indent="0">
              <a:buNone/>
              <a:defRPr sz="2300"/>
            </a:lvl4pPr>
            <a:lvl5pPr marL="2084405" indent="0">
              <a:buNone/>
              <a:defRPr sz="2300"/>
            </a:lvl5pPr>
            <a:lvl6pPr marL="2605510" indent="0">
              <a:buNone/>
              <a:defRPr sz="2300"/>
            </a:lvl6pPr>
            <a:lvl7pPr marL="3126610" indent="0">
              <a:buNone/>
              <a:defRPr sz="2300"/>
            </a:lvl7pPr>
            <a:lvl8pPr marL="3647712" indent="0">
              <a:buNone/>
              <a:defRPr sz="2300"/>
            </a:lvl8pPr>
            <a:lvl9pPr marL="4168815" indent="0">
              <a:buNone/>
              <a:defRPr sz="2300"/>
            </a:lvl9pPr>
          </a:lstStyle>
          <a:p>
            <a:endParaRPr lang="ru-RU"/>
          </a:p>
        </p:txBody>
      </p:sp>
      <p:sp>
        <p:nvSpPr>
          <p:cNvPr id="4" name="Текст 3"/>
          <p:cNvSpPr>
            <a:spLocks noGrp="1"/>
          </p:cNvSpPr>
          <p:nvPr>
            <p:ph type="body" sz="half" idx="2"/>
          </p:nvPr>
        </p:nvSpPr>
        <p:spPr>
          <a:xfrm>
            <a:off x="2328730" y="5607131"/>
            <a:ext cx="7128510" cy="840819"/>
          </a:xfrm>
        </p:spPr>
        <p:txBody>
          <a:bodyPr/>
          <a:lstStyle>
            <a:lvl1pPr marL="0" indent="0">
              <a:buNone/>
              <a:defRPr sz="1600"/>
            </a:lvl1pPr>
            <a:lvl2pPr marL="521102" indent="0">
              <a:buNone/>
              <a:defRPr sz="1500"/>
            </a:lvl2pPr>
            <a:lvl3pPr marL="1042203" indent="0">
              <a:buNone/>
              <a:defRPr sz="1100"/>
            </a:lvl3pPr>
            <a:lvl4pPr marL="1563305" indent="0">
              <a:buNone/>
              <a:defRPr sz="1100"/>
            </a:lvl4pPr>
            <a:lvl5pPr marL="2084405" indent="0">
              <a:buNone/>
              <a:defRPr sz="1100"/>
            </a:lvl5pPr>
            <a:lvl6pPr marL="2605510" indent="0">
              <a:buNone/>
              <a:defRPr sz="1100"/>
            </a:lvl6pPr>
            <a:lvl7pPr marL="3126610" indent="0">
              <a:buNone/>
              <a:defRPr sz="1100"/>
            </a:lvl7pPr>
            <a:lvl8pPr marL="3647712" indent="0">
              <a:buNone/>
              <a:defRPr sz="1100"/>
            </a:lvl8pPr>
            <a:lvl9pPr marL="4168815"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pPr/>
              <a:t>05.09.2018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1"/>
            <a:ext cx="10692765" cy="1194065"/>
          </a:xfrm>
          <a:prstGeom prst="rect">
            <a:avLst/>
          </a:prstGeom>
        </p:spPr>
        <p:txBody>
          <a:bodyPr vert="horz" lIns="104221" tIns="52110" rIns="104221" bIns="5211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94045" y="1671693"/>
            <a:ext cx="10692765" cy="4728165"/>
          </a:xfrm>
          <a:prstGeom prst="rect">
            <a:avLst/>
          </a:prstGeom>
        </p:spPr>
        <p:txBody>
          <a:bodyPr vert="horz" lIns="104221" tIns="52110" rIns="104221" bIns="5211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94043" y="6640325"/>
            <a:ext cx="2772198" cy="381438"/>
          </a:xfrm>
          <a:prstGeom prst="rect">
            <a:avLst/>
          </a:prstGeom>
        </p:spPr>
        <p:txBody>
          <a:bodyPr vert="horz" lIns="104221" tIns="52110" rIns="104221" bIns="52110" rtlCol="0" anchor="ctr"/>
          <a:lstStyle>
            <a:lvl1pPr algn="l">
              <a:defRPr sz="1500">
                <a:solidFill>
                  <a:schemeClr val="tx1">
                    <a:tint val="75000"/>
                  </a:schemeClr>
                </a:solidFill>
              </a:defRPr>
            </a:lvl1pPr>
          </a:lstStyle>
          <a:p>
            <a:fld id="{460BE020-E3D2-4B40-A05B-7CD782450F67}" type="datetimeFigureOut">
              <a:rPr lang="ru-RU" smtClean="0"/>
              <a:pPr/>
              <a:t>05.09.2018</a:t>
            </a:fld>
            <a:endParaRPr lang="ru-RU"/>
          </a:p>
        </p:txBody>
      </p:sp>
      <p:sp>
        <p:nvSpPr>
          <p:cNvPr id="5" name="Нижний колонтитул 4"/>
          <p:cNvSpPr>
            <a:spLocks noGrp="1"/>
          </p:cNvSpPr>
          <p:nvPr>
            <p:ph type="ftr" sz="quarter" idx="3"/>
          </p:nvPr>
        </p:nvSpPr>
        <p:spPr>
          <a:xfrm>
            <a:off x="4059293" y="6640325"/>
            <a:ext cx="3762269" cy="381438"/>
          </a:xfrm>
          <a:prstGeom prst="rect">
            <a:avLst/>
          </a:prstGeom>
        </p:spPr>
        <p:txBody>
          <a:bodyPr vert="horz" lIns="104221" tIns="52110" rIns="104221" bIns="52110" rtlCol="0" anchor="ctr"/>
          <a:lstStyle>
            <a:lvl1pPr algn="ctr">
              <a:defRPr sz="15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514611" y="6640325"/>
            <a:ext cx="2772198" cy="381438"/>
          </a:xfrm>
          <a:prstGeom prst="rect">
            <a:avLst/>
          </a:prstGeom>
        </p:spPr>
        <p:txBody>
          <a:bodyPr vert="horz" lIns="104221" tIns="52110" rIns="104221" bIns="52110" rtlCol="0" anchor="ctr"/>
          <a:lstStyle>
            <a:lvl1pPr algn="r">
              <a:defRPr sz="1500">
                <a:solidFill>
                  <a:schemeClr val="tx1">
                    <a:tint val="75000"/>
                  </a:schemeClr>
                </a:solidFill>
              </a:defRPr>
            </a:lvl1pPr>
          </a:lstStyle>
          <a:p>
            <a:fld id="{D2BAD091-9B88-4E15-8364-95918717355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1042203" rtl="0" eaLnBrk="1" latinLnBrk="0" hangingPunct="1">
        <a:spcBef>
          <a:spcPct val="0"/>
        </a:spcBef>
        <a:buNone/>
        <a:defRPr sz="5100" kern="1200">
          <a:solidFill>
            <a:schemeClr val="tx1"/>
          </a:solidFill>
          <a:latin typeface="+mj-lt"/>
          <a:ea typeface="+mj-ea"/>
          <a:cs typeface="+mj-cs"/>
        </a:defRPr>
      </a:lvl1pPr>
    </p:titleStyle>
    <p:bodyStyle>
      <a:lvl1pPr marL="390828" indent="-390828" algn="l" defTabSz="1042203"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6791" indent="-325689" algn="l" defTabSz="1042203"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2756" indent="-260552" algn="l" defTabSz="1042203"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3855" indent="-260552" algn="l" defTabSz="1042203"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4958" indent="-260552" algn="l" defTabSz="1042203"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6059" indent="-260552" algn="l" defTabSz="1042203"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7162" indent="-260552" algn="l" defTabSz="1042203"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8265" indent="-260552" algn="l" defTabSz="1042203"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29366" indent="-260552" algn="l" defTabSz="1042203"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ru-RU"/>
      </a:defPPr>
      <a:lvl1pPr marL="0" algn="l" defTabSz="1042203" rtl="0" eaLnBrk="1" latinLnBrk="0" hangingPunct="1">
        <a:defRPr sz="2100" kern="1200">
          <a:solidFill>
            <a:schemeClr val="tx1"/>
          </a:solidFill>
          <a:latin typeface="+mn-lt"/>
          <a:ea typeface="+mn-ea"/>
          <a:cs typeface="+mn-cs"/>
        </a:defRPr>
      </a:lvl1pPr>
      <a:lvl2pPr marL="521102" algn="l" defTabSz="1042203" rtl="0" eaLnBrk="1" latinLnBrk="0" hangingPunct="1">
        <a:defRPr sz="2100" kern="1200">
          <a:solidFill>
            <a:schemeClr val="tx1"/>
          </a:solidFill>
          <a:latin typeface="+mn-lt"/>
          <a:ea typeface="+mn-ea"/>
          <a:cs typeface="+mn-cs"/>
        </a:defRPr>
      </a:lvl2pPr>
      <a:lvl3pPr marL="1042203" algn="l" defTabSz="1042203" rtl="0" eaLnBrk="1" latinLnBrk="0" hangingPunct="1">
        <a:defRPr sz="2100" kern="1200">
          <a:solidFill>
            <a:schemeClr val="tx1"/>
          </a:solidFill>
          <a:latin typeface="+mn-lt"/>
          <a:ea typeface="+mn-ea"/>
          <a:cs typeface="+mn-cs"/>
        </a:defRPr>
      </a:lvl3pPr>
      <a:lvl4pPr marL="1563305" algn="l" defTabSz="1042203" rtl="0" eaLnBrk="1" latinLnBrk="0" hangingPunct="1">
        <a:defRPr sz="2100" kern="1200">
          <a:solidFill>
            <a:schemeClr val="tx1"/>
          </a:solidFill>
          <a:latin typeface="+mn-lt"/>
          <a:ea typeface="+mn-ea"/>
          <a:cs typeface="+mn-cs"/>
        </a:defRPr>
      </a:lvl4pPr>
      <a:lvl5pPr marL="2084405" algn="l" defTabSz="1042203" rtl="0" eaLnBrk="1" latinLnBrk="0" hangingPunct="1">
        <a:defRPr sz="2100" kern="1200">
          <a:solidFill>
            <a:schemeClr val="tx1"/>
          </a:solidFill>
          <a:latin typeface="+mn-lt"/>
          <a:ea typeface="+mn-ea"/>
          <a:cs typeface="+mn-cs"/>
        </a:defRPr>
      </a:lvl5pPr>
      <a:lvl6pPr marL="2605510" algn="l" defTabSz="1042203" rtl="0" eaLnBrk="1" latinLnBrk="0" hangingPunct="1">
        <a:defRPr sz="2100" kern="1200">
          <a:solidFill>
            <a:schemeClr val="tx1"/>
          </a:solidFill>
          <a:latin typeface="+mn-lt"/>
          <a:ea typeface="+mn-ea"/>
          <a:cs typeface="+mn-cs"/>
        </a:defRPr>
      </a:lvl6pPr>
      <a:lvl7pPr marL="3126610" algn="l" defTabSz="1042203" rtl="0" eaLnBrk="1" latinLnBrk="0" hangingPunct="1">
        <a:defRPr sz="2100" kern="1200">
          <a:solidFill>
            <a:schemeClr val="tx1"/>
          </a:solidFill>
          <a:latin typeface="+mn-lt"/>
          <a:ea typeface="+mn-ea"/>
          <a:cs typeface="+mn-cs"/>
        </a:defRPr>
      </a:lvl7pPr>
      <a:lvl8pPr marL="3647712" algn="l" defTabSz="1042203" rtl="0" eaLnBrk="1" latinLnBrk="0" hangingPunct="1">
        <a:defRPr sz="2100" kern="1200">
          <a:solidFill>
            <a:schemeClr val="tx1"/>
          </a:solidFill>
          <a:latin typeface="+mn-lt"/>
          <a:ea typeface="+mn-ea"/>
          <a:cs typeface="+mn-cs"/>
        </a:defRPr>
      </a:lvl8pPr>
      <a:lvl9pPr marL="4168815" algn="l" defTabSz="104220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0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4.emf"/><Relationship Id="rId5" Type="http://schemas.openxmlformats.org/officeDocument/2006/relationships/package" Target="../embeddings/Microsoft_PowerPoint_Slide1.sldx"/><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jpeg"/><Relationship Id="rId7" Type="http://schemas.openxmlformats.org/officeDocument/2006/relationships/diagramColors" Target="../diagrams/colors5.xml"/><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1.jpeg"/><Relationship Id="rId7" Type="http://schemas.openxmlformats.org/officeDocument/2006/relationships/diagramColors" Target="../diagrams/colors6.xml"/><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1.jpeg"/><Relationship Id="rId7" Type="http://schemas.openxmlformats.org/officeDocument/2006/relationships/diagramColors" Target="../diagrams/colors7.xml"/><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hyperlink" Target="http://centeroko.ru/" TargetMode="External"/><Relationship Id="rId3" Type="http://schemas.openxmlformats.org/officeDocument/2006/relationships/hyperlink" Target="http://pirls2016.org/" TargetMode="External"/><Relationship Id="rId7" Type="http://schemas.openxmlformats.org/officeDocument/2006/relationships/hyperlink" Target="http://www.oecd.org/edu/pisa" TargetMode="External"/><Relationship Id="rId12" Type="http://schemas.openxmlformats.org/officeDocument/2006/relationships/image" Target="../media/image78.png"/><Relationship Id="rId2" Type="http://schemas.openxmlformats.org/officeDocument/2006/relationships/hyperlink" Target="http://timss2015.org/" TargetMode="External"/><Relationship Id="rId1" Type="http://schemas.openxmlformats.org/officeDocument/2006/relationships/slideLayout" Target="../slideLayouts/slideLayout2.xml"/><Relationship Id="rId6" Type="http://schemas.openxmlformats.org/officeDocument/2006/relationships/hyperlink" Target="mailto:pirls@bc.edu" TargetMode="External"/><Relationship Id="rId11" Type="http://schemas.openxmlformats.org/officeDocument/2006/relationships/image" Target="../media/image77.png"/><Relationship Id="rId5" Type="http://schemas.openxmlformats.org/officeDocument/2006/relationships/hyperlink" Target="mailto:timss@bc.edu" TargetMode="External"/><Relationship Id="rId10" Type="http://schemas.openxmlformats.org/officeDocument/2006/relationships/image" Target="../media/image76.png"/><Relationship Id="rId4" Type="http://schemas.openxmlformats.org/officeDocument/2006/relationships/hyperlink" Target="mailto:%20timsspirls@bc.edu" TargetMode="External"/><Relationship Id="rId9" Type="http://schemas.openxmlformats.org/officeDocument/2006/relationships/hyperlink" Target="mailto:centeroko@mail.ru"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mailto:centeroko@mail.ru"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www.centeroko.r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oecd.org/pisa/aboutpisa/Global-competency-for-an-inclusive-world.pdf"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www.strana-oz.ru/2012/4/funkcionalnaya--gramotnost-shkolnikov-i-problemy-vysshey-shkoly"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818" y="2142033"/>
            <a:ext cx="11089232" cy="4121086"/>
          </a:xfrm>
          <a:prstGeom prst="rect">
            <a:avLst/>
          </a:prstGeom>
        </p:spPr>
        <p:txBody>
          <a:bodyPr wrap="square" lIns="91397" tIns="45699" rIns="91397" bIns="45699">
            <a:spAutoFit/>
          </a:bodyPr>
          <a:lstStyle/>
          <a:p>
            <a:pPr algn="ctr"/>
            <a:r>
              <a:rPr lang="ru-RU" sz="3200" b="1" dirty="0" smtClean="0"/>
              <a:t>Оценка функциональной грамотности (математической, читательской</a:t>
            </a:r>
            <a:r>
              <a:rPr lang="en-US" sz="3200" b="1" dirty="0" smtClean="0"/>
              <a:t>,</a:t>
            </a:r>
            <a:r>
              <a:rPr lang="ru-RU" sz="3200" b="1" dirty="0" smtClean="0"/>
              <a:t> естественнонаучной, финансовой</a:t>
            </a:r>
            <a:r>
              <a:rPr lang="en-US" sz="3200" b="1" dirty="0" smtClean="0"/>
              <a:t>,</a:t>
            </a:r>
            <a:r>
              <a:rPr lang="ru-RU" sz="3200" b="1" dirty="0" smtClean="0"/>
              <a:t> глобальных компетенций): общие подходы, примеры заданий</a:t>
            </a:r>
          </a:p>
          <a:p>
            <a:pPr algn="just">
              <a:lnSpc>
                <a:spcPct val="80000"/>
              </a:lnSpc>
            </a:pPr>
            <a:endParaRPr lang="ru-RU" sz="3200" i="1" dirty="0" smtClean="0"/>
          </a:p>
          <a:p>
            <a:pPr algn="just">
              <a:lnSpc>
                <a:spcPct val="80000"/>
              </a:lnSpc>
            </a:pPr>
            <a:r>
              <a:rPr lang="ru-RU" sz="2800" i="1" dirty="0" smtClean="0"/>
              <a:t>Ковалева Галина Сергеевна, руководитель Центра оценки качества образования Института стратегии развития образования Российской академии образования, к.п.н.</a:t>
            </a:r>
            <a:endParaRPr lang="en-US" sz="2800" b="1" i="1" dirty="0" smtClean="0"/>
          </a:p>
          <a:p>
            <a:endParaRPr lang="ru-RU" sz="2400" b="1" dirty="0" smtClean="0"/>
          </a:p>
          <a:p>
            <a:r>
              <a:rPr lang="be-BY" sz="2800" b="1" dirty="0" smtClean="0"/>
              <a:t/>
            </a:r>
            <a:br>
              <a:rPr lang="be-BY" sz="2800" b="1" dirty="0" smtClean="0"/>
            </a:br>
            <a:endParaRPr lang="ru-RU"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85" y="197818"/>
            <a:ext cx="4952326" cy="1225957"/>
          </a:xfrm>
          <a:prstGeom prst="rect">
            <a:avLst/>
          </a:prstGeom>
        </p:spPr>
      </p:pic>
    </p:spTree>
    <p:extLst>
      <p:ext uri="{BB962C8B-B14F-4D97-AF65-F5344CB8AC3E}">
        <p14:creationId xmlns:p14="http://schemas.microsoft.com/office/powerpoint/2010/main" val="2630465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3" name="Rectangle 3"/>
          <p:cNvSpPr>
            <a:spLocks noChangeArrowheads="1"/>
          </p:cNvSpPr>
          <p:nvPr/>
        </p:nvSpPr>
        <p:spPr bwMode="auto">
          <a:xfrm>
            <a:off x="8514609" y="6524237"/>
            <a:ext cx="2772198" cy="497527"/>
          </a:xfrm>
          <a:prstGeom prst="rect">
            <a:avLst/>
          </a:prstGeom>
          <a:noFill/>
          <a:ln w="12700">
            <a:noFill/>
            <a:miter lim="800000"/>
            <a:headEnd/>
            <a:tailEnd/>
          </a:ln>
          <a:effectLst/>
        </p:spPr>
        <p:txBody>
          <a:bodyPr wrap="none" lIns="103876" tIns="51938" rIns="103876" bIns="51938" anchor="ctr"/>
          <a:lstStyle/>
          <a:p>
            <a:endParaRPr lang="ru-RU"/>
          </a:p>
        </p:txBody>
      </p:sp>
      <p:grpSp>
        <p:nvGrpSpPr>
          <p:cNvPr id="2" name="Group 4"/>
          <p:cNvGrpSpPr>
            <a:grpSpLocks/>
          </p:cNvGrpSpPr>
          <p:nvPr/>
        </p:nvGrpSpPr>
        <p:grpSpPr bwMode="auto">
          <a:xfrm>
            <a:off x="731130" y="673096"/>
            <a:ext cx="10127283" cy="1128500"/>
            <a:chOff x="485" y="661"/>
            <a:chExt cx="5319" cy="466"/>
          </a:xfrm>
        </p:grpSpPr>
        <p:pic>
          <p:nvPicPr>
            <p:cNvPr id="184325" name="Picture 5"/>
            <p:cNvPicPr>
              <a:picLocks noChangeArrowheads="1"/>
            </p:cNvPicPr>
            <p:nvPr/>
          </p:nvPicPr>
          <p:blipFill>
            <a:blip r:embed="rId3" cstate="print"/>
            <a:srcRect/>
            <a:stretch>
              <a:fillRect/>
            </a:stretch>
          </p:blipFill>
          <p:spPr bwMode="auto">
            <a:xfrm>
              <a:off x="485" y="733"/>
              <a:ext cx="5319" cy="352"/>
            </a:xfrm>
            <a:prstGeom prst="rect">
              <a:avLst/>
            </a:prstGeom>
            <a:noFill/>
            <a:ln w="12700">
              <a:noFill/>
              <a:miter lim="800000"/>
              <a:headEnd/>
              <a:tailEnd/>
            </a:ln>
            <a:effectLst/>
          </p:spPr>
        </p:pic>
        <p:sp>
          <p:nvSpPr>
            <p:cNvPr id="184326" name="Rectangle 6"/>
            <p:cNvSpPr>
              <a:spLocks noChangeArrowheads="1"/>
            </p:cNvSpPr>
            <p:nvPr/>
          </p:nvSpPr>
          <p:spPr bwMode="auto">
            <a:xfrm>
              <a:off x="485" y="661"/>
              <a:ext cx="5287" cy="466"/>
            </a:xfrm>
            <a:prstGeom prst="rect">
              <a:avLst/>
            </a:prstGeom>
            <a:noFill/>
            <a:ln w="12700">
              <a:noFill/>
              <a:miter lim="800000"/>
              <a:headEnd/>
              <a:tailEnd/>
            </a:ln>
            <a:effectLst/>
          </p:spPr>
          <p:txBody>
            <a:bodyPr lIns="92075" tIns="71438" rIns="92075" bIns="71438" anchor="ctr">
              <a:spAutoFit/>
            </a:bodyPr>
            <a:lstStyle/>
            <a:p>
              <a:pPr eaLnBrk="0" hangingPunct="0"/>
              <a:r>
                <a:rPr lang="ru-RU" sz="3200" b="1" dirty="0" smtClean="0">
                  <a:solidFill>
                    <a:srgbClr val="000099"/>
                  </a:solidFill>
                </a:rPr>
                <a:t>Ключевые компетенции (</a:t>
              </a:r>
              <a:r>
                <a:rPr lang="en-US" sz="3200" b="1" dirty="0" smtClean="0">
                  <a:solidFill>
                    <a:srgbClr val="000099"/>
                  </a:solidFill>
                </a:rPr>
                <a:t>DESECO, OECD 1999): </a:t>
              </a:r>
              <a:r>
                <a:rPr lang="ru-RU" sz="3200" b="1" dirty="0" smtClean="0">
                  <a:solidFill>
                    <a:srgbClr val="000099"/>
                  </a:solidFill>
                </a:rPr>
                <a:t>Действовать автономно</a:t>
              </a:r>
              <a:endParaRPr lang="ru-RU" sz="3200" b="1" dirty="0">
                <a:solidFill>
                  <a:srgbClr val="000099"/>
                </a:solidFill>
              </a:endParaRPr>
            </a:p>
          </p:txBody>
        </p:sp>
      </p:grpSp>
      <p:sp>
        <p:nvSpPr>
          <p:cNvPr id="184327" name="Rectangle 7"/>
          <p:cNvSpPr>
            <a:spLocks noGrp="1" noChangeArrowheads="1"/>
          </p:cNvSpPr>
          <p:nvPr>
            <p:ph type="body" idx="1"/>
          </p:nvPr>
        </p:nvSpPr>
        <p:spPr>
          <a:xfrm>
            <a:off x="2035359" y="2980188"/>
            <a:ext cx="9605590" cy="3424643"/>
          </a:xfrm>
          <a:noFill/>
          <a:ln/>
        </p:spPr>
        <p:txBody>
          <a:bodyPr/>
          <a:lstStyle/>
          <a:p>
            <a:r>
              <a:rPr lang="ru-RU" sz="3200" dirty="0" smtClean="0"/>
              <a:t>Защищать права, интересы, проявлять ответственность, осознавать ограничения и потребности </a:t>
            </a:r>
          </a:p>
          <a:p>
            <a:r>
              <a:rPr lang="ru-RU" sz="3200" dirty="0" smtClean="0"/>
              <a:t>планировать и реализовывать жизненные планы / личные проекты</a:t>
            </a:r>
          </a:p>
          <a:p>
            <a:r>
              <a:rPr lang="ru-RU" sz="3200" dirty="0" smtClean="0"/>
              <a:t>действовать масштабно</a:t>
            </a:r>
            <a:endParaRPr lang="ru-RU" sz="3200" dirty="0"/>
          </a:p>
        </p:txBody>
      </p:sp>
      <p:sp>
        <p:nvSpPr>
          <p:cNvPr id="184328" name="Rectangle 8"/>
          <p:cNvSpPr>
            <a:spLocks noChangeArrowheads="1"/>
          </p:cNvSpPr>
          <p:nvPr/>
        </p:nvSpPr>
        <p:spPr bwMode="auto">
          <a:xfrm>
            <a:off x="403644" y="4860839"/>
            <a:ext cx="1096694" cy="955252"/>
          </a:xfrm>
          <a:prstGeom prst="rect">
            <a:avLst/>
          </a:prstGeom>
          <a:noFill/>
          <a:ln w="12700">
            <a:noFill/>
            <a:miter lim="800000"/>
            <a:headEnd/>
            <a:tailEnd/>
          </a:ln>
          <a:effectLst/>
        </p:spPr>
        <p:txBody>
          <a:bodyPr wrap="none" lIns="103876" tIns="51938" rIns="103876" bIns="51938" anchor="ctr"/>
          <a:lstStyle/>
          <a:p>
            <a:endParaRPr lang="ru-RU"/>
          </a:p>
        </p:txBody>
      </p:sp>
      <p:sp>
        <p:nvSpPr>
          <p:cNvPr id="184329" name="Rectangle 9"/>
          <p:cNvSpPr>
            <a:spLocks noChangeArrowheads="1"/>
          </p:cNvSpPr>
          <p:nvPr/>
        </p:nvSpPr>
        <p:spPr bwMode="auto">
          <a:xfrm>
            <a:off x="0" y="0"/>
            <a:ext cx="11880850" cy="990079"/>
          </a:xfrm>
          <a:prstGeom prst="rect">
            <a:avLst/>
          </a:prstGeom>
          <a:noFill/>
          <a:ln w="12700">
            <a:noFill/>
            <a:miter lim="800000"/>
            <a:headEnd/>
            <a:tailEnd/>
          </a:ln>
          <a:effectLst/>
        </p:spPr>
        <p:txBody>
          <a:bodyPr wrap="none" lIns="103876" tIns="51938" rIns="103876" bIns="51938" anchor="ctr"/>
          <a:lstStyle/>
          <a:p>
            <a:endParaRPr lang="ru-RU"/>
          </a:p>
        </p:txBody>
      </p:sp>
      <p:sp>
        <p:nvSpPr>
          <p:cNvPr id="184330" name="Rectangle 10"/>
          <p:cNvSpPr>
            <a:spLocks noChangeArrowheads="1"/>
          </p:cNvSpPr>
          <p:nvPr/>
        </p:nvSpPr>
        <p:spPr bwMode="auto">
          <a:xfrm>
            <a:off x="845369" y="1852459"/>
            <a:ext cx="10104435" cy="902182"/>
          </a:xfrm>
          <a:prstGeom prst="rect">
            <a:avLst/>
          </a:prstGeom>
          <a:noFill/>
          <a:ln w="12700">
            <a:noFill/>
            <a:miter lim="800000"/>
            <a:headEnd/>
            <a:tailEnd/>
          </a:ln>
          <a:effectLst/>
        </p:spPr>
        <p:txBody>
          <a:bodyPr wrap="none" lIns="102794" tIns="50495" rIns="102794" bIns="50495" anchor="ctr"/>
          <a:lstStyle/>
          <a:p>
            <a:pPr eaLnBrk="0" hangingPunct="0"/>
            <a:r>
              <a:rPr lang="ru-RU" sz="3200" b="1" dirty="0" smtClean="0">
                <a:solidFill>
                  <a:srgbClr val="000099"/>
                </a:solidFill>
              </a:rPr>
              <a:t>Способность</a:t>
            </a:r>
            <a:endParaRPr lang="ru-RU" sz="3200" b="1" dirty="0">
              <a:solidFill>
                <a:srgbClr val="000099"/>
              </a:solidFill>
            </a:endParaRPr>
          </a:p>
        </p:txBody>
      </p:sp>
      <p:sp>
        <p:nvSpPr>
          <p:cNvPr id="11" name="Rectangle 5"/>
          <p:cNvSpPr>
            <a:spLocks noChangeArrowheads="1"/>
          </p:cNvSpPr>
          <p:nvPr/>
        </p:nvSpPr>
        <p:spPr bwMode="auto">
          <a:xfrm rot="16200000">
            <a:off x="-727350" y="4113423"/>
            <a:ext cx="3685016" cy="1305383"/>
          </a:xfrm>
          <a:prstGeom prst="rect">
            <a:avLst/>
          </a:prstGeom>
          <a:solidFill>
            <a:srgbClr val="5F5FD7"/>
          </a:solidFill>
          <a:ln w="12700">
            <a:noFill/>
            <a:miter lim="800000"/>
            <a:headEnd/>
            <a:tailEnd/>
          </a:ln>
          <a:effectLst/>
        </p:spPr>
        <p:txBody>
          <a:bodyPr lIns="102794" tIns="50495" rIns="102794" bIns="50495">
            <a:spAutoFit/>
          </a:bodyPr>
          <a:lstStyle/>
          <a:p>
            <a:pPr algn="ctr" eaLnBrk="0" hangingPunct="0">
              <a:spcBef>
                <a:spcPct val="20000"/>
              </a:spcBef>
            </a:pPr>
            <a:r>
              <a:rPr lang="ru-RU" sz="2300" b="1" dirty="0" smtClean="0">
                <a:solidFill>
                  <a:schemeClr val="bg1"/>
                </a:solidFill>
              </a:rPr>
              <a:t>Критическое мышление</a:t>
            </a:r>
            <a:r>
              <a:rPr lang="en-US" sz="2300" b="1" dirty="0" smtClean="0">
                <a:solidFill>
                  <a:schemeClr val="bg1"/>
                </a:solidFill>
              </a:rPr>
              <a:t> </a:t>
            </a:r>
            <a:r>
              <a:rPr lang="en-US" sz="2300" b="1" dirty="0">
                <a:solidFill>
                  <a:schemeClr val="bg1"/>
                </a:solidFill>
              </a:rPr>
              <a:t>/ </a:t>
            </a:r>
          </a:p>
          <a:p>
            <a:pPr algn="ctr" eaLnBrk="0" hangingPunct="0">
              <a:spcBef>
                <a:spcPct val="20000"/>
              </a:spcBef>
            </a:pPr>
            <a:r>
              <a:rPr lang="ru-RU" sz="2300" b="1" dirty="0" smtClean="0">
                <a:solidFill>
                  <a:schemeClr val="bg1"/>
                </a:solidFill>
              </a:rPr>
              <a:t>рефлексивный</a:t>
            </a:r>
            <a:r>
              <a:rPr lang="en-US" sz="2300" b="1" dirty="0" smtClean="0">
                <a:solidFill>
                  <a:schemeClr val="bg1"/>
                </a:solidFill>
              </a:rPr>
              <a:t>/</a:t>
            </a:r>
            <a:endParaRPr lang="ru-RU" sz="2300" b="1" dirty="0" smtClean="0">
              <a:solidFill>
                <a:schemeClr val="bg1"/>
              </a:solidFill>
            </a:endParaRPr>
          </a:p>
          <a:p>
            <a:pPr algn="ctr" eaLnBrk="0" hangingPunct="0">
              <a:spcBef>
                <a:spcPct val="20000"/>
              </a:spcBef>
            </a:pPr>
            <a:r>
              <a:rPr lang="ru-RU" sz="2300" b="1" dirty="0" smtClean="0">
                <a:solidFill>
                  <a:schemeClr val="bg1"/>
                </a:solidFill>
              </a:rPr>
              <a:t>холистический подход</a:t>
            </a:r>
            <a:endParaRPr lang="en-US" sz="23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4330"/>
                                        </p:tgtEl>
                                        <p:attrNameLst>
                                          <p:attrName>style.visibility</p:attrName>
                                        </p:attrNameLst>
                                      </p:cBhvr>
                                      <p:to>
                                        <p:strVal val="visible"/>
                                      </p:to>
                                    </p:set>
                                    <p:animEffect transition="in" filter="box(out)">
                                      <p:cBhvr>
                                        <p:cTn id="12" dur="500"/>
                                        <p:tgtEl>
                                          <p:spTgt spid="1843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84327">
                                            <p:txEl>
                                              <p:pRg st="0" end="0"/>
                                            </p:txEl>
                                          </p:spTgt>
                                        </p:tgtEl>
                                        <p:attrNameLst>
                                          <p:attrName>style.visibility</p:attrName>
                                        </p:attrNameLst>
                                      </p:cBhvr>
                                      <p:to>
                                        <p:strVal val="visible"/>
                                      </p:to>
                                    </p:set>
                                    <p:animEffect transition="in" filter="box(out)">
                                      <p:cBhvr>
                                        <p:cTn id="17" dur="500"/>
                                        <p:tgtEl>
                                          <p:spTgt spid="1843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84327">
                                            <p:txEl>
                                              <p:pRg st="1" end="1"/>
                                            </p:txEl>
                                          </p:spTgt>
                                        </p:tgtEl>
                                        <p:attrNameLst>
                                          <p:attrName>style.visibility</p:attrName>
                                        </p:attrNameLst>
                                      </p:cBhvr>
                                      <p:to>
                                        <p:strVal val="visible"/>
                                      </p:to>
                                    </p:set>
                                    <p:animEffect transition="in" filter="box(out)">
                                      <p:cBhvr>
                                        <p:cTn id="22" dur="500"/>
                                        <p:tgtEl>
                                          <p:spTgt spid="1843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84327">
                                            <p:txEl>
                                              <p:pRg st="2" end="2"/>
                                            </p:txEl>
                                          </p:spTgt>
                                        </p:tgtEl>
                                        <p:attrNameLst>
                                          <p:attrName>style.visibility</p:attrName>
                                        </p:attrNameLst>
                                      </p:cBhvr>
                                      <p:to>
                                        <p:strVal val="visible"/>
                                      </p:to>
                                    </p:set>
                                    <p:animEffect transition="in" filter="box(out)">
                                      <p:cBhvr>
                                        <p:cTn id="27" dur="500"/>
                                        <p:tgtEl>
                                          <p:spTgt spid="1843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ou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7" grpId="0" build="p" autoUpdateAnimBg="0"/>
      <p:bldP spid="184330" grpId="0" autoUpdateAnimBg="0"/>
      <p:bldP spid="11"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900" dirty="0" smtClean="0"/>
              <a:t>Особенности заданий (уровни 5 и 6)</a:t>
            </a:r>
            <a:endParaRPr lang="ru-RU" sz="3900" dirty="0"/>
          </a:p>
        </p:txBody>
      </p:sp>
      <p:pic>
        <p:nvPicPr>
          <p:cNvPr id="4" name="Picture 3"/>
          <p:cNvPicPr>
            <a:picLocks noGrp="1" noChangeAspect="1" noChangeArrowheads="1"/>
          </p:cNvPicPr>
          <p:nvPr>
            <p:ph idx="1"/>
          </p:nvPr>
        </p:nvPicPr>
        <p:blipFill>
          <a:blip r:embed="rId2" cstate="print"/>
          <a:srcRect/>
          <a:stretch>
            <a:fillRect/>
          </a:stretch>
        </p:blipFill>
        <p:spPr bwMode="auto">
          <a:xfrm>
            <a:off x="1355966" y="1776793"/>
            <a:ext cx="9931647" cy="4796603"/>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БЕГ В ЖАРКУЮ ПОГОДУ</a:t>
            </a:r>
            <a:endParaRPr lang="ru-RU" dirty="0"/>
          </a:p>
        </p:txBody>
      </p:sp>
      <p:sp>
        <p:nvSpPr>
          <p:cNvPr id="3" name="Содержимое 2"/>
          <p:cNvSpPr>
            <a:spLocks noGrp="1"/>
          </p:cNvSpPr>
          <p:nvPr>
            <p:ph idx="1"/>
          </p:nvPr>
        </p:nvSpPr>
        <p:spPr>
          <a:xfrm>
            <a:off x="6444481" y="989906"/>
            <a:ext cx="5040560" cy="5904656"/>
          </a:xfrm>
        </p:spPr>
        <p:txBody>
          <a:bodyPr>
            <a:normAutofit fontScale="40000" lnSpcReduction="20000"/>
          </a:bodyPr>
          <a:lstStyle/>
          <a:p>
            <a:pPr marL="0" indent="0" algn="just">
              <a:buNone/>
            </a:pPr>
            <a:r>
              <a:rPr lang="ru-RU" b="1" i="1" dirty="0" smtClean="0"/>
              <a:t>Краткое описание задания</a:t>
            </a:r>
            <a:endParaRPr lang="ru-RU" dirty="0" smtClean="0"/>
          </a:p>
          <a:p>
            <a:pPr marL="0" indent="0" algn="just">
              <a:buNone/>
            </a:pPr>
            <a:r>
              <a:rPr lang="ru-RU" dirty="0" smtClean="0"/>
              <a:t>Приведенный блок заданий относится к новому типу заданий </a:t>
            </a:r>
            <a:r>
              <a:rPr lang="en-US" dirty="0" smtClean="0"/>
              <a:t>PISA</a:t>
            </a:r>
            <a:r>
              <a:rPr lang="ru-RU" dirty="0" smtClean="0"/>
              <a:t>: интерактивных заданий, предполагающих работу учащегося с компьютерной симуляцией. Содержание данного блока заданий касается вопросов терморегуляции человеческого организма во время бега на длинные дистанции в условиях повышенной температуры воздуха и/или влажности. Компьютерная симуляция дает возможность учащемуся менять температуру воздуха и уровень влажности, а также варьировать условие: пьет или не пьет бегун воду. В каждом испытании данные, соответствующие выбранным значениям этих переменных, демонстрируются в таблице: объем потоотделения, потеря воды организмом, температура тела бегуна. Если выбранные условия приводят к обезвоживанию организма или тепловому удару, то эти угрозы для здоровья отмечаются красными флажками в верхней части экрана.</a:t>
            </a:r>
          </a:p>
          <a:p>
            <a:pPr marL="0" indent="0" algn="just">
              <a:buNone/>
            </a:pPr>
            <a:endParaRPr lang="ru-RU" b="1" dirty="0" smtClean="0"/>
          </a:p>
          <a:p>
            <a:pPr marL="0" indent="0" algn="just">
              <a:buNone/>
            </a:pPr>
            <a:r>
              <a:rPr lang="ru-RU" b="1" dirty="0" smtClean="0"/>
              <a:t>Комментарий эксперта. </a:t>
            </a:r>
            <a:r>
              <a:rPr lang="ru-RU" i="1" dirty="0" smtClean="0"/>
              <a:t>Особенность почти всех заданий этого блока в том, что учащиеся должны дать ответ на поставленный вопрос, основываясь на данных, полученных в результате работы с компьютерной симуляцией. Непривычность такого способа получения результата для большинства учащихся придала дополнительную сложность заданиям, которые по своему смыслу относятся к невысокому (среднему) уровню сложности. В данном задании учащимся предлагается варьировать всего одну переменную (пьет или не пьет бегун воду), удерживая другие переменные (температуру и влажность воздуха) постоянными. Правильный выбор ответа («употребление воды снизило бы риск обезвоживания, но не теплового удара») непосредственно следует из симуляции при условии правильной работы с нею.</a:t>
            </a:r>
            <a:endParaRPr lang="ru-RU"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5" name="Рисунок 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pic>
        <p:nvPicPr>
          <p:cNvPr id="6" name="Рисунок 5"/>
          <p:cNvPicPr>
            <a:picLocks noChangeAspect="1"/>
          </p:cNvPicPr>
          <p:nvPr/>
        </p:nvPicPr>
        <p:blipFill>
          <a:blip r:embed="rId4" cstate="print"/>
          <a:srcRect/>
          <a:stretch>
            <a:fillRect/>
          </a:stretch>
        </p:blipFill>
        <p:spPr bwMode="auto">
          <a:xfrm>
            <a:off x="251793" y="989905"/>
            <a:ext cx="6120680" cy="4629634"/>
          </a:xfrm>
          <a:prstGeom prst="rect">
            <a:avLst/>
          </a:prstGeom>
          <a:noFill/>
          <a:ln w="9525">
            <a:noFill/>
            <a:miter lim="800000"/>
            <a:headEnd/>
            <a:tailEnd/>
          </a:ln>
        </p:spPr>
      </p:pic>
      <p:sp>
        <p:nvSpPr>
          <p:cNvPr id="7" name="TextBox 6"/>
          <p:cNvSpPr txBox="1"/>
          <p:nvPr/>
        </p:nvSpPr>
        <p:spPr>
          <a:xfrm>
            <a:off x="1262407" y="5670428"/>
            <a:ext cx="5254084" cy="1323401"/>
          </a:xfrm>
          <a:prstGeom prst="rect">
            <a:avLst/>
          </a:prstGeom>
          <a:noFill/>
        </p:spPr>
        <p:txBody>
          <a:bodyPr wrap="square" lIns="91401" tIns="45701" rIns="91401" bIns="45701" rtlCol="0">
            <a:spAutoFit/>
          </a:bodyPr>
          <a:lstStyle/>
          <a:p>
            <a:pPr>
              <a:lnSpc>
                <a:spcPts val="1200"/>
              </a:lnSpc>
            </a:pPr>
            <a:r>
              <a:rPr lang="ru-RU" sz="1500" i="1" dirty="0">
                <a:solidFill>
                  <a:srgbClr val="002060"/>
                </a:solidFill>
              </a:rPr>
              <a:t>Содержание</a:t>
            </a:r>
            <a:r>
              <a:rPr lang="ru-RU" sz="1500" dirty="0">
                <a:solidFill>
                  <a:srgbClr val="002060"/>
                </a:solidFill>
              </a:rPr>
              <a:t>: Живые системы</a:t>
            </a:r>
          </a:p>
          <a:p>
            <a:pPr>
              <a:lnSpc>
                <a:spcPts val="1200"/>
              </a:lnSpc>
            </a:pPr>
            <a:r>
              <a:rPr lang="ru-RU" sz="1500" i="1" dirty="0">
                <a:solidFill>
                  <a:srgbClr val="002060"/>
                </a:solidFill>
              </a:rPr>
              <a:t>Компетенция:</a:t>
            </a:r>
            <a:r>
              <a:rPr lang="ru-RU" sz="1500" dirty="0">
                <a:solidFill>
                  <a:srgbClr val="002060"/>
                </a:solidFill>
              </a:rPr>
              <a:t> Интерпретация данных и использование научных доказательств для получения выводов</a:t>
            </a:r>
          </a:p>
          <a:p>
            <a:pPr>
              <a:lnSpc>
                <a:spcPts val="1200"/>
              </a:lnSpc>
            </a:pPr>
            <a:r>
              <a:rPr lang="ru-RU" sz="1500" i="1" dirty="0">
                <a:solidFill>
                  <a:srgbClr val="002060"/>
                </a:solidFill>
              </a:rPr>
              <a:t>Контекст:</a:t>
            </a:r>
            <a:r>
              <a:rPr lang="ru-RU" sz="1500" dirty="0">
                <a:solidFill>
                  <a:srgbClr val="002060"/>
                </a:solidFill>
              </a:rPr>
              <a:t> Личный</a:t>
            </a:r>
          </a:p>
          <a:p>
            <a:pPr>
              <a:lnSpc>
                <a:spcPts val="1200"/>
              </a:lnSpc>
            </a:pPr>
            <a:r>
              <a:rPr lang="ru-RU" sz="1500" i="1" dirty="0">
                <a:solidFill>
                  <a:srgbClr val="002060"/>
                </a:solidFill>
              </a:rPr>
              <a:t>Область применени</a:t>
            </a:r>
            <a:r>
              <a:rPr lang="ru-RU" sz="1500" dirty="0">
                <a:solidFill>
                  <a:srgbClr val="002060"/>
                </a:solidFill>
              </a:rPr>
              <a:t>я: Здоровье</a:t>
            </a:r>
          </a:p>
          <a:p>
            <a:pPr>
              <a:lnSpc>
                <a:spcPts val="1200"/>
              </a:lnSpc>
            </a:pPr>
            <a:r>
              <a:rPr lang="ru-RU" sz="1500" i="1" dirty="0">
                <a:solidFill>
                  <a:srgbClr val="002060"/>
                </a:solidFill>
              </a:rPr>
              <a:t>Уровень сложности: </a:t>
            </a:r>
            <a:r>
              <a:rPr lang="ru-RU" sz="1500" dirty="0">
                <a:solidFill>
                  <a:srgbClr val="002060"/>
                </a:solidFill>
              </a:rPr>
              <a:t>4 уровень</a:t>
            </a:r>
          </a:p>
          <a:p>
            <a:pPr>
              <a:lnSpc>
                <a:spcPts val="1200"/>
              </a:lnSpc>
            </a:pPr>
            <a:r>
              <a:rPr lang="ru-RU" sz="1500" i="1" dirty="0">
                <a:solidFill>
                  <a:srgbClr val="002060"/>
                </a:solidFill>
              </a:rPr>
              <a:t>Результат России: </a:t>
            </a:r>
            <a:r>
              <a:rPr lang="ru-RU" sz="1500" dirty="0">
                <a:solidFill>
                  <a:srgbClr val="002060"/>
                </a:solidFill>
              </a:rPr>
              <a:t>53%</a:t>
            </a:r>
          </a:p>
          <a:p>
            <a:pPr>
              <a:lnSpc>
                <a:spcPts val="1200"/>
              </a:lnSpc>
            </a:pPr>
            <a:r>
              <a:rPr lang="ru-RU" sz="1500" i="1" dirty="0">
                <a:solidFill>
                  <a:srgbClr val="002060"/>
                </a:solidFill>
              </a:rPr>
              <a:t>Средний международный результат: </a:t>
            </a:r>
            <a:r>
              <a:rPr lang="ru-RU" sz="1500" dirty="0">
                <a:solidFill>
                  <a:srgbClr val="002060"/>
                </a:solidFill>
              </a:rPr>
              <a:t>51%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БЕГ В ЖАРКУЮ ПОГОДУ </a:t>
            </a:r>
            <a:r>
              <a:rPr lang="ru-RU" sz="2400" dirty="0" smtClean="0"/>
              <a:t>(вопрос 3)</a:t>
            </a:r>
            <a:endParaRPr lang="ru-RU" sz="2400" dirty="0"/>
          </a:p>
        </p:txBody>
      </p:sp>
      <p:sp>
        <p:nvSpPr>
          <p:cNvPr id="3" name="Содержимое 2"/>
          <p:cNvSpPr>
            <a:spLocks noGrp="1"/>
          </p:cNvSpPr>
          <p:nvPr>
            <p:ph idx="1"/>
          </p:nvPr>
        </p:nvSpPr>
        <p:spPr>
          <a:xfrm>
            <a:off x="6688908" y="1174995"/>
            <a:ext cx="4968552" cy="4742876"/>
          </a:xfrm>
        </p:spPr>
        <p:txBody>
          <a:bodyPr>
            <a:normAutofit fontScale="40000" lnSpcReduction="20000"/>
          </a:bodyPr>
          <a:lstStyle/>
          <a:p>
            <a:pPr marL="0" indent="0" algn="just">
              <a:buNone/>
            </a:pPr>
            <a:r>
              <a:rPr lang="ru-RU" b="1" dirty="0" smtClean="0"/>
              <a:t>Комментарий эксперта. </a:t>
            </a:r>
            <a:r>
              <a:rPr lang="ru-RU" i="1" dirty="0" smtClean="0"/>
              <a:t>Задание включает два вопроса: с выбором ответа всего из двух предложенных вариантов и вопроса с развернутым ответом. Вопрос с выбором ответа сам по себе относится к базовому уровню сложности. Единственная трудность состоит в том, что правильный ответ («Объем потоотделения увеличивается») здесь надо выбрать, не просто руководствуясь знаниями или опытом, а обязательно вместе с обоснованием в виде двух правильно выбранных строк данных из таблицы. Только это может объяснить, почему результат как российских учащихся, так и средний международный оказался даже ниже 50%. Зато второй вопрос из этого задания, предполагающий развернутый ответ, оказался высокого уровня сложности. Это единственный вопрос, не предусматривающий непосредственную работу с симуляцией, но предлагающий научно объяснить установленный с ее помощью факт. Вопрос вызвал значительные затруднения как у российских, так и у зарубежных школьников. В качестве ответа здесь принимались утверждения типа: «потоотделение помогает охлаждаться телу при высокой температуре воздуха» и т.п. Проблема в этом случае не только в том, что многие учащиеся плохо понимают причину явления увеличения потоотделения при повышении температуры воздуха. В не меньшей степени это связано с тем, что учащиеся не имеют достаточной практики создания ясных, обоснованных высказываний в письменной речи.</a:t>
            </a:r>
            <a:endParaRPr lang="ru-RU"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5" name="Рисунок 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sp>
        <p:nvSpPr>
          <p:cNvPr id="7" name="TextBox 6"/>
          <p:cNvSpPr txBox="1"/>
          <p:nvPr/>
        </p:nvSpPr>
        <p:spPr>
          <a:xfrm>
            <a:off x="1262407" y="5670430"/>
            <a:ext cx="5254084" cy="1477289"/>
          </a:xfrm>
          <a:prstGeom prst="rect">
            <a:avLst/>
          </a:prstGeom>
          <a:noFill/>
        </p:spPr>
        <p:txBody>
          <a:bodyPr wrap="square" lIns="91401" tIns="45701" rIns="91401" bIns="45701" rtlCol="0">
            <a:spAutoFit/>
          </a:bodyPr>
          <a:lstStyle/>
          <a:p>
            <a:pPr>
              <a:lnSpc>
                <a:spcPts val="1200"/>
              </a:lnSpc>
            </a:pPr>
            <a:r>
              <a:rPr lang="ru-RU" sz="1500" i="1" dirty="0">
                <a:solidFill>
                  <a:srgbClr val="002060"/>
                </a:solidFill>
              </a:rPr>
              <a:t>Содержание: </a:t>
            </a:r>
            <a:r>
              <a:rPr lang="ru-RU" sz="1500" dirty="0">
                <a:solidFill>
                  <a:srgbClr val="002060"/>
                </a:solidFill>
              </a:rPr>
              <a:t>Живые системы</a:t>
            </a:r>
          </a:p>
          <a:p>
            <a:pPr>
              <a:lnSpc>
                <a:spcPts val="1200"/>
              </a:lnSpc>
            </a:pPr>
            <a:r>
              <a:rPr lang="ru-RU" sz="1500" i="1" dirty="0">
                <a:solidFill>
                  <a:srgbClr val="002060"/>
                </a:solidFill>
              </a:rPr>
              <a:t>Компетенция: </a:t>
            </a:r>
            <a:r>
              <a:rPr lang="ru-RU" sz="1500" dirty="0">
                <a:solidFill>
                  <a:srgbClr val="002060"/>
                </a:solidFill>
              </a:rPr>
              <a:t>Применение методов научного исследования (3А); научное объяснение явлений (3В)</a:t>
            </a:r>
          </a:p>
          <a:p>
            <a:pPr>
              <a:lnSpc>
                <a:spcPts val="1200"/>
              </a:lnSpc>
            </a:pPr>
            <a:r>
              <a:rPr lang="ru-RU" sz="1500" i="1" dirty="0">
                <a:solidFill>
                  <a:srgbClr val="002060"/>
                </a:solidFill>
              </a:rPr>
              <a:t>Контекст: </a:t>
            </a:r>
            <a:r>
              <a:rPr lang="ru-RU" sz="1500" dirty="0">
                <a:solidFill>
                  <a:srgbClr val="002060"/>
                </a:solidFill>
              </a:rPr>
              <a:t>Личный</a:t>
            </a:r>
          </a:p>
          <a:p>
            <a:pPr>
              <a:lnSpc>
                <a:spcPts val="1200"/>
              </a:lnSpc>
            </a:pPr>
            <a:r>
              <a:rPr lang="ru-RU" sz="1500" i="1" dirty="0">
                <a:solidFill>
                  <a:srgbClr val="002060"/>
                </a:solidFill>
              </a:rPr>
              <a:t>Область применения</a:t>
            </a:r>
            <a:r>
              <a:rPr lang="ru-RU" sz="1500" dirty="0">
                <a:solidFill>
                  <a:srgbClr val="002060"/>
                </a:solidFill>
              </a:rPr>
              <a:t>: Здоровье</a:t>
            </a:r>
          </a:p>
          <a:p>
            <a:pPr>
              <a:lnSpc>
                <a:spcPts val="1200"/>
              </a:lnSpc>
            </a:pPr>
            <a:r>
              <a:rPr lang="ru-RU" sz="1500" i="1" dirty="0">
                <a:solidFill>
                  <a:srgbClr val="002060"/>
                </a:solidFill>
              </a:rPr>
              <a:t>Уровень сложности: </a:t>
            </a:r>
            <a:r>
              <a:rPr lang="ru-RU" sz="1500" dirty="0">
                <a:solidFill>
                  <a:srgbClr val="002060"/>
                </a:solidFill>
              </a:rPr>
              <a:t>3 уровень (3A), 5 уровень (3B)</a:t>
            </a:r>
          </a:p>
          <a:p>
            <a:pPr>
              <a:lnSpc>
                <a:spcPts val="1200"/>
              </a:lnSpc>
            </a:pPr>
            <a:r>
              <a:rPr lang="ru-RU" sz="1500" i="1" dirty="0">
                <a:solidFill>
                  <a:srgbClr val="002060"/>
                </a:solidFill>
              </a:rPr>
              <a:t>Результат России: </a:t>
            </a:r>
            <a:r>
              <a:rPr lang="ru-RU" sz="1500" dirty="0">
                <a:solidFill>
                  <a:srgbClr val="002060"/>
                </a:solidFill>
              </a:rPr>
              <a:t>45% (3A); 16% (3B)</a:t>
            </a:r>
          </a:p>
          <a:p>
            <a:pPr>
              <a:lnSpc>
                <a:spcPts val="1200"/>
              </a:lnSpc>
            </a:pPr>
            <a:r>
              <a:rPr lang="ru-RU" sz="1500" i="1" dirty="0">
                <a:solidFill>
                  <a:srgbClr val="002060"/>
                </a:solidFill>
              </a:rPr>
              <a:t>Средний международный результат: </a:t>
            </a:r>
            <a:r>
              <a:rPr lang="ru-RU" sz="1500" dirty="0">
                <a:solidFill>
                  <a:srgbClr val="002060"/>
                </a:solidFill>
              </a:rPr>
              <a:t>44% (3A); 18% (3B)</a:t>
            </a:r>
          </a:p>
          <a:p>
            <a:pPr>
              <a:lnSpc>
                <a:spcPts val="1200"/>
              </a:lnSpc>
            </a:pPr>
            <a:endParaRPr lang="ru-RU" sz="1500" dirty="0">
              <a:solidFill>
                <a:srgbClr val="002060"/>
              </a:solidFill>
            </a:endParaRPr>
          </a:p>
        </p:txBody>
      </p:sp>
      <p:pic>
        <p:nvPicPr>
          <p:cNvPr id="8" name="Рисунок 7"/>
          <p:cNvPicPr>
            <a:picLocks noChangeAspect="1"/>
          </p:cNvPicPr>
          <p:nvPr/>
        </p:nvPicPr>
        <p:blipFill>
          <a:blip r:embed="rId4" cstate="print"/>
          <a:srcRect/>
          <a:stretch>
            <a:fillRect/>
          </a:stretch>
        </p:blipFill>
        <p:spPr bwMode="auto">
          <a:xfrm>
            <a:off x="251793" y="989906"/>
            <a:ext cx="6127690" cy="4608512"/>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142895"/>
            <a:ext cx="10692765" cy="702997"/>
          </a:xfrm>
        </p:spPr>
        <p:txBody>
          <a:bodyPr>
            <a:normAutofit/>
          </a:bodyPr>
          <a:lstStyle/>
          <a:p>
            <a:r>
              <a:rPr lang="ru-RU" sz="2900" dirty="0" smtClean="0"/>
              <a:t>ИССЛЕДОВАНИЕ СКЛОНОВ ДОЛИНЫ</a:t>
            </a:r>
            <a:endParaRPr lang="ru-RU" sz="2900" dirty="0"/>
          </a:p>
        </p:txBody>
      </p:sp>
      <p:sp>
        <p:nvSpPr>
          <p:cNvPr id="3" name="Содержимое 2"/>
          <p:cNvSpPr>
            <a:spLocks noGrp="1"/>
          </p:cNvSpPr>
          <p:nvPr>
            <p:ph idx="1"/>
          </p:nvPr>
        </p:nvSpPr>
        <p:spPr>
          <a:xfrm>
            <a:off x="7156713" y="989906"/>
            <a:ext cx="4400339" cy="4752528"/>
          </a:xfrm>
        </p:spPr>
        <p:txBody>
          <a:bodyPr>
            <a:normAutofit fontScale="40000" lnSpcReduction="20000"/>
          </a:bodyPr>
          <a:lstStyle/>
          <a:p>
            <a:pPr marL="0" indent="0" algn="just">
              <a:buNone/>
            </a:pPr>
            <a:r>
              <a:rPr lang="ru-RU" b="1" dirty="0" smtClean="0"/>
              <a:t>Комментарий эксперта. </a:t>
            </a:r>
            <a:r>
              <a:rPr lang="ru-RU" i="1" dirty="0" smtClean="0"/>
              <a:t>Приведенное задание относится к среднему уровню сложности. Учащимся предлагается объяснить выбранную процедуру научного исследования, описанного в этом блоке заданий. Для этого им надо продемонстрировать понимание того, чем обосновано проведение двух независимых измерений изучаемого явления. Знание этого обоснования и оценивается с помощью данного вопроса, относящегося к компетенции «применение методов естественнонаучного исследования». Здесь принимались ответы, в которых назывались преимущества использования более чем одного измерительного инструмента на каждом склоне, например, учет разницы в условиях на одном и том же склоне, повышение точности измерений для каждого склона. Здравый смысл помог более чем 50% российских учащихся дать приемлемые ответы на этот несложный вопрос. Вместе с тем значительный процент учащихся, не давших подходящего объяснения, свидетельствует о том, что при изучении естественнонаучных предметов не уделяется достаточного внимания вопросам методологии научного исследования, методам повышения достоверности и точности получаемых данных. Затруднения многих наших учащихся связаны также с необходимостью дать развернутый и обоснованный письменный ответ.</a:t>
            </a:r>
            <a:endParaRPr lang="ru-RU"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5" name="Рисунок 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sp>
        <p:nvSpPr>
          <p:cNvPr id="7" name="TextBox 6"/>
          <p:cNvSpPr txBox="1"/>
          <p:nvPr/>
        </p:nvSpPr>
        <p:spPr>
          <a:xfrm>
            <a:off x="1168848" y="5670428"/>
            <a:ext cx="5347644" cy="1323401"/>
          </a:xfrm>
          <a:prstGeom prst="rect">
            <a:avLst/>
          </a:prstGeom>
          <a:noFill/>
        </p:spPr>
        <p:txBody>
          <a:bodyPr wrap="square" lIns="91401" tIns="45701" rIns="91401" bIns="45701" rtlCol="0">
            <a:spAutoFit/>
          </a:bodyPr>
          <a:lstStyle/>
          <a:p>
            <a:pPr>
              <a:lnSpc>
                <a:spcPts val="1200"/>
              </a:lnSpc>
            </a:pPr>
            <a:r>
              <a:rPr lang="ru-RU" sz="1500" i="1" dirty="0">
                <a:solidFill>
                  <a:srgbClr val="002060"/>
                </a:solidFill>
              </a:rPr>
              <a:t>Содержание: </a:t>
            </a:r>
            <a:r>
              <a:rPr lang="ru-RU" sz="1500" dirty="0">
                <a:solidFill>
                  <a:srgbClr val="002060"/>
                </a:solidFill>
              </a:rPr>
              <a:t>Земля и космические системы</a:t>
            </a:r>
          </a:p>
          <a:p>
            <a:pPr>
              <a:lnSpc>
                <a:spcPts val="1200"/>
              </a:lnSpc>
            </a:pPr>
            <a:r>
              <a:rPr lang="ru-RU" sz="1500" i="1" dirty="0">
                <a:solidFill>
                  <a:srgbClr val="002060"/>
                </a:solidFill>
              </a:rPr>
              <a:t>Компетенция: </a:t>
            </a:r>
            <a:r>
              <a:rPr lang="ru-RU" sz="1500" dirty="0">
                <a:solidFill>
                  <a:srgbClr val="002060"/>
                </a:solidFill>
              </a:rPr>
              <a:t>Применение методов естественнонаучного исследования</a:t>
            </a:r>
          </a:p>
          <a:p>
            <a:pPr>
              <a:lnSpc>
                <a:spcPts val="1200"/>
              </a:lnSpc>
            </a:pPr>
            <a:r>
              <a:rPr lang="ru-RU" sz="1500" i="1" dirty="0">
                <a:solidFill>
                  <a:srgbClr val="002060"/>
                </a:solidFill>
              </a:rPr>
              <a:t>Контекст</a:t>
            </a:r>
            <a:r>
              <a:rPr lang="ru-RU" sz="1500" dirty="0">
                <a:solidFill>
                  <a:srgbClr val="002060"/>
                </a:solidFill>
              </a:rPr>
              <a:t>: Местный/национальный</a:t>
            </a:r>
          </a:p>
          <a:p>
            <a:pPr>
              <a:lnSpc>
                <a:spcPts val="1200"/>
              </a:lnSpc>
            </a:pPr>
            <a:r>
              <a:rPr lang="ru-RU" sz="1500" i="1" dirty="0">
                <a:solidFill>
                  <a:srgbClr val="002060"/>
                </a:solidFill>
              </a:rPr>
              <a:t>Область применения: </a:t>
            </a:r>
            <a:r>
              <a:rPr lang="ru-RU" sz="1500" dirty="0">
                <a:solidFill>
                  <a:srgbClr val="002060"/>
                </a:solidFill>
              </a:rPr>
              <a:t>Природные ресурсы</a:t>
            </a:r>
          </a:p>
          <a:p>
            <a:pPr>
              <a:lnSpc>
                <a:spcPts val="1200"/>
              </a:lnSpc>
            </a:pPr>
            <a:r>
              <a:rPr lang="ru-RU" sz="1500" i="1" dirty="0">
                <a:solidFill>
                  <a:srgbClr val="002060"/>
                </a:solidFill>
              </a:rPr>
              <a:t>Уровень сложности: </a:t>
            </a:r>
            <a:r>
              <a:rPr lang="ru-RU" sz="1500" dirty="0">
                <a:solidFill>
                  <a:srgbClr val="002060"/>
                </a:solidFill>
              </a:rPr>
              <a:t>3 уровень</a:t>
            </a:r>
          </a:p>
          <a:p>
            <a:pPr>
              <a:lnSpc>
                <a:spcPts val="1200"/>
              </a:lnSpc>
            </a:pPr>
            <a:r>
              <a:rPr lang="ru-RU" sz="1500" i="1" dirty="0">
                <a:solidFill>
                  <a:srgbClr val="002060"/>
                </a:solidFill>
              </a:rPr>
              <a:t>Результат России: </a:t>
            </a:r>
            <a:r>
              <a:rPr lang="ru-RU" sz="1500" dirty="0">
                <a:solidFill>
                  <a:srgbClr val="002060"/>
                </a:solidFill>
              </a:rPr>
              <a:t>54%</a:t>
            </a:r>
          </a:p>
          <a:p>
            <a:pPr>
              <a:lnSpc>
                <a:spcPts val="1200"/>
              </a:lnSpc>
            </a:pPr>
            <a:r>
              <a:rPr lang="ru-RU" sz="1500" i="1" dirty="0">
                <a:solidFill>
                  <a:srgbClr val="002060"/>
                </a:solidFill>
              </a:rPr>
              <a:t>Средний международный результат: </a:t>
            </a:r>
            <a:r>
              <a:rPr lang="ru-RU" sz="1500" dirty="0">
                <a:solidFill>
                  <a:srgbClr val="002060"/>
                </a:solidFill>
              </a:rPr>
              <a:t>48%</a:t>
            </a:r>
          </a:p>
        </p:txBody>
      </p:sp>
      <p:pic>
        <p:nvPicPr>
          <p:cNvPr id="9" name="Рисунок 8"/>
          <p:cNvPicPr>
            <a:picLocks noChangeAspect="1"/>
          </p:cNvPicPr>
          <p:nvPr/>
        </p:nvPicPr>
        <p:blipFill>
          <a:blip r:embed="rId4" cstate="print"/>
          <a:srcRect/>
          <a:stretch>
            <a:fillRect/>
          </a:stretch>
        </p:blipFill>
        <p:spPr bwMode="auto">
          <a:xfrm>
            <a:off x="981724" y="949318"/>
            <a:ext cx="6362107" cy="460851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53807"/>
            <a:ext cx="10692765" cy="919021"/>
          </a:xfrm>
        </p:spPr>
        <p:txBody>
          <a:bodyPr>
            <a:normAutofit/>
          </a:bodyPr>
          <a:lstStyle/>
          <a:p>
            <a:r>
              <a:rPr lang="ru-RU" sz="3300" dirty="0" smtClean="0"/>
              <a:t>РАЦИОНАЛЬНОЕ РЫБОВОДСТВО</a:t>
            </a:r>
            <a:endParaRPr lang="ru-RU" sz="3300" dirty="0"/>
          </a:p>
        </p:txBody>
      </p:sp>
      <p:sp>
        <p:nvSpPr>
          <p:cNvPr id="3" name="Содержимое 2"/>
          <p:cNvSpPr>
            <a:spLocks noGrp="1"/>
          </p:cNvSpPr>
          <p:nvPr>
            <p:ph idx="1"/>
          </p:nvPr>
        </p:nvSpPr>
        <p:spPr>
          <a:xfrm>
            <a:off x="6588497" y="989909"/>
            <a:ext cx="4968552" cy="6174482"/>
          </a:xfrm>
        </p:spPr>
        <p:txBody>
          <a:bodyPr>
            <a:normAutofit fontScale="40000" lnSpcReduction="20000"/>
          </a:bodyPr>
          <a:lstStyle/>
          <a:p>
            <a:pPr marL="0" indent="0" algn="just">
              <a:buNone/>
            </a:pPr>
            <a:r>
              <a:rPr lang="ru-RU" b="1" dirty="0" smtClean="0"/>
              <a:t>Комментарий эксперта. </a:t>
            </a:r>
            <a:r>
              <a:rPr lang="ru-RU" i="1" dirty="0" smtClean="0"/>
              <a:t>Приведенное задание из блока «Рациональное рыболовство» оказалось самым сложным для российских учащихся из всех заданий </a:t>
            </a:r>
            <a:r>
              <a:rPr lang="en-US" i="1" dirty="0" smtClean="0"/>
              <a:t>PISA</a:t>
            </a:r>
            <a:r>
              <a:rPr lang="ru-RU" i="1" dirty="0" smtClean="0"/>
              <a:t>-2015 по естественнонаучной грамотности (уровень 6). В этом вопросе учащимся предлагается продемонстрировать понимание того, что такое система, и какую роль играют разные организмы в данной системе. Для того чтобы дать правильный ответ, учащийся должен понять цель рационального рыбного хозяйства, назначение каждого из трех резервуаров и то, какие организмы наиболее пригодны для выполнения тех или иных функций. Учащиеся должны полностью использовать информацию, которая содержится во введении и схеме, а также в ссылке под схемой. Дополнительным компонентом, который увеличивает сложность задания, является открытый характер задачи. Каждый из четырех организмов может быть помещен в каждый из трех резервуаров, причем нет ограничений на количество организмов в каждом резервуаре. Вследствие этого существует много способов сделать все неправильно. В этой специфике задания состоит одна из причин низкого результата российских учащихся и учащихся многих других стран. Другая, не менее существенная причина заключается в очень сложно устроенном условии задания. Учащемуся нужно прочитать этот состоящий из многих разнородных элементов текст и обращаться к соответствующей информации из текста при выполнении задания. Особую трудность для российских учащихся составляет здесь работа с такой формой представления информации, как схема установки, поскольку этот вид деятельности слабо представлен в нашей школе. Возможно, в учебниках физики или химии и имеется немало схем, но почти отсутствуют задания по работе с ними.</a:t>
            </a:r>
            <a:endParaRPr lang="ru-RU"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5" name="Рисунок 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sp>
        <p:nvSpPr>
          <p:cNvPr id="7" name="TextBox 6"/>
          <p:cNvSpPr txBox="1"/>
          <p:nvPr/>
        </p:nvSpPr>
        <p:spPr>
          <a:xfrm>
            <a:off x="1262407" y="5670426"/>
            <a:ext cx="5254084" cy="1528585"/>
          </a:xfrm>
          <a:prstGeom prst="rect">
            <a:avLst/>
          </a:prstGeom>
          <a:noFill/>
        </p:spPr>
        <p:txBody>
          <a:bodyPr wrap="square" lIns="91401" tIns="45701" rIns="91401" bIns="45701" rtlCol="0">
            <a:spAutoFit/>
          </a:bodyPr>
          <a:lstStyle/>
          <a:p>
            <a:pPr>
              <a:lnSpc>
                <a:spcPts val="1400"/>
              </a:lnSpc>
            </a:pPr>
            <a:r>
              <a:rPr lang="ru-RU" sz="1500" i="1" dirty="0">
                <a:solidFill>
                  <a:srgbClr val="002060"/>
                </a:solidFill>
              </a:rPr>
              <a:t>Содержание:</a:t>
            </a:r>
            <a:r>
              <a:rPr lang="ru-RU" sz="1500" dirty="0">
                <a:solidFill>
                  <a:srgbClr val="002060"/>
                </a:solidFill>
              </a:rPr>
              <a:t> Живые системы</a:t>
            </a:r>
          </a:p>
          <a:p>
            <a:pPr>
              <a:lnSpc>
                <a:spcPts val="1400"/>
              </a:lnSpc>
            </a:pPr>
            <a:r>
              <a:rPr lang="ru-RU" sz="1500" i="1" dirty="0">
                <a:solidFill>
                  <a:srgbClr val="002060"/>
                </a:solidFill>
              </a:rPr>
              <a:t>Компетенция:</a:t>
            </a:r>
            <a:r>
              <a:rPr lang="ru-RU" sz="1500" dirty="0">
                <a:solidFill>
                  <a:srgbClr val="002060"/>
                </a:solidFill>
              </a:rPr>
              <a:t> Научное объяснение явлений</a:t>
            </a:r>
          </a:p>
          <a:p>
            <a:pPr>
              <a:lnSpc>
                <a:spcPts val="1400"/>
              </a:lnSpc>
            </a:pPr>
            <a:r>
              <a:rPr lang="ru-RU" sz="1500" i="1" dirty="0">
                <a:solidFill>
                  <a:srgbClr val="002060"/>
                </a:solidFill>
              </a:rPr>
              <a:t>Контекст:</a:t>
            </a:r>
            <a:r>
              <a:rPr lang="ru-RU" sz="1500" dirty="0">
                <a:solidFill>
                  <a:srgbClr val="002060"/>
                </a:solidFill>
              </a:rPr>
              <a:t> Местный/национальный</a:t>
            </a:r>
          </a:p>
          <a:p>
            <a:pPr>
              <a:lnSpc>
                <a:spcPts val="1400"/>
              </a:lnSpc>
            </a:pPr>
            <a:r>
              <a:rPr lang="ru-RU" sz="1500" i="1" dirty="0">
                <a:solidFill>
                  <a:srgbClr val="002060"/>
                </a:solidFill>
              </a:rPr>
              <a:t>Область применения:</a:t>
            </a:r>
            <a:r>
              <a:rPr lang="ru-RU" sz="1500" dirty="0">
                <a:solidFill>
                  <a:srgbClr val="002060"/>
                </a:solidFill>
              </a:rPr>
              <a:t> Природные ресурсы</a:t>
            </a:r>
          </a:p>
          <a:p>
            <a:pPr>
              <a:lnSpc>
                <a:spcPts val="1400"/>
              </a:lnSpc>
            </a:pPr>
            <a:r>
              <a:rPr lang="ru-RU" sz="1500" i="1" dirty="0">
                <a:solidFill>
                  <a:srgbClr val="002060"/>
                </a:solidFill>
              </a:rPr>
              <a:t>Уровень сложности</a:t>
            </a:r>
            <a:r>
              <a:rPr lang="ru-RU" sz="1500" dirty="0">
                <a:solidFill>
                  <a:srgbClr val="002060"/>
                </a:solidFill>
              </a:rPr>
              <a:t>: 6 уровень</a:t>
            </a:r>
          </a:p>
          <a:p>
            <a:pPr>
              <a:lnSpc>
                <a:spcPts val="1400"/>
              </a:lnSpc>
            </a:pPr>
            <a:r>
              <a:rPr lang="ru-RU" sz="1500" i="1" dirty="0">
                <a:solidFill>
                  <a:srgbClr val="002060"/>
                </a:solidFill>
              </a:rPr>
              <a:t>Результат России: </a:t>
            </a:r>
            <a:r>
              <a:rPr lang="ru-RU" sz="1500" dirty="0">
                <a:solidFill>
                  <a:srgbClr val="002060"/>
                </a:solidFill>
              </a:rPr>
              <a:t>6%</a:t>
            </a:r>
          </a:p>
          <a:p>
            <a:pPr>
              <a:lnSpc>
                <a:spcPts val="1400"/>
              </a:lnSpc>
            </a:pPr>
            <a:r>
              <a:rPr lang="ru-RU" sz="1500" i="1" dirty="0">
                <a:solidFill>
                  <a:srgbClr val="002060"/>
                </a:solidFill>
              </a:rPr>
              <a:t>Средний международный результат:</a:t>
            </a:r>
            <a:r>
              <a:rPr lang="ru-RU" sz="1500" dirty="0">
                <a:solidFill>
                  <a:srgbClr val="002060"/>
                </a:solidFill>
              </a:rPr>
              <a:t> </a:t>
            </a:r>
            <a:r>
              <a:rPr lang="en-US" sz="1500" dirty="0">
                <a:solidFill>
                  <a:srgbClr val="002060"/>
                </a:solidFill>
              </a:rPr>
              <a:t>5</a:t>
            </a:r>
            <a:r>
              <a:rPr lang="ru-RU" sz="1500" dirty="0">
                <a:solidFill>
                  <a:srgbClr val="002060"/>
                </a:solidFill>
              </a:rPr>
              <a:t>%</a:t>
            </a:r>
          </a:p>
          <a:p>
            <a:pPr>
              <a:lnSpc>
                <a:spcPts val="1400"/>
              </a:lnSpc>
            </a:pPr>
            <a:endParaRPr lang="ru-RU" sz="1500" dirty="0">
              <a:solidFill>
                <a:srgbClr val="002060"/>
              </a:solidFill>
            </a:endParaRPr>
          </a:p>
        </p:txBody>
      </p:sp>
      <p:pic>
        <p:nvPicPr>
          <p:cNvPr id="8" name="Рисунок 7"/>
          <p:cNvPicPr>
            <a:picLocks noChangeAspect="1"/>
          </p:cNvPicPr>
          <p:nvPr/>
        </p:nvPicPr>
        <p:blipFill>
          <a:blip r:embed="rId4" cstate="print"/>
          <a:srcRect/>
          <a:stretch>
            <a:fillRect/>
          </a:stretch>
        </p:blipFill>
        <p:spPr bwMode="auto">
          <a:xfrm>
            <a:off x="323806" y="989906"/>
            <a:ext cx="6264697" cy="4690704"/>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485" y="347518"/>
            <a:ext cx="10692765" cy="963544"/>
          </a:xfrm>
        </p:spPr>
        <p:txBody>
          <a:bodyPr/>
          <a:lstStyle/>
          <a:p>
            <a:r>
              <a:rPr lang="ru-RU" sz="3900" dirty="0" smtClean="0"/>
              <a:t>Особенности заданий (пороговый	 уровень)</a:t>
            </a:r>
            <a:endParaRPr lang="ru-RU" sz="3900" dirty="0"/>
          </a:p>
        </p:txBody>
      </p:sp>
      <p:pic>
        <p:nvPicPr>
          <p:cNvPr id="4" name="Picture 2"/>
          <p:cNvPicPr>
            <a:picLocks noGrp="1" noChangeAspect="1" noChangeArrowheads="1"/>
          </p:cNvPicPr>
          <p:nvPr>
            <p:ph idx="1"/>
          </p:nvPr>
        </p:nvPicPr>
        <p:blipFill>
          <a:blip r:embed="rId2" cstate="print"/>
          <a:srcRect l="1038" r="1510" b="2173"/>
          <a:stretch>
            <a:fillRect/>
          </a:stretch>
        </p:blipFill>
        <p:spPr bwMode="auto">
          <a:xfrm>
            <a:off x="1355160" y="1551121"/>
            <a:ext cx="9931647" cy="4654469"/>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900" dirty="0" smtClean="0"/>
              <a:t>Пример задания порогового уровня</a:t>
            </a:r>
            <a:endParaRPr lang="ru-RU" sz="3900" dirty="0"/>
          </a:p>
        </p:txBody>
      </p:sp>
      <p:pic>
        <p:nvPicPr>
          <p:cNvPr id="4" name="Содержимое 3"/>
          <p:cNvPicPr>
            <a:picLocks noGrp="1"/>
          </p:cNvPicPr>
          <p:nvPr>
            <p:ph idx="1"/>
          </p:nvPr>
        </p:nvPicPr>
        <p:blipFill rotWithShape="1">
          <a:blip r:embed="rId2" cstate="print"/>
          <a:srcRect l="19226" t="11986" r="20620" b="7991"/>
          <a:stretch/>
        </p:blipFill>
        <p:spPr bwMode="auto">
          <a:xfrm>
            <a:off x="1823767" y="1400669"/>
            <a:ext cx="9168919" cy="4678712"/>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marL="543860" indent="-543860">
              <a:lnSpc>
                <a:spcPct val="90000"/>
              </a:lnSpc>
              <a:buNone/>
              <a:defRPr/>
            </a:pPr>
            <a:r>
              <a:rPr lang="ru-RU" dirty="0" smtClean="0">
                <a:solidFill>
                  <a:schemeClr val="accent6">
                    <a:lumMod val="75000"/>
                  </a:schemeClr>
                </a:solidFill>
              </a:rPr>
              <a:t>4. Оценка финансовой грамотности</a:t>
            </a:r>
          </a:p>
          <a:p>
            <a:pPr marL="543860" indent="-543860">
              <a:lnSpc>
                <a:spcPct val="90000"/>
              </a:lnSpc>
              <a:buNone/>
              <a:defRPr/>
            </a:pPr>
            <a:endParaRPr lang="ru-RU" dirty="0" smtClean="0">
              <a:solidFill>
                <a:schemeClr val="accent6">
                  <a:lumMod val="75000"/>
                </a:schemeClr>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2077092" y="286913"/>
            <a:ext cx="8353723" cy="1188985"/>
          </a:xfrm>
        </p:spPr>
        <p:txBody>
          <a:bodyPr/>
          <a:lstStyle/>
          <a:p>
            <a:pPr>
              <a:lnSpc>
                <a:spcPct val="80000"/>
              </a:lnSpc>
              <a:defRPr/>
            </a:pPr>
            <a:r>
              <a:rPr lang="ru-RU" sz="3300" dirty="0" smtClean="0"/>
              <a:t>Рабочее определение финансовой грамотности в исследовании </a:t>
            </a:r>
            <a:r>
              <a:rPr lang="en-US" sz="3300" dirty="0" smtClean="0"/>
              <a:t>PISA</a:t>
            </a:r>
            <a:endParaRPr lang="ru-RU" sz="3300" dirty="0" smtClean="0"/>
          </a:p>
        </p:txBody>
      </p:sp>
      <p:sp>
        <p:nvSpPr>
          <p:cNvPr id="7171" name="Содержимое 2"/>
          <p:cNvSpPr>
            <a:spLocks noGrp="1"/>
          </p:cNvSpPr>
          <p:nvPr>
            <p:ph idx="1"/>
          </p:nvPr>
        </p:nvSpPr>
        <p:spPr>
          <a:xfrm>
            <a:off x="1355967" y="6273572"/>
            <a:ext cx="9560371" cy="890816"/>
          </a:xfrm>
        </p:spPr>
        <p:txBody>
          <a:bodyPr/>
          <a:lstStyle/>
          <a:p>
            <a:pPr marL="0" indent="0">
              <a:buNone/>
            </a:pPr>
            <a:r>
              <a:rPr lang="ru-RU" sz="2900" i="1" dirty="0" smtClean="0"/>
              <a:t>	</a:t>
            </a:r>
            <a:endParaRPr lang="ru-RU" sz="2900" dirty="0" smtClean="0"/>
          </a:p>
        </p:txBody>
      </p:sp>
      <p:sp>
        <p:nvSpPr>
          <p:cNvPr id="7172" name="Номер слайда 4"/>
          <p:cNvSpPr>
            <a:spLocks noGrp="1"/>
          </p:cNvSpPr>
          <p:nvPr>
            <p:ph type="sldNum" sz="quarter" idx="12"/>
          </p:nvPr>
        </p:nvSpPr>
        <p:spPr>
          <a:xfrm>
            <a:off x="4059293" y="6524237"/>
            <a:ext cx="3762269" cy="497528"/>
          </a:xfrm>
          <a:noFill/>
        </p:spPr>
        <p:txBody>
          <a:bodyPr/>
          <a:lstStyle/>
          <a:p>
            <a:pPr algn="ctr"/>
            <a:fld id="{EB8D04D6-E0B9-45DA-B6FE-4CEAF69CEE84}" type="slidenum">
              <a:rPr lang="ru-RU" smtClean="0"/>
              <a:pPr algn="ctr"/>
              <a:t>108</a:t>
            </a:fld>
            <a:endParaRPr lang="ru-RU" smtClean="0"/>
          </a:p>
        </p:txBody>
      </p:sp>
      <p:sp>
        <p:nvSpPr>
          <p:cNvPr id="69634" name="AutoShape 2"/>
          <p:cNvSpPr>
            <a:spLocks noChangeArrowheads="1"/>
          </p:cNvSpPr>
          <p:nvPr/>
        </p:nvSpPr>
        <p:spPr bwMode="auto">
          <a:xfrm>
            <a:off x="1730207" y="1877093"/>
            <a:ext cx="8794677" cy="3911702"/>
          </a:xfrm>
          <a:prstGeom prst="foldedCorner">
            <a:avLst>
              <a:gd name="adj" fmla="val 12500"/>
            </a:avLst>
          </a:prstGeom>
          <a:solidFill>
            <a:schemeClr val="accent3">
              <a:lumMod val="20000"/>
              <a:lumOff val="80000"/>
            </a:schemeClr>
          </a:solidFill>
          <a:ln w="19050">
            <a:solidFill>
              <a:srgbClr val="76923C"/>
            </a:solidFill>
            <a:round/>
            <a:headEnd/>
            <a:tailEnd/>
          </a:ln>
        </p:spPr>
        <p:txBody>
          <a:bodyPr vert="horz" wrap="square" lIns="191884" tIns="239856" rIns="191884" bIns="239856" numCol="1" anchor="t" anchorCtr="0" compatLnSpc="1">
            <a:prstTxWarp prst="textNoShape">
              <a:avLst/>
            </a:prstTxWarp>
          </a:bodyPr>
          <a:lstStyle/>
          <a:p>
            <a:pPr indent="482310" algn="just" defTabSz="1218469" fontAlgn="base">
              <a:spcBef>
                <a:spcPct val="0"/>
              </a:spcBef>
            </a:pPr>
            <a:r>
              <a:rPr lang="ru-RU" sz="2700" i="1" dirty="0" smtClean="0"/>
              <a:t>Финансовая грамотность включает знание и понимание финансовых терминов</a:t>
            </a:r>
            <a:r>
              <a:rPr lang="en-US" sz="2700" i="1" dirty="0" smtClean="0"/>
              <a:t>,</a:t>
            </a:r>
            <a:r>
              <a:rPr lang="ru-RU" sz="2700" i="1" dirty="0" smtClean="0"/>
              <a:t> понятий и финансовых рисков, а также навыки, мотивацию и уверенность, необходимые для принятии эффективных решений в разнообразных финансовых ситуациях, способствующих улучшению финансового благополучия личности и общества, а также возможности участия в экономической жизни.</a:t>
            </a:r>
            <a:endParaRPr lang="ru-RU" sz="2700" dirty="0" smtClean="0"/>
          </a:p>
          <a:p>
            <a:pPr algn="just" defTabSz="1218469" fontAlgn="base">
              <a:spcBef>
                <a:spcPct val="0"/>
              </a:spcBef>
              <a:spcAft>
                <a:spcPts val="1333"/>
              </a:spcAft>
            </a:pPr>
            <a:endParaRPr lang="ru-RU" sz="2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1"/>
          <p:cNvSpPr txBox="1">
            <a:spLocks noChangeArrowheads="1"/>
          </p:cNvSpPr>
          <p:nvPr/>
        </p:nvSpPr>
        <p:spPr bwMode="auto">
          <a:xfrm>
            <a:off x="5847608" y="-585423"/>
            <a:ext cx="5439201" cy="2514172"/>
          </a:xfrm>
          <a:prstGeom prst="rect">
            <a:avLst/>
          </a:prstGeom>
          <a:noFill/>
          <a:ln w="9525">
            <a:noFill/>
            <a:round/>
            <a:headEnd/>
            <a:tailEnd/>
          </a:ln>
        </p:spPr>
        <p:txBody>
          <a:bodyPr lIns="108810" tIns="54405" rIns="108810" bIns="54405" anchor="ctr"/>
          <a:lstStyle/>
          <a:p>
            <a:pPr algn="ct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b="0" dirty="0">
                <a:solidFill>
                  <a:srgbClr val="222268"/>
                </a:solidFill>
              </a:rPr>
              <a:t/>
            </a:r>
            <a:br>
              <a:rPr lang="ru-RU" b="0" dirty="0">
                <a:solidFill>
                  <a:srgbClr val="222268"/>
                </a:solidFill>
              </a:rPr>
            </a:br>
            <a:r>
              <a:rPr lang="ru-RU" b="0" dirty="0">
                <a:solidFill>
                  <a:srgbClr val="222268"/>
                </a:solidFill>
              </a:rPr>
              <a:t>Финансовая грамотность: составляющие</a:t>
            </a:r>
            <a:r>
              <a:rPr lang="ru-RU" sz="2900" dirty="0">
                <a:solidFill>
                  <a:srgbClr val="222268"/>
                </a:solidFill>
              </a:rPr>
              <a:t/>
            </a:r>
            <a:br>
              <a:rPr lang="ru-RU" sz="2900" dirty="0">
                <a:solidFill>
                  <a:srgbClr val="222268"/>
                </a:solidFill>
              </a:rPr>
            </a:br>
            <a:endParaRPr lang="ru-RU" sz="2900" dirty="0">
              <a:solidFill>
                <a:srgbClr val="222268"/>
              </a:solidFill>
            </a:endParaRPr>
          </a:p>
        </p:txBody>
      </p:sp>
      <p:sp>
        <p:nvSpPr>
          <p:cNvPr id="1029" name="Text Box 2"/>
          <p:cNvSpPr txBox="1">
            <a:spLocks noChangeArrowheads="1"/>
          </p:cNvSpPr>
          <p:nvPr/>
        </p:nvSpPr>
        <p:spPr bwMode="auto">
          <a:xfrm>
            <a:off x="10488563" y="6784611"/>
            <a:ext cx="1113830" cy="305150"/>
          </a:xfrm>
          <a:prstGeom prst="rect">
            <a:avLst/>
          </a:prstGeom>
          <a:noFill/>
          <a:ln w="9525">
            <a:noFill/>
            <a:round/>
            <a:headEnd/>
            <a:tailEnd/>
          </a:ln>
        </p:spPr>
        <p:txBody>
          <a:bodyPr wrap="none" lIns="108810" tIns="54405" rIns="108810" bIns="54405" anchor="ctr"/>
          <a:lstStyle/>
          <a:p>
            <a:endParaRPr lang="ru-RU"/>
          </a:p>
        </p:txBody>
      </p:sp>
      <p:sp>
        <p:nvSpPr>
          <p:cNvPr id="1030" name="Text Box 3"/>
          <p:cNvSpPr txBox="1">
            <a:spLocks noChangeArrowheads="1"/>
          </p:cNvSpPr>
          <p:nvPr/>
        </p:nvSpPr>
        <p:spPr bwMode="auto">
          <a:xfrm>
            <a:off x="9869771" y="6524237"/>
            <a:ext cx="1447979" cy="497528"/>
          </a:xfrm>
          <a:prstGeom prst="rect">
            <a:avLst/>
          </a:prstGeom>
          <a:noFill/>
          <a:ln w="9525">
            <a:noFill/>
            <a:round/>
            <a:headEnd/>
            <a:tailEnd/>
          </a:ln>
        </p:spPr>
        <p:txBody>
          <a:bodyPr lIns="107096" tIns="55690" rIns="107096" bIns="55690"/>
          <a:lstStyle/>
          <a:p>
            <a:pPr algn="ct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fld id="{73F10D96-0E07-43FB-8E9D-B4CE8AEFB7DB}" type="slidenum">
              <a:rPr lang="en-GB" sz="1700">
                <a:solidFill>
                  <a:srgbClr val="000000"/>
                </a:solidFill>
              </a:rPr>
              <a:pPr algn="ct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t>109</a:t>
            </a:fld>
            <a:endParaRPr lang="en-GB" sz="1700" dirty="0">
              <a:solidFill>
                <a:srgbClr val="000000"/>
              </a:solidFill>
            </a:endParaRPr>
          </a:p>
        </p:txBody>
      </p:sp>
      <p:sp>
        <p:nvSpPr>
          <p:cNvPr id="1031" name="Text Box 4"/>
          <p:cNvSpPr txBox="1">
            <a:spLocks noChangeArrowheads="1"/>
          </p:cNvSpPr>
          <p:nvPr/>
        </p:nvSpPr>
        <p:spPr bwMode="auto">
          <a:xfrm>
            <a:off x="6126065" y="1567213"/>
            <a:ext cx="5754787" cy="2805513"/>
          </a:xfrm>
          <a:prstGeom prst="rect">
            <a:avLst/>
          </a:prstGeom>
          <a:noFill/>
          <a:ln w="9525">
            <a:noFill/>
            <a:round/>
            <a:headEnd/>
            <a:tailEnd/>
          </a:ln>
        </p:spPr>
        <p:txBody>
          <a:bodyPr lIns="107096" tIns="55690" rIns="107096" bIns="55690">
            <a:spAutoFit/>
          </a:bodyPr>
          <a:lstStyle/>
          <a:p>
            <a:pP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900" dirty="0">
                <a:solidFill>
                  <a:srgbClr val="00B050"/>
                </a:solidFill>
              </a:rPr>
              <a:t>Содержание</a:t>
            </a:r>
            <a:r>
              <a:rPr lang="en-GB" sz="2900" dirty="0">
                <a:solidFill>
                  <a:srgbClr val="00B050"/>
                </a:solidFill>
              </a:rPr>
              <a:t>: </a:t>
            </a:r>
            <a:r>
              <a:rPr lang="ru-RU" sz="2900" dirty="0">
                <a:solidFill>
                  <a:srgbClr val="00B050"/>
                </a:solidFill>
              </a:rPr>
              <a:t>знание и понимание   </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 </a:t>
            </a:r>
            <a:r>
              <a:rPr lang="ru-RU" dirty="0">
                <a:solidFill>
                  <a:srgbClr val="000000"/>
                </a:solidFill>
              </a:rPr>
              <a:t>Деньги и операции с ними </a:t>
            </a:r>
            <a:r>
              <a:rPr lang="ru-RU" sz="1900" dirty="0">
                <a:solidFill>
                  <a:srgbClr val="000000"/>
                </a:solidFill>
              </a:rPr>
              <a:t>(30-40%)</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dirty="0">
                <a:solidFill>
                  <a:srgbClr val="000000"/>
                </a:solidFill>
              </a:rPr>
              <a:t>Планирование и управление финансами </a:t>
            </a:r>
            <a:r>
              <a:rPr lang="ru-RU" sz="1900" dirty="0">
                <a:solidFill>
                  <a:srgbClr val="000000"/>
                </a:solidFill>
              </a:rPr>
              <a:t>(25-35%)</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dirty="0">
                <a:solidFill>
                  <a:srgbClr val="000000"/>
                </a:solidFill>
              </a:rPr>
              <a:t>Риски и вознаграждения </a:t>
            </a:r>
            <a:r>
              <a:rPr lang="ru-RU" sz="1900" dirty="0">
                <a:solidFill>
                  <a:srgbClr val="000000"/>
                </a:solidFill>
              </a:rPr>
              <a:t>(15-25%)</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dirty="0">
                <a:solidFill>
                  <a:srgbClr val="000000"/>
                </a:solidFill>
              </a:rPr>
              <a:t>Финансовая среда (отдельные вопросы из области финансов) </a:t>
            </a:r>
          </a:p>
          <a:p>
            <a:pP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1900" dirty="0">
                <a:solidFill>
                  <a:srgbClr val="000000"/>
                </a:solidFill>
              </a:rPr>
              <a:t>(10-20%)</a:t>
            </a:r>
          </a:p>
        </p:txBody>
      </p:sp>
      <p:sp>
        <p:nvSpPr>
          <p:cNvPr id="1032" name="Text Box 5"/>
          <p:cNvSpPr txBox="1">
            <a:spLocks noChangeArrowheads="1"/>
          </p:cNvSpPr>
          <p:nvPr/>
        </p:nvSpPr>
        <p:spPr bwMode="auto">
          <a:xfrm>
            <a:off x="1299470" y="2835905"/>
            <a:ext cx="4964793" cy="4972260"/>
          </a:xfrm>
          <a:prstGeom prst="rect">
            <a:avLst/>
          </a:prstGeom>
          <a:noFill/>
          <a:ln w="9525">
            <a:noFill/>
            <a:round/>
            <a:headEnd/>
            <a:tailEnd/>
          </a:ln>
        </p:spPr>
        <p:txBody>
          <a:bodyPr lIns="107096" tIns="55690" rIns="107096" bIns="55690">
            <a:spAutoFit/>
          </a:bodyPr>
          <a:lstStyle/>
          <a:p>
            <a:pPr>
              <a:lnSpc>
                <a:spcPct val="80000"/>
              </a:lnSpc>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900" dirty="0">
                <a:solidFill>
                  <a:srgbClr val="00B050"/>
                </a:solidFill>
              </a:rPr>
              <a:t>Познавательная деятельность</a:t>
            </a:r>
            <a:r>
              <a:rPr lang="en-GB" sz="2900" dirty="0">
                <a:solidFill>
                  <a:srgbClr val="00B050"/>
                </a:solidFill>
              </a:rPr>
              <a:t>:  </a:t>
            </a:r>
            <a:r>
              <a:rPr lang="ru-RU" sz="2900" dirty="0">
                <a:solidFill>
                  <a:srgbClr val="00B050"/>
                </a:solidFill>
              </a:rPr>
              <a:t>познавательные умения, действия и стратегии</a:t>
            </a:r>
            <a:r>
              <a:rPr lang="ru-RU" sz="2400" dirty="0">
                <a:solidFill>
                  <a:srgbClr val="00B050"/>
                </a:solidFill>
              </a:rPr>
              <a:t> </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 </a:t>
            </a:r>
            <a:r>
              <a:rPr lang="ru-RU" dirty="0">
                <a:solidFill>
                  <a:srgbClr val="000000"/>
                </a:solidFill>
              </a:rPr>
              <a:t>Выявление финансовой информации</a:t>
            </a:r>
            <a:r>
              <a:rPr lang="ru-RU" sz="2400" dirty="0">
                <a:solidFill>
                  <a:srgbClr val="000000"/>
                </a:solidFill>
              </a:rPr>
              <a:t> </a:t>
            </a:r>
            <a:r>
              <a:rPr lang="ru-RU" sz="1900" dirty="0">
                <a:solidFill>
                  <a:srgbClr val="000000"/>
                </a:solidFill>
              </a:rPr>
              <a:t>(15-25%)</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dirty="0">
                <a:solidFill>
                  <a:srgbClr val="000000"/>
                </a:solidFill>
              </a:rPr>
              <a:t>Анализ информации в финансовом контексте</a:t>
            </a:r>
            <a:r>
              <a:rPr lang="ru-RU" sz="2400" dirty="0">
                <a:solidFill>
                  <a:srgbClr val="000000"/>
                </a:solidFill>
              </a:rPr>
              <a:t> </a:t>
            </a:r>
            <a:r>
              <a:rPr lang="ru-RU" sz="1900" dirty="0">
                <a:solidFill>
                  <a:srgbClr val="000000"/>
                </a:solidFill>
              </a:rPr>
              <a:t>(15-25%)</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dirty="0">
                <a:solidFill>
                  <a:srgbClr val="000000"/>
                </a:solidFill>
              </a:rPr>
              <a:t>Оценка финансовых проблем</a:t>
            </a:r>
            <a:r>
              <a:rPr lang="ru-RU" sz="2400" dirty="0">
                <a:solidFill>
                  <a:srgbClr val="000000"/>
                </a:solidFill>
              </a:rPr>
              <a:t> </a:t>
            </a:r>
            <a:r>
              <a:rPr lang="ru-RU" sz="1900" dirty="0">
                <a:solidFill>
                  <a:srgbClr val="000000"/>
                </a:solidFill>
              </a:rPr>
              <a:t>(25-35%)</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dirty="0">
                <a:solidFill>
                  <a:srgbClr val="000000"/>
                </a:solidFill>
              </a:rPr>
              <a:t>Применение финансовых знаний и понимание</a:t>
            </a:r>
            <a:r>
              <a:rPr lang="ru-RU" sz="2400" dirty="0">
                <a:solidFill>
                  <a:srgbClr val="000000"/>
                </a:solidFill>
              </a:rPr>
              <a:t> </a:t>
            </a:r>
            <a:r>
              <a:rPr lang="ru-RU" sz="1900" dirty="0">
                <a:solidFill>
                  <a:srgbClr val="000000"/>
                </a:solidFill>
              </a:rPr>
              <a:t>(25-35%)</a:t>
            </a:r>
          </a:p>
          <a:p>
            <a:pP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en-GB" sz="2400" dirty="0">
              <a:solidFill>
                <a:srgbClr val="000000"/>
              </a:solidFill>
            </a:endParaRPr>
          </a:p>
          <a:p>
            <a:pP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en-GB" b="0" dirty="0">
              <a:solidFill>
                <a:srgbClr val="00B050"/>
              </a:solidFill>
            </a:endParaRPr>
          </a:p>
          <a:p>
            <a:pP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en-GB" b="0" dirty="0">
              <a:solidFill>
                <a:srgbClr val="00B050"/>
              </a:solidFill>
            </a:endParaRPr>
          </a:p>
        </p:txBody>
      </p:sp>
      <p:sp>
        <p:nvSpPr>
          <p:cNvPr id="1033" name="Text Box 6"/>
          <p:cNvSpPr txBox="1">
            <a:spLocks noChangeArrowheads="1"/>
          </p:cNvSpPr>
          <p:nvPr/>
        </p:nvSpPr>
        <p:spPr bwMode="auto">
          <a:xfrm>
            <a:off x="6126063" y="4363313"/>
            <a:ext cx="5519645" cy="2851679"/>
          </a:xfrm>
          <a:prstGeom prst="rect">
            <a:avLst/>
          </a:prstGeom>
          <a:noFill/>
          <a:ln w="9525">
            <a:noFill/>
            <a:round/>
            <a:headEnd/>
            <a:tailEnd/>
          </a:ln>
        </p:spPr>
        <p:txBody>
          <a:bodyPr lIns="107096" tIns="55690" rIns="107096" bIns="55690">
            <a:spAutoFit/>
          </a:bodyPr>
          <a:lstStyle/>
          <a:p>
            <a:pP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900" dirty="0">
                <a:solidFill>
                  <a:srgbClr val="00B050"/>
                </a:solidFill>
              </a:rPr>
              <a:t>Контекст: предлагаемые ситуации</a:t>
            </a:r>
          </a:p>
          <a:p>
            <a:pPr marL="0" lvl="1">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 </a:t>
            </a:r>
            <a:r>
              <a:rPr lang="ru-RU" dirty="0">
                <a:solidFill>
                  <a:srgbClr val="000000"/>
                </a:solidFill>
              </a:rPr>
              <a:t>Образование и работа</a:t>
            </a:r>
            <a:r>
              <a:rPr lang="ru-RU" sz="2400" dirty="0">
                <a:solidFill>
                  <a:srgbClr val="000000"/>
                </a:solidFill>
              </a:rPr>
              <a:t> </a:t>
            </a:r>
            <a:r>
              <a:rPr lang="ru-RU" sz="1900" dirty="0">
                <a:solidFill>
                  <a:srgbClr val="000000"/>
                </a:solidFill>
              </a:rPr>
              <a:t>(10-20%)</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en-GB" sz="2400" dirty="0">
                <a:solidFill>
                  <a:srgbClr val="000000"/>
                </a:solidFill>
              </a:rPr>
              <a:t> </a:t>
            </a:r>
            <a:r>
              <a:rPr lang="ru-RU" dirty="0">
                <a:solidFill>
                  <a:srgbClr val="000000"/>
                </a:solidFill>
              </a:rPr>
              <a:t>Дом и семья</a:t>
            </a:r>
            <a:r>
              <a:rPr lang="ru-RU" sz="2400" dirty="0">
                <a:solidFill>
                  <a:srgbClr val="000000"/>
                </a:solidFill>
              </a:rPr>
              <a:t>  </a:t>
            </a:r>
            <a:r>
              <a:rPr lang="ru-RU" sz="1900" dirty="0">
                <a:solidFill>
                  <a:srgbClr val="000000"/>
                </a:solidFill>
              </a:rPr>
              <a:t>(30-40%)</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dirty="0">
                <a:solidFill>
                  <a:srgbClr val="000000"/>
                </a:solidFill>
              </a:rPr>
              <a:t>Личные траты, досуг и отдых</a:t>
            </a:r>
            <a:r>
              <a:rPr lang="ru-RU" sz="2400" dirty="0">
                <a:solidFill>
                  <a:srgbClr val="000000"/>
                </a:solidFill>
              </a:rPr>
              <a:t>  </a:t>
            </a:r>
            <a:r>
              <a:rPr lang="ru-RU" sz="1900" dirty="0">
                <a:solidFill>
                  <a:srgbClr val="000000"/>
                </a:solidFill>
              </a:rPr>
              <a:t>(35-45%)</a:t>
            </a:r>
          </a:p>
          <a:p>
            <a:pPr>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en-GB" sz="2400" dirty="0">
                <a:solidFill>
                  <a:srgbClr val="000000"/>
                </a:solidFill>
              </a:rPr>
              <a:t> </a:t>
            </a:r>
            <a:r>
              <a:rPr lang="ru-RU" dirty="0">
                <a:solidFill>
                  <a:srgbClr val="000000"/>
                </a:solidFill>
              </a:rPr>
              <a:t>Общество и гражданин</a:t>
            </a:r>
            <a:r>
              <a:rPr lang="ru-RU" sz="2400" dirty="0">
                <a:solidFill>
                  <a:srgbClr val="000000"/>
                </a:solidFill>
              </a:rPr>
              <a:t> </a:t>
            </a:r>
            <a:r>
              <a:rPr lang="ru-RU" sz="1900" dirty="0">
                <a:solidFill>
                  <a:srgbClr val="000000"/>
                </a:solidFill>
              </a:rPr>
              <a:t>(5-15%)</a:t>
            </a:r>
            <a:r>
              <a:rPr lang="en-GB" sz="2400" dirty="0">
                <a:solidFill>
                  <a:srgbClr val="000000"/>
                </a:solidFill>
              </a:rPr>
              <a:t> </a:t>
            </a:r>
          </a:p>
          <a:p>
            <a:pP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en-GB" sz="2400" dirty="0">
              <a:solidFill>
                <a:srgbClr val="000000"/>
              </a:solidFill>
            </a:endParaRPr>
          </a:p>
        </p:txBody>
      </p:sp>
      <p:sp>
        <p:nvSpPr>
          <p:cNvPr id="1034" name="Rectangle 7"/>
          <p:cNvSpPr>
            <a:spLocks noChangeArrowheads="1"/>
          </p:cNvSpPr>
          <p:nvPr/>
        </p:nvSpPr>
        <p:spPr bwMode="auto">
          <a:xfrm>
            <a:off x="0" y="1"/>
            <a:ext cx="11880850" cy="1659"/>
          </a:xfrm>
          <a:prstGeom prst="rect">
            <a:avLst/>
          </a:prstGeom>
          <a:noFill/>
          <a:ln w="9525">
            <a:noFill/>
            <a:round/>
            <a:headEnd/>
            <a:tailEnd/>
          </a:ln>
        </p:spPr>
        <p:txBody>
          <a:bodyPr wrap="none" lIns="108810" tIns="54405" rIns="108810" bIns="54405" anchor="ctr"/>
          <a:lstStyle/>
          <a:p>
            <a:endParaRPr lang="ru-RU"/>
          </a:p>
        </p:txBody>
      </p:sp>
      <p:graphicFrame>
        <p:nvGraphicFramePr>
          <p:cNvPr id="1026" name="Object 8"/>
          <p:cNvGraphicFramePr>
            <a:graphicFrameLocks noChangeAspect="1"/>
          </p:cNvGraphicFramePr>
          <p:nvPr/>
        </p:nvGraphicFramePr>
        <p:xfrm>
          <a:off x="1299468" y="0"/>
          <a:ext cx="4752340" cy="2865755"/>
        </p:xfrm>
        <a:graphic>
          <a:graphicData uri="http://schemas.openxmlformats.org/presentationml/2006/ole">
            <mc:AlternateContent xmlns:mc="http://schemas.openxmlformats.org/markup-compatibility/2006">
              <mc:Choice xmlns:v="urn:schemas-microsoft-com:vml" Requires="v">
                <p:oleObj spid="_x0000_s216067" r:id="rId5" imgW="4521553" imgH="3390777" progId="PowerPoint.Slide.12">
                  <p:embed/>
                </p:oleObj>
              </mc:Choice>
              <mc:Fallback>
                <p:oleObj r:id="rId5" imgW="4521553" imgH="3390777" progId="PowerPoint.Slide.12">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9468" y="0"/>
                        <a:ext cx="4752340" cy="286575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1035" name="Picture 9"/>
          <p:cNvPicPr>
            <a:picLocks noChangeAspect="1" noChangeArrowheads="1"/>
          </p:cNvPicPr>
          <p:nvPr/>
        </p:nvPicPr>
        <p:blipFill>
          <a:blip r:embed="rId7" cstate="print"/>
          <a:srcRect/>
          <a:stretch>
            <a:fillRect/>
          </a:stretch>
        </p:blipFill>
        <p:spPr bwMode="auto">
          <a:xfrm>
            <a:off x="179451" y="2"/>
            <a:ext cx="1831631" cy="4477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2" name="Rectangle 2"/>
          <p:cNvSpPr>
            <a:spLocks noChangeArrowheads="1"/>
          </p:cNvSpPr>
          <p:nvPr/>
        </p:nvSpPr>
        <p:spPr bwMode="auto">
          <a:xfrm>
            <a:off x="8514609" y="6524237"/>
            <a:ext cx="2772198" cy="497527"/>
          </a:xfrm>
          <a:prstGeom prst="rect">
            <a:avLst/>
          </a:prstGeom>
          <a:noFill/>
          <a:ln w="12700">
            <a:noFill/>
            <a:miter lim="800000"/>
            <a:headEnd/>
            <a:tailEnd/>
          </a:ln>
          <a:effectLst/>
        </p:spPr>
        <p:txBody>
          <a:bodyPr wrap="none" lIns="103876" tIns="51938" rIns="103876" bIns="51938" anchor="ctr"/>
          <a:lstStyle/>
          <a:p>
            <a:endParaRPr lang="ru-RU"/>
          </a:p>
        </p:txBody>
      </p:sp>
      <p:grpSp>
        <p:nvGrpSpPr>
          <p:cNvPr id="2" name="Group 3"/>
          <p:cNvGrpSpPr>
            <a:grpSpLocks/>
          </p:cNvGrpSpPr>
          <p:nvPr/>
        </p:nvGrpSpPr>
        <p:grpSpPr bwMode="auto">
          <a:xfrm>
            <a:off x="1005303" y="832528"/>
            <a:ext cx="10127283" cy="1129387"/>
            <a:chOff x="485" y="554"/>
            <a:chExt cx="5319" cy="681"/>
          </a:xfrm>
        </p:grpSpPr>
        <p:pic>
          <p:nvPicPr>
            <p:cNvPr id="256004" name="Picture 4"/>
            <p:cNvPicPr>
              <a:picLocks noChangeArrowheads="1"/>
            </p:cNvPicPr>
            <p:nvPr/>
          </p:nvPicPr>
          <p:blipFill>
            <a:blip r:embed="rId3" cstate="print"/>
            <a:srcRect/>
            <a:stretch>
              <a:fillRect/>
            </a:stretch>
          </p:blipFill>
          <p:spPr bwMode="auto">
            <a:xfrm>
              <a:off x="485" y="733"/>
              <a:ext cx="5319" cy="352"/>
            </a:xfrm>
            <a:prstGeom prst="rect">
              <a:avLst/>
            </a:prstGeom>
            <a:noFill/>
            <a:ln w="12700">
              <a:noFill/>
              <a:miter lim="800000"/>
              <a:headEnd/>
              <a:tailEnd/>
            </a:ln>
            <a:effectLst/>
          </p:spPr>
        </p:pic>
        <p:sp>
          <p:nvSpPr>
            <p:cNvPr id="256005" name="Rectangle 5"/>
            <p:cNvSpPr>
              <a:spLocks noChangeArrowheads="1"/>
            </p:cNvSpPr>
            <p:nvPr/>
          </p:nvSpPr>
          <p:spPr bwMode="auto">
            <a:xfrm>
              <a:off x="485" y="554"/>
              <a:ext cx="5287" cy="681"/>
            </a:xfrm>
            <a:prstGeom prst="rect">
              <a:avLst/>
            </a:prstGeom>
            <a:noFill/>
            <a:ln w="12700">
              <a:noFill/>
              <a:miter lim="800000"/>
              <a:headEnd/>
              <a:tailEnd/>
            </a:ln>
            <a:effectLst/>
          </p:spPr>
          <p:txBody>
            <a:bodyPr lIns="92075" tIns="71438" rIns="92075" bIns="71438" anchor="ctr">
              <a:spAutoFit/>
            </a:bodyPr>
            <a:lstStyle/>
            <a:p>
              <a:pPr eaLnBrk="0" hangingPunct="0"/>
              <a:r>
                <a:rPr lang="ru-RU" sz="3200" b="1" dirty="0" smtClean="0">
                  <a:solidFill>
                    <a:srgbClr val="000099"/>
                  </a:solidFill>
                </a:rPr>
                <a:t>Ключевые компетенции (</a:t>
              </a:r>
              <a:r>
                <a:rPr lang="en-US" sz="3200" b="1" dirty="0" smtClean="0">
                  <a:solidFill>
                    <a:srgbClr val="000099"/>
                  </a:solidFill>
                </a:rPr>
                <a:t>DESECO, OECD 1999): </a:t>
              </a:r>
            </a:p>
            <a:p>
              <a:pPr eaLnBrk="0" hangingPunct="0"/>
              <a:r>
                <a:rPr lang="ru-RU" sz="3200" b="1" dirty="0" smtClean="0">
                  <a:solidFill>
                    <a:srgbClr val="000099"/>
                  </a:solidFill>
                </a:rPr>
                <a:t>Использовать интерактивно различные средства</a:t>
              </a:r>
              <a:endParaRPr lang="ru-RU" sz="3200" b="1" dirty="0">
                <a:solidFill>
                  <a:srgbClr val="000099"/>
                </a:solidFill>
              </a:endParaRPr>
            </a:p>
          </p:txBody>
        </p:sp>
      </p:grpSp>
      <p:sp>
        <p:nvSpPr>
          <p:cNvPr id="256006" name="Rectangle 6"/>
          <p:cNvSpPr>
            <a:spLocks noGrp="1" noChangeArrowheads="1"/>
          </p:cNvSpPr>
          <p:nvPr>
            <p:ph type="body" idx="1"/>
          </p:nvPr>
        </p:nvSpPr>
        <p:spPr>
          <a:xfrm>
            <a:off x="2035358" y="2980188"/>
            <a:ext cx="9432329" cy="3424643"/>
          </a:xfrm>
          <a:noFill/>
          <a:ln/>
        </p:spPr>
        <p:txBody>
          <a:bodyPr/>
          <a:lstStyle/>
          <a:p>
            <a:r>
              <a:rPr lang="ru-RU" sz="3200" dirty="0" smtClean="0"/>
              <a:t>Использовать интерактивно язык, символы, тексты</a:t>
            </a:r>
          </a:p>
          <a:p>
            <a:r>
              <a:rPr lang="ru-RU" sz="3200" dirty="0" smtClean="0"/>
              <a:t>Использовать интерактивно знания и информацию</a:t>
            </a:r>
          </a:p>
          <a:p>
            <a:r>
              <a:rPr lang="ru-RU" sz="3200" dirty="0" smtClean="0"/>
              <a:t>Использовать интерактивно (новые) технологии</a:t>
            </a:r>
          </a:p>
          <a:p>
            <a:endParaRPr lang="en-US" sz="3200" dirty="0"/>
          </a:p>
        </p:txBody>
      </p:sp>
      <p:sp>
        <p:nvSpPr>
          <p:cNvPr id="256007" name="Rectangle 7"/>
          <p:cNvSpPr>
            <a:spLocks noChangeArrowheads="1"/>
          </p:cNvSpPr>
          <p:nvPr/>
        </p:nvSpPr>
        <p:spPr bwMode="auto">
          <a:xfrm>
            <a:off x="403644" y="4860839"/>
            <a:ext cx="1096694" cy="955252"/>
          </a:xfrm>
          <a:prstGeom prst="rect">
            <a:avLst/>
          </a:prstGeom>
          <a:noFill/>
          <a:ln w="12700">
            <a:noFill/>
            <a:miter lim="800000"/>
            <a:headEnd/>
            <a:tailEnd/>
          </a:ln>
          <a:effectLst/>
        </p:spPr>
        <p:txBody>
          <a:bodyPr wrap="none" lIns="103876" tIns="51938" rIns="103876" bIns="51938" anchor="ctr"/>
          <a:lstStyle/>
          <a:p>
            <a:endParaRPr lang="ru-RU"/>
          </a:p>
        </p:txBody>
      </p:sp>
      <p:sp>
        <p:nvSpPr>
          <p:cNvPr id="256008" name="Rectangle 8"/>
          <p:cNvSpPr>
            <a:spLocks noChangeArrowheads="1"/>
          </p:cNvSpPr>
          <p:nvPr/>
        </p:nvSpPr>
        <p:spPr bwMode="auto">
          <a:xfrm>
            <a:off x="0" y="0"/>
            <a:ext cx="11880850" cy="990079"/>
          </a:xfrm>
          <a:prstGeom prst="rect">
            <a:avLst/>
          </a:prstGeom>
          <a:noFill/>
          <a:ln w="12700">
            <a:noFill/>
            <a:miter lim="800000"/>
            <a:headEnd/>
            <a:tailEnd/>
          </a:ln>
          <a:effectLst/>
        </p:spPr>
        <p:txBody>
          <a:bodyPr wrap="none" lIns="103876" tIns="51938" rIns="103876" bIns="51938" anchor="ctr"/>
          <a:lstStyle/>
          <a:p>
            <a:endParaRPr lang="ru-RU"/>
          </a:p>
        </p:txBody>
      </p:sp>
      <p:sp>
        <p:nvSpPr>
          <p:cNvPr id="256009" name="Rectangle 9"/>
          <p:cNvSpPr>
            <a:spLocks noChangeArrowheads="1"/>
          </p:cNvSpPr>
          <p:nvPr/>
        </p:nvSpPr>
        <p:spPr bwMode="auto">
          <a:xfrm>
            <a:off x="913912" y="1926010"/>
            <a:ext cx="10104435" cy="1205093"/>
          </a:xfrm>
          <a:prstGeom prst="rect">
            <a:avLst/>
          </a:prstGeom>
          <a:noFill/>
          <a:ln w="12700">
            <a:noFill/>
            <a:miter lim="800000"/>
            <a:headEnd/>
            <a:tailEnd/>
          </a:ln>
          <a:effectLst/>
        </p:spPr>
        <p:txBody>
          <a:bodyPr wrap="none" lIns="102794" tIns="50495" rIns="102794" bIns="50495" anchor="ctr"/>
          <a:lstStyle/>
          <a:p>
            <a:pPr eaLnBrk="0" hangingPunct="0"/>
            <a:r>
              <a:rPr lang="ru-RU" sz="3200" b="1" dirty="0" smtClean="0">
                <a:solidFill>
                  <a:srgbClr val="000099"/>
                </a:solidFill>
              </a:rPr>
              <a:t> Способность</a:t>
            </a:r>
            <a:endParaRPr lang="ru-RU" sz="3200" b="1" dirty="0">
              <a:solidFill>
                <a:srgbClr val="000099"/>
              </a:solidFill>
            </a:endParaRPr>
          </a:p>
        </p:txBody>
      </p:sp>
      <p:sp>
        <p:nvSpPr>
          <p:cNvPr id="11" name="Rectangle 5"/>
          <p:cNvSpPr>
            <a:spLocks noChangeArrowheads="1"/>
          </p:cNvSpPr>
          <p:nvPr/>
        </p:nvSpPr>
        <p:spPr bwMode="auto">
          <a:xfrm rot="16200000">
            <a:off x="-518058" y="4170006"/>
            <a:ext cx="3685016" cy="1305383"/>
          </a:xfrm>
          <a:prstGeom prst="rect">
            <a:avLst/>
          </a:prstGeom>
          <a:solidFill>
            <a:srgbClr val="5F5FD7"/>
          </a:solidFill>
          <a:ln w="12700">
            <a:noFill/>
            <a:miter lim="800000"/>
            <a:headEnd/>
            <a:tailEnd/>
          </a:ln>
          <a:effectLst/>
        </p:spPr>
        <p:txBody>
          <a:bodyPr lIns="102794" tIns="50495" rIns="102794" bIns="50495">
            <a:spAutoFit/>
          </a:bodyPr>
          <a:lstStyle/>
          <a:p>
            <a:pPr algn="ctr" eaLnBrk="0" hangingPunct="0">
              <a:spcBef>
                <a:spcPct val="20000"/>
              </a:spcBef>
            </a:pPr>
            <a:r>
              <a:rPr lang="ru-RU" sz="2300" b="1" dirty="0" smtClean="0">
                <a:solidFill>
                  <a:schemeClr val="bg1"/>
                </a:solidFill>
              </a:rPr>
              <a:t>Критическое мышление</a:t>
            </a:r>
            <a:r>
              <a:rPr lang="en-US" sz="2300" b="1" dirty="0" smtClean="0">
                <a:solidFill>
                  <a:schemeClr val="bg1"/>
                </a:solidFill>
              </a:rPr>
              <a:t> </a:t>
            </a:r>
            <a:r>
              <a:rPr lang="en-US" sz="2300" b="1" dirty="0">
                <a:solidFill>
                  <a:schemeClr val="bg1"/>
                </a:solidFill>
              </a:rPr>
              <a:t>/ </a:t>
            </a:r>
          </a:p>
          <a:p>
            <a:pPr algn="ctr" eaLnBrk="0" hangingPunct="0">
              <a:spcBef>
                <a:spcPct val="20000"/>
              </a:spcBef>
            </a:pPr>
            <a:r>
              <a:rPr lang="ru-RU" sz="2300" b="1" dirty="0" smtClean="0">
                <a:solidFill>
                  <a:schemeClr val="bg1"/>
                </a:solidFill>
              </a:rPr>
              <a:t>рефлексивный</a:t>
            </a:r>
            <a:r>
              <a:rPr lang="en-US" sz="2300" b="1" dirty="0" smtClean="0">
                <a:solidFill>
                  <a:schemeClr val="bg1"/>
                </a:solidFill>
              </a:rPr>
              <a:t>/</a:t>
            </a:r>
            <a:endParaRPr lang="ru-RU" sz="2300" b="1" dirty="0" smtClean="0">
              <a:solidFill>
                <a:schemeClr val="bg1"/>
              </a:solidFill>
            </a:endParaRPr>
          </a:p>
          <a:p>
            <a:pPr algn="ctr" eaLnBrk="0" hangingPunct="0">
              <a:spcBef>
                <a:spcPct val="20000"/>
              </a:spcBef>
            </a:pPr>
            <a:r>
              <a:rPr lang="ru-RU" sz="2300" b="1" dirty="0" smtClean="0">
                <a:solidFill>
                  <a:schemeClr val="bg1"/>
                </a:solidFill>
              </a:rPr>
              <a:t>холистический подход</a:t>
            </a:r>
            <a:endParaRPr lang="en-US" sz="23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6009"/>
                                        </p:tgtEl>
                                        <p:attrNameLst>
                                          <p:attrName>style.visibility</p:attrName>
                                        </p:attrNameLst>
                                      </p:cBhvr>
                                      <p:to>
                                        <p:strVal val="visible"/>
                                      </p:to>
                                    </p:set>
                                    <p:animEffect transition="in" filter="box(out)">
                                      <p:cBhvr>
                                        <p:cTn id="12" dur="500"/>
                                        <p:tgtEl>
                                          <p:spTgt spid="2560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006">
                                            <p:txEl>
                                              <p:pRg st="0" end="0"/>
                                            </p:txEl>
                                          </p:spTgt>
                                        </p:tgtEl>
                                        <p:attrNameLst>
                                          <p:attrName>style.visibility</p:attrName>
                                        </p:attrNameLst>
                                      </p:cBhvr>
                                      <p:to>
                                        <p:strVal val="visible"/>
                                      </p:to>
                                    </p:set>
                                    <p:animEffect transition="in" filter="box(out)">
                                      <p:cBhvr>
                                        <p:cTn id="17" dur="500"/>
                                        <p:tgtEl>
                                          <p:spTgt spid="25600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56006">
                                            <p:txEl>
                                              <p:pRg st="1" end="1"/>
                                            </p:txEl>
                                          </p:spTgt>
                                        </p:tgtEl>
                                        <p:attrNameLst>
                                          <p:attrName>style.visibility</p:attrName>
                                        </p:attrNameLst>
                                      </p:cBhvr>
                                      <p:to>
                                        <p:strVal val="visible"/>
                                      </p:to>
                                    </p:set>
                                    <p:animEffect transition="in" filter="box(out)">
                                      <p:cBhvr>
                                        <p:cTn id="22" dur="500"/>
                                        <p:tgtEl>
                                          <p:spTgt spid="25600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56006">
                                            <p:txEl>
                                              <p:pRg st="2" end="2"/>
                                            </p:txEl>
                                          </p:spTgt>
                                        </p:tgtEl>
                                        <p:attrNameLst>
                                          <p:attrName>style.visibility</p:attrName>
                                        </p:attrNameLst>
                                      </p:cBhvr>
                                      <p:to>
                                        <p:strVal val="visible"/>
                                      </p:to>
                                    </p:set>
                                    <p:animEffect transition="in" filter="box(out)">
                                      <p:cBhvr>
                                        <p:cTn id="27" dur="500"/>
                                        <p:tgtEl>
                                          <p:spTgt spid="25600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ou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6" grpId="0" build="p" autoUpdateAnimBg="0"/>
      <p:bldP spid="256009" grpId="0" autoUpdateAnimBg="0"/>
      <p:bldP spid="11"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cstate="print"/>
          <a:stretch>
            <a:fillRect/>
          </a:stretch>
        </p:blipFill>
        <p:spPr bwMode="auto">
          <a:xfrm>
            <a:off x="1075287" y="71695"/>
            <a:ext cx="9607165" cy="6936413"/>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09"/>
            <a:ext cx="10692765" cy="702998"/>
          </a:xfrm>
        </p:spPr>
        <p:txBody>
          <a:bodyPr>
            <a:normAutofit fontScale="90000"/>
          </a:bodyPr>
          <a:lstStyle/>
          <a:p>
            <a:r>
              <a:rPr lang="ru-RU" dirty="0" smtClean="0"/>
              <a:t>Примеры заданий</a:t>
            </a:r>
            <a:endParaRPr lang="ru-RU" dirty="0"/>
          </a:p>
        </p:txBody>
      </p:sp>
      <p:sp>
        <p:nvSpPr>
          <p:cNvPr id="3" name="Текст 2"/>
          <p:cNvSpPr>
            <a:spLocks noGrp="1"/>
          </p:cNvSpPr>
          <p:nvPr>
            <p:ph type="body" sz="half" idx="1"/>
          </p:nvPr>
        </p:nvSpPr>
        <p:spPr/>
        <p:txBody>
          <a:bodyPr/>
          <a:lstStyle/>
          <a:p>
            <a:endParaRPr lang="ru-RU" dirty="0"/>
          </a:p>
        </p:txBody>
      </p:sp>
      <p:pic>
        <p:nvPicPr>
          <p:cNvPr id="217090" name="Picture 2"/>
          <p:cNvPicPr>
            <a:picLocks noChangeAspect="1" noChangeArrowheads="1"/>
          </p:cNvPicPr>
          <p:nvPr/>
        </p:nvPicPr>
        <p:blipFill>
          <a:blip r:embed="rId2" cstate="print"/>
          <a:srcRect/>
          <a:stretch>
            <a:fillRect/>
          </a:stretch>
        </p:blipFill>
        <p:spPr bwMode="auto">
          <a:xfrm>
            <a:off x="467817" y="1277938"/>
            <a:ext cx="5256584" cy="5886450"/>
          </a:xfrm>
          <a:prstGeom prst="rect">
            <a:avLst/>
          </a:prstGeom>
          <a:noFill/>
          <a:ln w="9525">
            <a:noFill/>
            <a:miter lim="800000"/>
            <a:headEnd/>
            <a:tailEnd/>
          </a:ln>
        </p:spPr>
      </p:pic>
      <p:pic>
        <p:nvPicPr>
          <p:cNvPr id="217091" name="Picture 3"/>
          <p:cNvPicPr>
            <a:picLocks noGrp="1" noChangeAspect="1" noChangeArrowheads="1"/>
          </p:cNvPicPr>
          <p:nvPr>
            <p:ph sz="half" idx="2"/>
          </p:nvPr>
        </p:nvPicPr>
        <p:blipFill>
          <a:blip r:embed="rId3" cstate="print"/>
          <a:srcRect/>
          <a:stretch>
            <a:fillRect/>
          </a:stretch>
        </p:blipFill>
        <p:spPr bwMode="auto">
          <a:xfrm>
            <a:off x="6228457" y="1349946"/>
            <a:ext cx="5400600" cy="5688632"/>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1"/>
          </p:nvPr>
        </p:nvSpPr>
        <p:spPr/>
        <p:txBody>
          <a:bodyPr/>
          <a:lstStyle/>
          <a:p>
            <a:endParaRPr lang="ru-RU" dirty="0"/>
          </a:p>
        </p:txBody>
      </p:sp>
      <p:pic>
        <p:nvPicPr>
          <p:cNvPr id="221186" name="Picture 2"/>
          <p:cNvPicPr>
            <a:picLocks noChangeAspect="1" noChangeArrowheads="1"/>
          </p:cNvPicPr>
          <p:nvPr/>
        </p:nvPicPr>
        <p:blipFill>
          <a:blip r:embed="rId2" cstate="print"/>
          <a:srcRect/>
          <a:stretch>
            <a:fillRect/>
          </a:stretch>
        </p:blipFill>
        <p:spPr bwMode="auto">
          <a:xfrm>
            <a:off x="251793" y="0"/>
            <a:ext cx="5688632" cy="7038578"/>
          </a:xfrm>
          <a:prstGeom prst="rect">
            <a:avLst/>
          </a:prstGeom>
          <a:noFill/>
          <a:ln w="9525">
            <a:noFill/>
            <a:miter lim="800000"/>
            <a:headEnd/>
            <a:tailEnd/>
          </a:ln>
        </p:spPr>
      </p:pic>
      <p:pic>
        <p:nvPicPr>
          <p:cNvPr id="221187" name="Picture 3"/>
          <p:cNvPicPr>
            <a:picLocks noGrp="1" noChangeAspect="1" noChangeArrowheads="1"/>
          </p:cNvPicPr>
          <p:nvPr>
            <p:ph sz="half" idx="2"/>
          </p:nvPr>
        </p:nvPicPr>
        <p:blipFill>
          <a:blip r:embed="rId3" cstate="print"/>
          <a:srcRect/>
          <a:stretch>
            <a:fillRect/>
          </a:stretch>
        </p:blipFill>
        <p:spPr bwMode="auto">
          <a:xfrm>
            <a:off x="6300465" y="269826"/>
            <a:ext cx="5328592" cy="6696744"/>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395809" y="0"/>
            <a:ext cx="10873207" cy="7164388"/>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251793" y="269826"/>
            <a:ext cx="11233248" cy="6894562"/>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cstate="print"/>
          <a:srcRect/>
          <a:stretch>
            <a:fillRect/>
          </a:stretch>
        </p:blipFill>
        <p:spPr bwMode="auto">
          <a:xfrm>
            <a:off x="395809" y="125810"/>
            <a:ext cx="11161240" cy="6912768"/>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cstate="print"/>
          <a:srcRect/>
          <a:stretch>
            <a:fillRect/>
          </a:stretch>
        </p:blipFill>
        <p:spPr bwMode="auto">
          <a:xfrm>
            <a:off x="539825" y="0"/>
            <a:ext cx="11017224" cy="7164388"/>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marL="999825" lvl="1" indent="-543860">
              <a:lnSpc>
                <a:spcPct val="90000"/>
              </a:lnSpc>
              <a:buNone/>
              <a:defRPr/>
            </a:pPr>
            <a:r>
              <a:rPr lang="ru-RU" dirty="0" smtClean="0">
                <a:solidFill>
                  <a:schemeClr val="accent6">
                    <a:lumMod val="75000"/>
                  </a:schemeClr>
                </a:solidFill>
              </a:rPr>
              <a:t>5. Новое направление в исследовании </a:t>
            </a:r>
            <a:r>
              <a:rPr lang="en-US" dirty="0" smtClean="0">
                <a:solidFill>
                  <a:schemeClr val="accent6">
                    <a:lumMod val="75000"/>
                  </a:schemeClr>
                </a:solidFill>
              </a:rPr>
              <a:t>PISA</a:t>
            </a:r>
            <a:r>
              <a:rPr lang="ru-RU" dirty="0" smtClean="0">
                <a:solidFill>
                  <a:schemeClr val="accent6">
                    <a:lumMod val="75000"/>
                  </a:schemeClr>
                </a:solidFill>
              </a:rPr>
              <a:t> - глобальные компетенции</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833" y="646949"/>
            <a:ext cx="10692765" cy="558981"/>
          </a:xfrm>
        </p:spPr>
        <p:txBody>
          <a:bodyPr>
            <a:normAutofit fontScale="90000"/>
          </a:bodyPr>
          <a:lstStyle/>
          <a:p>
            <a:r>
              <a:rPr lang="ru-RU" dirty="0" smtClean="0"/>
              <a:t>Вопросы</a:t>
            </a:r>
            <a:r>
              <a:rPr lang="en-US" dirty="0" smtClean="0"/>
              <a:t>, </a:t>
            </a:r>
            <a:r>
              <a:rPr lang="ru-RU" dirty="0" smtClean="0"/>
              <a:t>на которые должно ответить исследование </a:t>
            </a:r>
            <a:r>
              <a:rPr lang="en-US" dirty="0" smtClean="0"/>
              <a:t>PISA</a:t>
            </a:r>
            <a:r>
              <a:rPr lang="ru-RU" dirty="0" smtClean="0"/>
              <a:t/>
            </a:r>
            <a:br>
              <a:rPr lang="ru-RU" dirty="0" smtClean="0"/>
            </a:br>
            <a:endParaRPr lang="ru-RU" dirty="0"/>
          </a:p>
        </p:txBody>
      </p:sp>
      <p:sp>
        <p:nvSpPr>
          <p:cNvPr id="3" name="Содержимое 2"/>
          <p:cNvSpPr>
            <a:spLocks noGrp="1"/>
          </p:cNvSpPr>
          <p:nvPr>
            <p:ph idx="1"/>
          </p:nvPr>
        </p:nvSpPr>
        <p:spPr>
          <a:xfrm>
            <a:off x="594044" y="1349946"/>
            <a:ext cx="10692765" cy="5616623"/>
          </a:xfrm>
        </p:spPr>
        <p:txBody>
          <a:bodyPr>
            <a:normAutofit fontScale="55000" lnSpcReduction="20000"/>
          </a:bodyPr>
          <a:lstStyle/>
          <a:p>
            <a:r>
              <a:rPr lang="ru-RU" sz="4500" dirty="0" smtClean="0"/>
              <a:t>Насколько выпускники школы готовы жить и работать в обществе</a:t>
            </a:r>
            <a:r>
              <a:rPr lang="en-US" sz="4500" dirty="0" smtClean="0"/>
              <a:t>,</a:t>
            </a:r>
            <a:r>
              <a:rPr lang="ru-RU" sz="4500" dirty="0" smtClean="0"/>
              <a:t> в котором проявляется межкультурное разнообразие в условиях глобализации?</a:t>
            </a:r>
          </a:p>
          <a:p>
            <a:r>
              <a:rPr lang="ru-RU" sz="4500" dirty="0" smtClean="0"/>
              <a:t>Как учащиеся воспринимают новости глобального характера</a:t>
            </a:r>
            <a:r>
              <a:rPr lang="en-US" sz="4500" dirty="0" smtClean="0"/>
              <a:t>,</a:t>
            </a:r>
            <a:r>
              <a:rPr lang="ru-RU" sz="4500" dirty="0" smtClean="0"/>
              <a:t> понимают и критически анализируют глобальные проблемы и  проблемы взаимодействия культур?</a:t>
            </a:r>
            <a:endParaRPr lang="en-US" sz="4500" dirty="0" smtClean="0"/>
          </a:p>
          <a:p>
            <a:r>
              <a:rPr lang="ru-RU" sz="4500" dirty="0" smtClean="0"/>
              <a:t>Какие подходы к образованию в области разнообразия культур</a:t>
            </a:r>
            <a:r>
              <a:rPr lang="en-US" sz="4500" dirty="0" smtClean="0"/>
              <a:t>,</a:t>
            </a:r>
            <a:r>
              <a:rPr lang="ru-RU" sz="4500" dirty="0" smtClean="0"/>
              <a:t> взаимодействия культур и глобализации используются в школе?</a:t>
            </a:r>
          </a:p>
          <a:p>
            <a:r>
              <a:rPr lang="ru-RU" sz="4500" dirty="0" smtClean="0"/>
              <a:t>Какие подходы используются в школе при обучении детей  </a:t>
            </a:r>
            <a:r>
              <a:rPr lang="en-US" sz="4500" dirty="0" smtClean="0"/>
              <a:t>- </a:t>
            </a:r>
            <a:r>
              <a:rPr lang="ru-RU" sz="4500" dirty="0" smtClean="0"/>
              <a:t>представителей разных культур; как формируются глобальные компетенции  в этих условиях?</a:t>
            </a:r>
          </a:p>
          <a:p>
            <a:r>
              <a:rPr lang="ru-RU" sz="4500" dirty="0" smtClean="0"/>
              <a:t>Какие подходы используются для организации совместной работы учащихся-представителей разных культур?</a:t>
            </a:r>
          </a:p>
          <a:p>
            <a:r>
              <a:rPr lang="ru-RU" sz="4500" dirty="0" smtClean="0"/>
              <a:t>Как школа справляется с проблемами </a:t>
            </a:r>
            <a:r>
              <a:rPr lang="ru-RU" sz="4500" dirty="0" err="1" smtClean="0"/>
              <a:t>гендерных</a:t>
            </a:r>
            <a:r>
              <a:rPr lang="ru-RU" sz="4500" dirty="0" smtClean="0"/>
              <a:t> различий и стереотипов? </a:t>
            </a:r>
            <a:endParaRPr lang="ru-RU" dirty="0"/>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262405" y="1781994"/>
            <a:ext cx="9774825" cy="4536504"/>
          </a:xfrm>
        </p:spPr>
        <p:txBody>
          <a:bodyPr>
            <a:normAutofit/>
          </a:bodyPr>
          <a:lstStyle/>
          <a:p>
            <a:r>
              <a:rPr lang="ru-RU" altLang="ru-RU" sz="3200" b="1" u="sng" dirty="0" smtClean="0">
                <a:solidFill>
                  <a:schemeClr val="tx1"/>
                </a:solidFill>
                <a:ea typeface="MS PGothic" pitchFamily="34" charset="-128"/>
              </a:rPr>
              <a:t>Глобальные компетенции </a:t>
            </a:r>
            <a:r>
              <a:rPr lang="ru-RU" altLang="ru-RU" sz="3200" b="1" dirty="0" smtClean="0">
                <a:solidFill>
                  <a:schemeClr val="tx1"/>
                </a:solidFill>
                <a:ea typeface="MS PGothic" pitchFamily="34" charset="-128"/>
              </a:rPr>
              <a:t>– способность эффективно действовать индивидуально или в группе в различных ситуациях</a:t>
            </a:r>
            <a:r>
              <a:rPr lang="en-US" altLang="ru-RU" sz="3200" b="1" dirty="0" smtClean="0">
                <a:solidFill>
                  <a:schemeClr val="tx1"/>
                </a:solidFill>
                <a:ea typeface="MS PGothic" pitchFamily="34" charset="-128"/>
              </a:rPr>
              <a:t>. </a:t>
            </a:r>
            <a:r>
              <a:rPr lang="ru-RU" altLang="ru-RU" sz="3200" b="1" dirty="0" smtClean="0">
                <a:solidFill>
                  <a:schemeClr val="tx1"/>
                </a:solidFill>
                <a:ea typeface="MS PGothic" pitchFamily="34" charset="-128"/>
              </a:rPr>
              <a:t>Они включают:</a:t>
            </a:r>
            <a:endParaRPr lang="en-US" altLang="ru-RU" sz="3200" b="1" dirty="0" smtClean="0">
              <a:solidFill>
                <a:schemeClr val="tx1"/>
              </a:solidFill>
              <a:ea typeface="MS PGothic" pitchFamily="34" charset="-128"/>
            </a:endParaRPr>
          </a:p>
          <a:p>
            <a:r>
              <a:rPr lang="en-US" sz="3200" b="1" dirty="0" smtClean="0">
                <a:solidFill>
                  <a:schemeClr val="tx1"/>
                </a:solidFill>
                <a:ea typeface="MS PGothic" pitchFamily="34" charset="-128"/>
              </a:rPr>
              <a:t>- </a:t>
            </a:r>
            <a:r>
              <a:rPr lang="ru-RU" sz="3200" b="1" dirty="0" smtClean="0">
                <a:solidFill>
                  <a:schemeClr val="tx1"/>
                </a:solidFill>
                <a:ea typeface="MS PGothic" pitchFamily="34" charset="-128"/>
              </a:rPr>
              <a:t>з</a:t>
            </a:r>
            <a:r>
              <a:rPr lang="ru-RU" sz="3200" b="1" dirty="0" smtClean="0">
                <a:solidFill>
                  <a:schemeClr val="tx1"/>
                </a:solidFill>
              </a:rPr>
              <a:t>аинтересованность и осведомленность о глобальных тенденциях развития</a:t>
            </a:r>
          </a:p>
          <a:p>
            <a:r>
              <a:rPr lang="ru-RU" sz="3200" b="1" dirty="0" smtClean="0">
                <a:solidFill>
                  <a:schemeClr val="tx1"/>
                </a:solidFill>
              </a:rPr>
              <a:t>- управление поведением</a:t>
            </a:r>
          </a:p>
          <a:p>
            <a:r>
              <a:rPr lang="ru-RU" sz="3200" b="1" dirty="0" smtClean="0">
                <a:solidFill>
                  <a:schemeClr val="tx1"/>
                </a:solidFill>
              </a:rPr>
              <a:t>- открытость к новому</a:t>
            </a:r>
          </a:p>
          <a:p>
            <a:r>
              <a:rPr lang="ru-RU" sz="3200" b="1" dirty="0" smtClean="0">
                <a:solidFill>
                  <a:schemeClr val="tx1"/>
                </a:solidFill>
              </a:rPr>
              <a:t>- эмоциональное восприятие нового</a:t>
            </a:r>
            <a:endParaRPr lang="ru-RU" sz="3200" dirty="0"/>
          </a:p>
        </p:txBody>
      </p:sp>
      <p:sp>
        <p:nvSpPr>
          <p:cNvPr id="4" name="Овал 7"/>
          <p:cNvSpPr>
            <a:spLocks noChangeArrowheads="1"/>
          </p:cNvSpPr>
          <p:nvPr/>
        </p:nvSpPr>
        <p:spPr bwMode="auto">
          <a:xfrm>
            <a:off x="899865" y="341835"/>
            <a:ext cx="9649072" cy="976811"/>
          </a:xfrm>
          <a:prstGeom prst="ellipse">
            <a:avLst/>
          </a:prstGeom>
          <a:solidFill>
            <a:srgbClr val="FFC000"/>
          </a:solidFill>
          <a:ln w="9525" algn="ctr">
            <a:solidFill>
              <a:schemeClr val="tx1"/>
            </a:solidFill>
            <a:round/>
            <a:headEnd/>
            <a:tailEnd/>
          </a:ln>
        </p:spPr>
        <p:txBody>
          <a:bodyPr wrap="none" lIns="108814" tIns="54407" rIns="108814" bIns="54407" anchor="ctr"/>
          <a:lstStyle/>
          <a:p>
            <a:pPr algn="ctr"/>
            <a:r>
              <a:rPr lang="ru-RU" sz="3200" b="1" dirty="0"/>
              <a:t>Глобальные </a:t>
            </a:r>
            <a:r>
              <a:rPr lang="ru-RU" sz="3200" b="1" dirty="0" smtClean="0"/>
              <a:t>компетенции</a:t>
            </a:r>
            <a:endParaRPr lang="ru-RU" sz="3200" b="1" dirty="0"/>
          </a:p>
        </p:txBody>
      </p:sp>
      <p:pic>
        <p:nvPicPr>
          <p:cNvPr id="5" name="Рисунок 4" descr="PISA_WebBanner6-01.jpg"/>
          <p:cNvPicPr>
            <a:picLocks noChangeAspect="1"/>
          </p:cNvPicPr>
          <p:nvPr/>
        </p:nvPicPr>
        <p:blipFill>
          <a:blip r:embed="rId2" cstate="print"/>
          <a:srcRect/>
          <a:stretch>
            <a:fillRect/>
          </a:stretch>
        </p:blipFill>
        <p:spPr>
          <a:xfrm>
            <a:off x="9192000" y="6215070"/>
            <a:ext cx="2688850" cy="828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51794" y="6390506"/>
            <a:ext cx="1762463" cy="540000"/>
          </a:xfrm>
          <a:prstGeom prst="rect">
            <a:avLst/>
          </a:prstGeom>
          <a:noFill/>
          <a:ln>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8514609" y="6524237"/>
            <a:ext cx="2772198" cy="497527"/>
          </a:xfrm>
          <a:prstGeom prst="rect">
            <a:avLst/>
          </a:prstGeom>
          <a:noFill/>
          <a:ln w="12700">
            <a:noFill/>
            <a:miter lim="800000"/>
            <a:headEnd/>
            <a:tailEnd/>
          </a:ln>
          <a:effectLst/>
        </p:spPr>
        <p:txBody>
          <a:bodyPr wrap="none" lIns="103876" tIns="51938" rIns="103876" bIns="51938" anchor="ctr"/>
          <a:lstStyle/>
          <a:p>
            <a:endParaRPr lang="ru-RU"/>
          </a:p>
        </p:txBody>
      </p:sp>
      <p:grpSp>
        <p:nvGrpSpPr>
          <p:cNvPr id="2" name="Group 3"/>
          <p:cNvGrpSpPr>
            <a:grpSpLocks/>
          </p:cNvGrpSpPr>
          <p:nvPr/>
        </p:nvGrpSpPr>
        <p:grpSpPr bwMode="auto">
          <a:xfrm>
            <a:off x="923432" y="401339"/>
            <a:ext cx="10127282" cy="2162583"/>
            <a:chOff x="485" y="242"/>
            <a:chExt cx="5319" cy="1304"/>
          </a:xfrm>
        </p:grpSpPr>
        <p:pic>
          <p:nvPicPr>
            <p:cNvPr id="258052" name="Picture 4"/>
            <p:cNvPicPr>
              <a:picLocks noChangeArrowheads="1"/>
            </p:cNvPicPr>
            <p:nvPr/>
          </p:nvPicPr>
          <p:blipFill>
            <a:blip r:embed="rId3" cstate="print"/>
            <a:srcRect/>
            <a:stretch>
              <a:fillRect/>
            </a:stretch>
          </p:blipFill>
          <p:spPr bwMode="auto">
            <a:xfrm>
              <a:off x="485" y="733"/>
              <a:ext cx="5319" cy="352"/>
            </a:xfrm>
            <a:prstGeom prst="rect">
              <a:avLst/>
            </a:prstGeom>
            <a:noFill/>
            <a:ln w="12700">
              <a:noFill/>
              <a:miter lim="800000"/>
              <a:headEnd/>
              <a:tailEnd/>
            </a:ln>
            <a:effectLst/>
          </p:spPr>
        </p:pic>
        <p:sp>
          <p:nvSpPr>
            <p:cNvPr id="258053" name="Rectangle 5"/>
            <p:cNvSpPr>
              <a:spLocks noChangeArrowheads="1"/>
            </p:cNvSpPr>
            <p:nvPr/>
          </p:nvSpPr>
          <p:spPr bwMode="auto">
            <a:xfrm>
              <a:off x="485" y="242"/>
              <a:ext cx="5287" cy="1304"/>
            </a:xfrm>
            <a:prstGeom prst="rect">
              <a:avLst/>
            </a:prstGeom>
            <a:noFill/>
            <a:ln w="12700">
              <a:noFill/>
              <a:miter lim="800000"/>
              <a:headEnd/>
              <a:tailEnd/>
            </a:ln>
            <a:effectLst/>
          </p:spPr>
          <p:txBody>
            <a:bodyPr lIns="92075" tIns="71438" rIns="92075" bIns="71438" anchor="ctr">
              <a:spAutoFit/>
            </a:bodyPr>
            <a:lstStyle/>
            <a:p>
              <a:pPr algn="just">
                <a:spcAft>
                  <a:spcPct val="20000"/>
                </a:spcAft>
              </a:pPr>
              <a:r>
                <a:rPr lang="ru-RU" sz="3200" b="1" dirty="0" smtClean="0">
                  <a:solidFill>
                    <a:srgbClr val="000099"/>
                  </a:solidFill>
                </a:rPr>
                <a:t>Ключевые компетенции (</a:t>
              </a:r>
              <a:r>
                <a:rPr lang="en-US" sz="3200" b="1" dirty="0" smtClean="0">
                  <a:solidFill>
                    <a:srgbClr val="000099"/>
                  </a:solidFill>
                </a:rPr>
                <a:t>DESECO, OECD 1999): </a:t>
              </a:r>
              <a:r>
                <a:rPr lang="ru-RU" sz="3200" b="1" dirty="0" smtClean="0">
                  <a:solidFill>
                    <a:srgbClr val="000099"/>
                  </a:solidFill>
                </a:rPr>
                <a:t>Функционировать в социально гетерогенных группах</a:t>
              </a:r>
            </a:p>
            <a:p>
              <a:pPr algn="just">
                <a:lnSpc>
                  <a:spcPct val="70000"/>
                </a:lnSpc>
                <a:spcAft>
                  <a:spcPct val="20000"/>
                </a:spcAft>
              </a:pPr>
              <a:endParaRPr lang="en-US" sz="3200" dirty="0"/>
            </a:p>
            <a:p>
              <a:pPr>
                <a:spcAft>
                  <a:spcPct val="20000"/>
                </a:spcAft>
              </a:pPr>
              <a:endParaRPr lang="en-US" sz="3200" b="1" dirty="0">
                <a:solidFill>
                  <a:srgbClr val="000099"/>
                </a:solidFill>
              </a:endParaRPr>
            </a:p>
          </p:txBody>
        </p:sp>
      </p:grpSp>
      <p:sp>
        <p:nvSpPr>
          <p:cNvPr id="258054" name="Rectangle 6"/>
          <p:cNvSpPr>
            <a:spLocks noGrp="1" noChangeArrowheads="1"/>
          </p:cNvSpPr>
          <p:nvPr>
            <p:ph type="body" idx="1"/>
          </p:nvPr>
        </p:nvSpPr>
        <p:spPr>
          <a:xfrm>
            <a:off x="2035358" y="2980188"/>
            <a:ext cx="9432329" cy="3424643"/>
          </a:xfrm>
          <a:noFill/>
          <a:ln/>
        </p:spPr>
        <p:txBody>
          <a:bodyPr/>
          <a:lstStyle/>
          <a:p>
            <a:pPr>
              <a:lnSpc>
                <a:spcPct val="145000"/>
              </a:lnSpc>
              <a:spcBef>
                <a:spcPct val="10000"/>
              </a:spcBef>
              <a:spcAft>
                <a:spcPct val="30000"/>
              </a:spcAft>
            </a:pPr>
            <a:r>
              <a:rPr lang="ru-RU" sz="3200" dirty="0" smtClean="0"/>
              <a:t>Устанавливать хорошие взаимоотношения</a:t>
            </a:r>
          </a:p>
          <a:p>
            <a:pPr>
              <a:lnSpc>
                <a:spcPct val="145000"/>
              </a:lnSpc>
              <a:spcBef>
                <a:spcPct val="10000"/>
              </a:spcBef>
              <a:spcAft>
                <a:spcPct val="30000"/>
              </a:spcAft>
            </a:pPr>
            <a:r>
              <a:rPr lang="ru-RU" sz="3200" dirty="0" smtClean="0"/>
              <a:t>сотрудничать</a:t>
            </a:r>
          </a:p>
          <a:p>
            <a:pPr>
              <a:lnSpc>
                <a:spcPct val="145000"/>
              </a:lnSpc>
              <a:spcBef>
                <a:spcPct val="10000"/>
              </a:spcBef>
              <a:spcAft>
                <a:spcPct val="30000"/>
              </a:spcAft>
            </a:pPr>
            <a:r>
              <a:rPr lang="ru-RU" sz="3200" dirty="0" smtClean="0"/>
              <a:t>разрешать конфликты</a:t>
            </a:r>
          </a:p>
          <a:p>
            <a:endParaRPr lang="ru-RU" sz="3200" dirty="0"/>
          </a:p>
        </p:txBody>
      </p:sp>
      <p:sp>
        <p:nvSpPr>
          <p:cNvPr id="258055" name="Rectangle 7"/>
          <p:cNvSpPr>
            <a:spLocks noChangeArrowheads="1"/>
          </p:cNvSpPr>
          <p:nvPr/>
        </p:nvSpPr>
        <p:spPr bwMode="auto">
          <a:xfrm>
            <a:off x="403644" y="4860839"/>
            <a:ext cx="1096694" cy="955252"/>
          </a:xfrm>
          <a:prstGeom prst="rect">
            <a:avLst/>
          </a:prstGeom>
          <a:noFill/>
          <a:ln w="12700">
            <a:noFill/>
            <a:miter lim="800000"/>
            <a:headEnd/>
            <a:tailEnd/>
          </a:ln>
          <a:effectLst/>
        </p:spPr>
        <p:txBody>
          <a:bodyPr wrap="none" lIns="103876" tIns="51938" rIns="103876" bIns="51938" anchor="ctr"/>
          <a:lstStyle/>
          <a:p>
            <a:endParaRPr lang="ru-RU" dirty="0"/>
          </a:p>
        </p:txBody>
      </p:sp>
      <p:sp>
        <p:nvSpPr>
          <p:cNvPr id="258056" name="Rectangle 8"/>
          <p:cNvSpPr>
            <a:spLocks noChangeArrowheads="1"/>
          </p:cNvSpPr>
          <p:nvPr/>
        </p:nvSpPr>
        <p:spPr bwMode="auto">
          <a:xfrm>
            <a:off x="0" y="0"/>
            <a:ext cx="11880850" cy="990079"/>
          </a:xfrm>
          <a:prstGeom prst="rect">
            <a:avLst/>
          </a:prstGeom>
          <a:noFill/>
          <a:ln w="12700">
            <a:noFill/>
            <a:miter lim="800000"/>
            <a:headEnd/>
            <a:tailEnd/>
          </a:ln>
          <a:effectLst/>
        </p:spPr>
        <p:txBody>
          <a:bodyPr wrap="none" lIns="103876" tIns="51938" rIns="103876" bIns="51938" anchor="ctr"/>
          <a:lstStyle/>
          <a:p>
            <a:endParaRPr lang="ru-RU"/>
          </a:p>
        </p:txBody>
      </p:sp>
      <p:sp>
        <p:nvSpPr>
          <p:cNvPr id="258057" name="Rectangle 9"/>
          <p:cNvSpPr>
            <a:spLocks noChangeArrowheads="1"/>
          </p:cNvSpPr>
          <p:nvPr/>
        </p:nvSpPr>
        <p:spPr bwMode="auto">
          <a:xfrm>
            <a:off x="845369" y="1852459"/>
            <a:ext cx="10104435" cy="902182"/>
          </a:xfrm>
          <a:prstGeom prst="rect">
            <a:avLst/>
          </a:prstGeom>
          <a:noFill/>
          <a:ln w="12700">
            <a:noFill/>
            <a:miter lim="800000"/>
            <a:headEnd/>
            <a:tailEnd/>
          </a:ln>
          <a:effectLst/>
        </p:spPr>
        <p:txBody>
          <a:bodyPr wrap="none" lIns="102794" tIns="50495" rIns="102794" bIns="50495" anchor="ctr"/>
          <a:lstStyle/>
          <a:p>
            <a:pPr eaLnBrk="0" hangingPunct="0"/>
            <a:r>
              <a:rPr lang="ru-RU" sz="3200" b="1" dirty="0" smtClean="0">
                <a:solidFill>
                  <a:srgbClr val="000099"/>
                </a:solidFill>
              </a:rPr>
              <a:t>Способность</a:t>
            </a:r>
            <a:endParaRPr lang="ru-RU" sz="3200" b="1" dirty="0">
              <a:solidFill>
                <a:srgbClr val="000099"/>
              </a:solidFill>
            </a:endParaRPr>
          </a:p>
        </p:txBody>
      </p:sp>
      <p:sp>
        <p:nvSpPr>
          <p:cNvPr id="11" name="Rectangle 5"/>
          <p:cNvSpPr>
            <a:spLocks noChangeArrowheads="1"/>
          </p:cNvSpPr>
          <p:nvPr/>
        </p:nvSpPr>
        <p:spPr bwMode="auto">
          <a:xfrm rot="16200000">
            <a:off x="-549283" y="4143334"/>
            <a:ext cx="3685016" cy="1305383"/>
          </a:xfrm>
          <a:prstGeom prst="rect">
            <a:avLst/>
          </a:prstGeom>
          <a:solidFill>
            <a:srgbClr val="5F5FD7"/>
          </a:solidFill>
          <a:ln w="12700">
            <a:noFill/>
            <a:miter lim="800000"/>
            <a:headEnd/>
            <a:tailEnd/>
          </a:ln>
          <a:effectLst/>
        </p:spPr>
        <p:txBody>
          <a:bodyPr lIns="102794" tIns="50495" rIns="102794" bIns="50495">
            <a:spAutoFit/>
          </a:bodyPr>
          <a:lstStyle/>
          <a:p>
            <a:pPr algn="ctr" eaLnBrk="0" hangingPunct="0">
              <a:spcBef>
                <a:spcPct val="20000"/>
              </a:spcBef>
            </a:pPr>
            <a:r>
              <a:rPr lang="ru-RU" sz="2300" b="1" dirty="0" smtClean="0">
                <a:solidFill>
                  <a:schemeClr val="bg1"/>
                </a:solidFill>
              </a:rPr>
              <a:t>Критическое мышление</a:t>
            </a:r>
            <a:r>
              <a:rPr lang="en-US" sz="2300" b="1" dirty="0" smtClean="0">
                <a:solidFill>
                  <a:schemeClr val="bg1"/>
                </a:solidFill>
              </a:rPr>
              <a:t> </a:t>
            </a:r>
            <a:r>
              <a:rPr lang="en-US" sz="2300" b="1" dirty="0">
                <a:solidFill>
                  <a:schemeClr val="bg1"/>
                </a:solidFill>
              </a:rPr>
              <a:t>/ </a:t>
            </a:r>
          </a:p>
          <a:p>
            <a:pPr algn="ctr" eaLnBrk="0" hangingPunct="0">
              <a:spcBef>
                <a:spcPct val="20000"/>
              </a:spcBef>
            </a:pPr>
            <a:r>
              <a:rPr lang="ru-RU" sz="2300" b="1" dirty="0" smtClean="0">
                <a:solidFill>
                  <a:schemeClr val="bg1"/>
                </a:solidFill>
              </a:rPr>
              <a:t>рефлексивный</a:t>
            </a:r>
            <a:r>
              <a:rPr lang="en-US" sz="2300" b="1" dirty="0" smtClean="0">
                <a:solidFill>
                  <a:schemeClr val="bg1"/>
                </a:solidFill>
              </a:rPr>
              <a:t>/</a:t>
            </a:r>
            <a:endParaRPr lang="ru-RU" sz="2300" b="1" dirty="0" smtClean="0">
              <a:solidFill>
                <a:schemeClr val="bg1"/>
              </a:solidFill>
            </a:endParaRPr>
          </a:p>
          <a:p>
            <a:pPr algn="ctr" eaLnBrk="0" hangingPunct="0">
              <a:spcBef>
                <a:spcPct val="20000"/>
              </a:spcBef>
            </a:pPr>
            <a:r>
              <a:rPr lang="ru-RU" sz="2300" b="1" dirty="0" smtClean="0">
                <a:solidFill>
                  <a:schemeClr val="bg1"/>
                </a:solidFill>
              </a:rPr>
              <a:t>холистический подход</a:t>
            </a:r>
            <a:endParaRPr lang="en-US" sz="23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8057"/>
                                        </p:tgtEl>
                                        <p:attrNameLst>
                                          <p:attrName>style.visibility</p:attrName>
                                        </p:attrNameLst>
                                      </p:cBhvr>
                                      <p:to>
                                        <p:strVal val="visible"/>
                                      </p:to>
                                    </p:set>
                                    <p:animEffect transition="in" filter="box(out)">
                                      <p:cBhvr>
                                        <p:cTn id="12" dur="500"/>
                                        <p:tgtEl>
                                          <p:spTgt spid="25805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8054">
                                            <p:txEl>
                                              <p:pRg st="0" end="0"/>
                                            </p:txEl>
                                          </p:spTgt>
                                        </p:tgtEl>
                                        <p:attrNameLst>
                                          <p:attrName>style.visibility</p:attrName>
                                        </p:attrNameLst>
                                      </p:cBhvr>
                                      <p:to>
                                        <p:strVal val="visible"/>
                                      </p:to>
                                    </p:set>
                                    <p:animEffect transition="in" filter="box(out)">
                                      <p:cBhvr>
                                        <p:cTn id="17" dur="500"/>
                                        <p:tgtEl>
                                          <p:spTgt spid="25805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58054">
                                            <p:txEl>
                                              <p:pRg st="1" end="1"/>
                                            </p:txEl>
                                          </p:spTgt>
                                        </p:tgtEl>
                                        <p:attrNameLst>
                                          <p:attrName>style.visibility</p:attrName>
                                        </p:attrNameLst>
                                      </p:cBhvr>
                                      <p:to>
                                        <p:strVal val="visible"/>
                                      </p:to>
                                    </p:set>
                                    <p:animEffect transition="in" filter="box(out)">
                                      <p:cBhvr>
                                        <p:cTn id="22" dur="500"/>
                                        <p:tgtEl>
                                          <p:spTgt spid="25805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58054">
                                            <p:txEl>
                                              <p:pRg st="2" end="2"/>
                                            </p:txEl>
                                          </p:spTgt>
                                        </p:tgtEl>
                                        <p:attrNameLst>
                                          <p:attrName>style.visibility</p:attrName>
                                        </p:attrNameLst>
                                      </p:cBhvr>
                                      <p:to>
                                        <p:strVal val="visible"/>
                                      </p:to>
                                    </p:set>
                                    <p:animEffect transition="in" filter="box(out)">
                                      <p:cBhvr>
                                        <p:cTn id="27" dur="500"/>
                                        <p:tgtEl>
                                          <p:spTgt spid="25805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ou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7" grpId="0" autoUpdateAnimBg="0"/>
      <p:bldP spid="11"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83841" y="1498607"/>
            <a:ext cx="10801200" cy="4536504"/>
          </a:xfrm>
        </p:spPr>
        <p:txBody>
          <a:bodyPr>
            <a:normAutofit fontScale="92500" lnSpcReduction="20000"/>
          </a:bodyPr>
          <a:lstStyle/>
          <a:p>
            <a:r>
              <a:rPr lang="ru-RU" altLang="ru-RU" sz="3200" b="1" u="sng" dirty="0" smtClean="0">
                <a:solidFill>
                  <a:schemeClr val="tx1"/>
                </a:solidFill>
                <a:ea typeface="MS PGothic" pitchFamily="34" charset="-128"/>
              </a:rPr>
              <a:t>Глобальные компетенции </a:t>
            </a:r>
            <a:r>
              <a:rPr lang="ru-RU" altLang="ru-RU" sz="3200" b="1" dirty="0" smtClean="0">
                <a:solidFill>
                  <a:schemeClr val="tx1"/>
                </a:solidFill>
                <a:ea typeface="MS PGothic" pitchFamily="34" charset="-128"/>
              </a:rPr>
              <a:t>– способность</a:t>
            </a:r>
          </a:p>
          <a:p>
            <a:r>
              <a:rPr lang="ru-RU" altLang="ru-RU" sz="3200" b="1" dirty="0" smtClean="0">
                <a:solidFill>
                  <a:schemeClr val="tx1"/>
                </a:solidFill>
                <a:ea typeface="MS PGothic" pitchFamily="34" charset="-128"/>
              </a:rPr>
              <a:t>- критически рассматривать с различных точек зрения проблемы глобального характера и межкультурного взаимодействия;</a:t>
            </a:r>
          </a:p>
          <a:p>
            <a:r>
              <a:rPr lang="ru-RU" altLang="ru-RU" sz="3200" b="1" dirty="0" smtClean="0">
                <a:solidFill>
                  <a:schemeClr val="tx1"/>
                </a:solidFill>
                <a:ea typeface="MS PGothic" pitchFamily="34" charset="-128"/>
              </a:rPr>
              <a:t>- осознавать как культурные, религиозные, политические, расовые и иные различия могут оказывать влияние на восприятие, суждения и взгляды – наши собственные и других людей;</a:t>
            </a:r>
          </a:p>
          <a:p>
            <a:r>
              <a:rPr lang="ru-RU" sz="3200" b="1" dirty="0" smtClean="0">
                <a:solidFill>
                  <a:schemeClr val="tx1"/>
                </a:solidFill>
                <a:ea typeface="MS PGothic" pitchFamily="34" charset="-128"/>
              </a:rPr>
              <a:t>- вступать в открытое, уважительное и эффективное взаимодействие с другими людьми на основе разделяемого всеми уважения к человеческому достоинству</a:t>
            </a:r>
            <a:endParaRPr lang="ru-RU" sz="3200" dirty="0"/>
          </a:p>
        </p:txBody>
      </p:sp>
      <p:sp>
        <p:nvSpPr>
          <p:cNvPr id="4" name="Овал 7"/>
          <p:cNvSpPr>
            <a:spLocks noChangeArrowheads="1"/>
          </p:cNvSpPr>
          <p:nvPr/>
        </p:nvSpPr>
        <p:spPr bwMode="auto">
          <a:xfrm>
            <a:off x="899865" y="341836"/>
            <a:ext cx="9649072" cy="976811"/>
          </a:xfrm>
          <a:prstGeom prst="ellipse">
            <a:avLst/>
          </a:prstGeom>
          <a:solidFill>
            <a:srgbClr val="FFC000"/>
          </a:solidFill>
          <a:ln w="9525" algn="ctr">
            <a:solidFill>
              <a:schemeClr val="tx1"/>
            </a:solidFill>
            <a:round/>
            <a:headEnd/>
            <a:tailEnd/>
          </a:ln>
        </p:spPr>
        <p:txBody>
          <a:bodyPr wrap="none" lIns="108765" tIns="54381" rIns="108765" bIns="54381" anchor="ctr"/>
          <a:lstStyle/>
          <a:p>
            <a:pPr algn="ctr"/>
            <a:r>
              <a:rPr lang="ru-RU" sz="3200" b="1" dirty="0"/>
              <a:t>Глобальные </a:t>
            </a:r>
            <a:r>
              <a:rPr lang="ru-RU" sz="3200" b="1" dirty="0" smtClean="0"/>
              <a:t>компетенции: понятие</a:t>
            </a:r>
            <a:endParaRPr lang="ru-RU" sz="3200" b="1" dirty="0"/>
          </a:p>
        </p:txBody>
      </p:sp>
      <p:pic>
        <p:nvPicPr>
          <p:cNvPr id="5" name="Рисунок 4" descr="PISA_WebBanner6-01.jpg"/>
          <p:cNvPicPr>
            <a:picLocks noChangeAspect="1"/>
          </p:cNvPicPr>
          <p:nvPr/>
        </p:nvPicPr>
        <p:blipFill>
          <a:blip r:embed="rId2" cstate="print"/>
          <a:srcRect/>
          <a:stretch>
            <a:fillRect/>
          </a:stretch>
        </p:blipFill>
        <p:spPr>
          <a:xfrm>
            <a:off x="9108777" y="6215072"/>
            <a:ext cx="2688850" cy="828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51799" y="6390506"/>
            <a:ext cx="1762463" cy="540000"/>
          </a:xfrm>
          <a:prstGeom prst="rect">
            <a:avLst/>
          </a:prstGeom>
          <a:noFill/>
          <a:ln>
            <a:noFill/>
          </a:ln>
        </p:spPr>
      </p:pic>
    </p:spTree>
    <p:extLst>
      <p:ext uri="{BB962C8B-B14F-4D97-AF65-F5344CB8AC3E}">
        <p14:creationId xmlns:p14="http://schemas.microsoft.com/office/powerpoint/2010/main" val="247276874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7"/>
          <p:cNvSpPr>
            <a:spLocks noChangeArrowheads="1"/>
          </p:cNvSpPr>
          <p:nvPr/>
        </p:nvSpPr>
        <p:spPr bwMode="auto">
          <a:xfrm>
            <a:off x="899865" y="341836"/>
            <a:ext cx="9649072" cy="976811"/>
          </a:xfrm>
          <a:prstGeom prst="ellipse">
            <a:avLst/>
          </a:prstGeom>
          <a:solidFill>
            <a:srgbClr val="FFC000"/>
          </a:solidFill>
          <a:ln w="9525" algn="ctr">
            <a:solidFill>
              <a:schemeClr val="tx1"/>
            </a:solidFill>
            <a:round/>
            <a:headEnd/>
            <a:tailEnd/>
          </a:ln>
        </p:spPr>
        <p:txBody>
          <a:bodyPr wrap="none" lIns="108765" tIns="54381" rIns="108765" bIns="54381" anchor="ctr"/>
          <a:lstStyle/>
          <a:p>
            <a:pPr algn="ctr"/>
            <a:r>
              <a:rPr lang="ru-RU" sz="3200" b="1" dirty="0"/>
              <a:t>Глобальные </a:t>
            </a:r>
            <a:r>
              <a:rPr lang="ru-RU" sz="3200" b="1" dirty="0" smtClean="0"/>
              <a:t>компетенции: модель</a:t>
            </a:r>
            <a:endParaRPr lang="ru-RU" sz="3200" b="1" dirty="0"/>
          </a:p>
        </p:txBody>
      </p:sp>
      <p:pic>
        <p:nvPicPr>
          <p:cNvPr id="5" name="Рисунок 4" descr="PISA_WebBanner6-01.jpg"/>
          <p:cNvPicPr>
            <a:picLocks noChangeAspect="1"/>
          </p:cNvPicPr>
          <p:nvPr/>
        </p:nvPicPr>
        <p:blipFill>
          <a:blip r:embed="rId2" cstate="print"/>
          <a:srcRect/>
          <a:stretch>
            <a:fillRect/>
          </a:stretch>
        </p:blipFill>
        <p:spPr>
          <a:xfrm>
            <a:off x="9192000" y="6215072"/>
            <a:ext cx="2688850" cy="828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51799" y="6390506"/>
            <a:ext cx="1762463" cy="540000"/>
          </a:xfrm>
          <a:prstGeom prst="rect">
            <a:avLst/>
          </a:prstGeom>
          <a:noFill/>
          <a:ln>
            <a:noFill/>
          </a:ln>
        </p:spPr>
      </p:pic>
      <p:graphicFrame>
        <p:nvGraphicFramePr>
          <p:cNvPr id="2" name="Схема 1"/>
          <p:cNvGraphicFramePr/>
          <p:nvPr>
            <p:extLst>
              <p:ext uri="{D42A27DB-BD31-4B8C-83A1-F6EECF244321}">
                <p14:modId xmlns:p14="http://schemas.microsoft.com/office/powerpoint/2010/main" val="151108830"/>
              </p:ext>
            </p:extLst>
          </p:nvPr>
        </p:nvGraphicFramePr>
        <p:xfrm>
          <a:off x="683843" y="1110128"/>
          <a:ext cx="10657184" cy="5280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Двойная стрелка влево/вправо 6"/>
          <p:cNvSpPr/>
          <p:nvPr/>
        </p:nvSpPr>
        <p:spPr>
          <a:xfrm>
            <a:off x="683842" y="5382392"/>
            <a:ext cx="10729192" cy="648072"/>
          </a:xfrm>
          <a:prstGeom prst="leftRightArrow">
            <a:avLst/>
          </a:prstGeom>
          <a:ln/>
        </p:spPr>
        <p:style>
          <a:lnRef idx="1">
            <a:schemeClr val="accent6"/>
          </a:lnRef>
          <a:fillRef idx="2">
            <a:schemeClr val="accent6"/>
          </a:fillRef>
          <a:effectRef idx="1">
            <a:schemeClr val="accent6"/>
          </a:effectRef>
          <a:fontRef idx="minor">
            <a:schemeClr val="dk1"/>
          </a:fontRef>
        </p:style>
        <p:txBody>
          <a:bodyPr lIns="91408" tIns="45705" rIns="91408" bIns="45705" rtlCol="0" anchor="ctr"/>
          <a:lstStyle/>
          <a:p>
            <a:pPr algn="ctr"/>
            <a:r>
              <a:rPr lang="ru-RU" sz="2400" b="1" dirty="0" smtClean="0"/>
              <a:t>КОМПОНЕНТЫ</a:t>
            </a:r>
            <a:endParaRPr lang="ru-RU" sz="2400" b="1" dirty="0"/>
          </a:p>
        </p:txBody>
      </p:sp>
      <p:sp>
        <p:nvSpPr>
          <p:cNvPr id="8" name="Прямоугольник 7"/>
          <p:cNvSpPr/>
          <p:nvPr/>
        </p:nvSpPr>
        <p:spPr>
          <a:xfrm>
            <a:off x="3852196" y="6030468"/>
            <a:ext cx="4392488" cy="1012604"/>
          </a:xfrm>
          <a:prstGeom prst="rect">
            <a:avLst/>
          </a:prstGeom>
        </p:spPr>
        <p:style>
          <a:lnRef idx="1">
            <a:schemeClr val="accent6"/>
          </a:lnRef>
          <a:fillRef idx="2">
            <a:schemeClr val="accent6"/>
          </a:fillRef>
          <a:effectRef idx="1">
            <a:schemeClr val="accent6"/>
          </a:effectRef>
          <a:fontRef idx="minor">
            <a:schemeClr val="dk1"/>
          </a:fontRef>
        </p:style>
        <p:txBody>
          <a:bodyPr lIns="91408" tIns="45705" rIns="91408" bIns="45705" rtlCol="0" anchor="ctr"/>
          <a:lstStyle/>
          <a:p>
            <a:pPr algn="ctr"/>
            <a:r>
              <a:rPr lang="ru-RU" sz="2400" b="1" dirty="0" smtClean="0"/>
              <a:t>ЦЕННОСТИ</a:t>
            </a:r>
          </a:p>
          <a:p>
            <a:pPr algn="ctr"/>
            <a:r>
              <a:rPr lang="ru-RU" sz="2400" b="1" dirty="0" smtClean="0"/>
              <a:t>Человеческое достоинство</a:t>
            </a:r>
          </a:p>
          <a:p>
            <a:pPr algn="ctr"/>
            <a:r>
              <a:rPr lang="ru-RU" sz="2400" b="1" dirty="0" smtClean="0"/>
              <a:t>Культурное разнообразие</a:t>
            </a:r>
            <a:endParaRPr lang="ru-RU" sz="2400" b="1" dirty="0"/>
          </a:p>
        </p:txBody>
      </p:sp>
    </p:spTree>
    <p:extLst>
      <p:ext uri="{BB962C8B-B14F-4D97-AF65-F5344CB8AC3E}">
        <p14:creationId xmlns:p14="http://schemas.microsoft.com/office/powerpoint/2010/main" val="175100742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Иллюстрация модели глобальных компетенций – как совокупности взаимосвязанных компонентов</a:t>
            </a:r>
            <a:endParaRPr lang="ru-RU" dirty="0"/>
          </a:p>
        </p:txBody>
      </p:sp>
      <p:sp>
        <p:nvSpPr>
          <p:cNvPr id="3" name="Содержимое 2"/>
          <p:cNvSpPr>
            <a:spLocks noGrp="1"/>
          </p:cNvSpPr>
          <p:nvPr>
            <p:ph idx="1"/>
          </p:nvPr>
        </p:nvSpPr>
        <p:spPr>
          <a:xfrm>
            <a:off x="594044" y="1277939"/>
            <a:ext cx="10692765" cy="5688632"/>
          </a:xfrm>
        </p:spPr>
        <p:txBody>
          <a:bodyPr>
            <a:normAutofit fontScale="70000" lnSpcReduction="20000"/>
          </a:bodyPr>
          <a:lstStyle/>
          <a:p>
            <a:pPr marL="390525" indent="322263">
              <a:buNone/>
            </a:pPr>
            <a:r>
              <a:rPr lang="ru-RU" dirty="0" smtClean="0"/>
              <a:t>Ученик увидел</a:t>
            </a:r>
            <a:r>
              <a:rPr lang="en-US" dirty="0" smtClean="0"/>
              <a:t>,</a:t>
            </a:r>
            <a:r>
              <a:rPr lang="ru-RU" dirty="0" smtClean="0"/>
              <a:t> что одного из его одноклассников не принимают в общие игры</a:t>
            </a:r>
            <a:r>
              <a:rPr lang="en-US" dirty="0" smtClean="0"/>
              <a:t>,</a:t>
            </a:r>
            <a:r>
              <a:rPr lang="ru-RU" dirty="0" smtClean="0"/>
              <a:t> обзывают и дразнят в классе</a:t>
            </a:r>
            <a:r>
              <a:rPr lang="en-US" dirty="0" smtClean="0"/>
              <a:t> (</a:t>
            </a:r>
            <a:r>
              <a:rPr lang="ru-RU" dirty="0" smtClean="0"/>
              <a:t>явление </a:t>
            </a:r>
            <a:r>
              <a:rPr lang="ru-RU" dirty="0" err="1" smtClean="0"/>
              <a:t>буллинга</a:t>
            </a:r>
            <a:r>
              <a:rPr lang="en-US" dirty="0" smtClean="0"/>
              <a:t>), </a:t>
            </a:r>
            <a:r>
              <a:rPr lang="ru-RU" dirty="0" smtClean="0"/>
              <a:t>потому что он носит старую одежду</a:t>
            </a:r>
            <a:r>
              <a:rPr lang="en-US" dirty="0" smtClean="0"/>
              <a:t>. </a:t>
            </a:r>
            <a:endParaRPr lang="ru-RU" dirty="0" smtClean="0"/>
          </a:p>
          <a:p>
            <a:pPr marL="390525" indent="322263">
              <a:buNone/>
            </a:pPr>
            <a:r>
              <a:rPr lang="ru-RU" dirty="0" smtClean="0"/>
              <a:t>Он </a:t>
            </a:r>
            <a:r>
              <a:rPr lang="ru-RU" i="1" dirty="0" smtClean="0"/>
              <a:t>знает</a:t>
            </a:r>
            <a:r>
              <a:rPr lang="en-US" dirty="0" smtClean="0"/>
              <a:t>,</a:t>
            </a:r>
            <a:r>
              <a:rPr lang="ru-RU" dirty="0" smtClean="0"/>
              <a:t> что этот мальчик из бедной семьи</a:t>
            </a:r>
            <a:r>
              <a:rPr lang="en-US" dirty="0" smtClean="0"/>
              <a:t>, </a:t>
            </a:r>
            <a:r>
              <a:rPr lang="ru-RU" dirty="0" smtClean="0"/>
              <a:t>т</a:t>
            </a:r>
            <a:r>
              <a:rPr lang="en-US" dirty="0" smtClean="0"/>
              <a:t>.</a:t>
            </a:r>
            <a:r>
              <a:rPr lang="ru-RU" dirty="0" smtClean="0"/>
              <a:t>к</a:t>
            </a:r>
            <a:r>
              <a:rPr lang="en-US" dirty="0" smtClean="0"/>
              <a:t>. </a:t>
            </a:r>
            <a:r>
              <a:rPr lang="ru-RU" dirty="0" smtClean="0"/>
              <a:t>его отец потерял работу после закрытия местной фабрики</a:t>
            </a:r>
            <a:r>
              <a:rPr lang="en-US" dirty="0" smtClean="0"/>
              <a:t>.</a:t>
            </a:r>
            <a:r>
              <a:rPr lang="ru-RU" dirty="0" smtClean="0"/>
              <a:t> </a:t>
            </a:r>
          </a:p>
          <a:p>
            <a:pPr marL="390525" indent="322263">
              <a:buNone/>
            </a:pPr>
            <a:r>
              <a:rPr lang="ru-RU" dirty="0" smtClean="0"/>
              <a:t>Он </a:t>
            </a:r>
            <a:r>
              <a:rPr lang="ru-RU" i="1" dirty="0" smtClean="0"/>
              <a:t>предпринимает действия </a:t>
            </a:r>
            <a:r>
              <a:rPr lang="ru-RU" dirty="0" smtClean="0"/>
              <a:t>для защиты мальчика</a:t>
            </a:r>
            <a:r>
              <a:rPr lang="en-US" dirty="0" smtClean="0"/>
              <a:t>.</a:t>
            </a:r>
            <a:r>
              <a:rPr lang="ru-RU" dirty="0" smtClean="0"/>
              <a:t> Его решение действовать обусловлено его </a:t>
            </a:r>
            <a:r>
              <a:rPr lang="ru-RU" i="1" dirty="0" smtClean="0"/>
              <a:t>понимаем</a:t>
            </a:r>
            <a:r>
              <a:rPr lang="ru-RU" dirty="0" smtClean="0"/>
              <a:t>  того</a:t>
            </a:r>
            <a:r>
              <a:rPr lang="en-US" dirty="0" smtClean="0"/>
              <a:t>,</a:t>
            </a:r>
            <a:r>
              <a:rPr lang="ru-RU" dirty="0" smtClean="0"/>
              <a:t> что человеческое  достоинство является фундаментальной </a:t>
            </a:r>
            <a:r>
              <a:rPr lang="ru-RU" i="1" dirty="0" smtClean="0"/>
              <a:t>ценностью</a:t>
            </a:r>
            <a:r>
              <a:rPr lang="ru-RU" dirty="0" smtClean="0"/>
              <a:t> и проявляется в сочувствии мальчику и ответственности за людей</a:t>
            </a:r>
            <a:r>
              <a:rPr lang="en-US" dirty="0" smtClean="0"/>
              <a:t>,</a:t>
            </a:r>
            <a:r>
              <a:rPr lang="ru-RU" dirty="0" smtClean="0"/>
              <a:t> которые находятся в худшем положении по сравнению с ним (</a:t>
            </a:r>
            <a:r>
              <a:rPr lang="ru-RU" i="1" dirty="0" smtClean="0"/>
              <a:t>отношения</a:t>
            </a:r>
            <a:r>
              <a:rPr lang="ru-RU" dirty="0" smtClean="0"/>
              <a:t>)</a:t>
            </a:r>
            <a:r>
              <a:rPr lang="en-US" dirty="0" smtClean="0"/>
              <a:t>.</a:t>
            </a:r>
            <a:r>
              <a:rPr lang="ru-RU" dirty="0" smtClean="0"/>
              <a:t> </a:t>
            </a:r>
          </a:p>
          <a:p>
            <a:pPr marL="390525" indent="322263">
              <a:buNone/>
            </a:pPr>
            <a:r>
              <a:rPr lang="ru-RU" dirty="0" smtClean="0"/>
              <a:t>Защищая одноклассника (действуя против </a:t>
            </a:r>
            <a:r>
              <a:rPr lang="ru-RU" dirty="0" err="1" smtClean="0"/>
              <a:t>буллинга</a:t>
            </a:r>
            <a:r>
              <a:rPr lang="en-US" dirty="0" smtClean="0"/>
              <a:t>), </a:t>
            </a:r>
            <a:r>
              <a:rPr lang="ru-RU" dirty="0" smtClean="0"/>
              <a:t>он принимает решения на основе своих </a:t>
            </a:r>
            <a:r>
              <a:rPr lang="ru-RU" i="1" dirty="0" smtClean="0"/>
              <a:t>знаний и понимания </a:t>
            </a:r>
            <a:r>
              <a:rPr lang="ru-RU" dirty="0" smtClean="0"/>
              <a:t>экономической ситуации семьи одноклассника и использует свои лингвистические и коммуникативные </a:t>
            </a:r>
            <a:r>
              <a:rPr lang="ru-RU" i="1" dirty="0" smtClean="0"/>
              <a:t>умения</a:t>
            </a:r>
            <a:r>
              <a:rPr lang="ru-RU" dirty="0" smtClean="0"/>
              <a:t> с целью убедить обидчиков прекратить издеваться над одноклассником</a:t>
            </a:r>
            <a:r>
              <a:rPr lang="en-US" dirty="0" smtClean="0"/>
              <a:t>.</a:t>
            </a:r>
            <a:endParaRPr lang="ru-RU" dirty="0" smtClean="0"/>
          </a:p>
          <a:p>
            <a:pPr marL="390525" indent="322263">
              <a:buNone/>
            </a:pPr>
            <a:r>
              <a:rPr lang="ru-RU" dirty="0" smtClean="0"/>
              <a:t>Эффективное поведение ученика в ситуации </a:t>
            </a:r>
            <a:r>
              <a:rPr lang="ru-RU" dirty="0" err="1" smtClean="0"/>
              <a:t>буллинга</a:t>
            </a:r>
            <a:r>
              <a:rPr lang="ru-RU" dirty="0" smtClean="0"/>
              <a:t> требует </a:t>
            </a:r>
            <a:r>
              <a:rPr lang="ru-RU" dirty="0" err="1" smtClean="0"/>
              <a:t>сформированности</a:t>
            </a:r>
            <a:r>
              <a:rPr lang="ru-RU" dirty="0" smtClean="0"/>
              <a:t> различных сторон глобальных компетенций</a:t>
            </a:r>
            <a:r>
              <a:rPr lang="en-US" dirty="0" smtClean="0"/>
              <a:t>.</a:t>
            </a:r>
            <a:r>
              <a:rPr lang="ru-RU" dirty="0" smtClean="0"/>
              <a:t> </a:t>
            </a:r>
            <a:endParaRPr lang="ru-RU" dirty="0"/>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5"/>
          <p:cNvSpPr>
            <a:spLocks noGrp="1"/>
          </p:cNvSpPr>
          <p:nvPr>
            <p:ph type="sldNum" sz="quarter" idx="12"/>
          </p:nvPr>
        </p:nvSpPr>
        <p:spPr>
          <a:noFill/>
        </p:spPr>
        <p:txBody>
          <a:bodyPr/>
          <a:lstStyle/>
          <a:p>
            <a:fld id="{ACFF850B-E1DD-4D25-83E7-5CFB5BEC7D85}" type="slidenum">
              <a:rPr lang="ru-RU" smtClean="0"/>
              <a:pPr/>
              <a:t>123</a:t>
            </a:fld>
            <a:endParaRPr lang="ru-RU" smtClean="0"/>
          </a:p>
        </p:txBody>
      </p:sp>
      <p:sp>
        <p:nvSpPr>
          <p:cNvPr id="13316" name="Rectangle 3"/>
          <p:cNvSpPr>
            <a:spLocks noGrp="1" noChangeArrowheads="1"/>
          </p:cNvSpPr>
          <p:nvPr>
            <p:ph type="body" idx="1"/>
          </p:nvPr>
        </p:nvSpPr>
        <p:spPr>
          <a:xfrm>
            <a:off x="1450042" y="1401369"/>
            <a:ext cx="10197730" cy="4685045"/>
          </a:xfrm>
        </p:spPr>
        <p:txBody>
          <a:bodyPr/>
          <a:lstStyle/>
          <a:p>
            <a:pPr marL="457200" indent="-457200" algn="ctr">
              <a:buNone/>
              <a:defRPr/>
            </a:pPr>
            <a:r>
              <a:rPr lang="ru-RU" dirty="0" smtClean="0">
                <a:solidFill>
                  <a:schemeClr val="accent6">
                    <a:lumMod val="75000"/>
                  </a:schemeClr>
                </a:solidFill>
              </a:rPr>
              <a:t>Особенности инструментария</a:t>
            </a:r>
            <a:r>
              <a:rPr lang="en-US" dirty="0" smtClean="0">
                <a:solidFill>
                  <a:schemeClr val="accent6">
                    <a:lumMod val="75000"/>
                  </a:schemeClr>
                </a:solidFill>
              </a:rPr>
              <a:t> </a:t>
            </a:r>
            <a:r>
              <a:rPr lang="ru-RU" dirty="0" smtClean="0">
                <a:solidFill>
                  <a:schemeClr val="accent6">
                    <a:lumMod val="75000"/>
                  </a:schemeClr>
                </a:solidFill>
              </a:rPr>
              <a:t>для оценки глобальных компетенций</a:t>
            </a:r>
            <a:endParaRPr lang="en-US" dirty="0" smtClean="0">
              <a:solidFill>
                <a:schemeClr val="accent6">
                  <a:lumMod val="75000"/>
                </a:schemeClr>
              </a:solidFill>
            </a:endParaRPr>
          </a:p>
          <a:p>
            <a:pPr marL="68014" indent="-68014">
              <a:buNone/>
              <a:defRPr/>
            </a:pPr>
            <a:endParaRPr lang="en-US" b="1" dirty="0" smtClean="0">
              <a:solidFill>
                <a:schemeClr val="accent6">
                  <a:lumMod val="75000"/>
                </a:schemeClr>
              </a:solidFill>
            </a:endParaRPr>
          </a:p>
          <a:p>
            <a:pPr marL="68014" indent="-68014">
              <a:buNone/>
              <a:defRPr/>
            </a:pPr>
            <a:endParaRPr lang="ru-RU" b="1" dirty="0" smtClean="0">
              <a:solidFill>
                <a:schemeClr val="accent6">
                  <a:lumMod val="75000"/>
                </a:schemeClr>
              </a:solidFill>
            </a:endParaRPr>
          </a:p>
          <a:p>
            <a:pPr marL="68014" indent="-68014">
              <a:buNone/>
              <a:defRPr/>
            </a:pPr>
            <a:endParaRPr lang="ru-RU" dirty="0" smtClean="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Составляющие единой шкалы глобальных компетенций (когнитивное тестирование учащихся)</a:t>
            </a:r>
            <a:endParaRPr lang="ru-RU" dirty="0"/>
          </a:p>
        </p:txBody>
      </p:sp>
      <p:sp>
        <p:nvSpPr>
          <p:cNvPr id="3" name="Содержимое 2"/>
          <p:cNvSpPr>
            <a:spLocks noGrp="1"/>
          </p:cNvSpPr>
          <p:nvPr>
            <p:ph idx="1"/>
          </p:nvPr>
        </p:nvSpPr>
        <p:spPr/>
        <p:txBody>
          <a:bodyPr>
            <a:normAutofit fontScale="85000" lnSpcReduction="20000"/>
          </a:bodyPr>
          <a:lstStyle/>
          <a:p>
            <a:r>
              <a:rPr lang="ru-RU" dirty="0" smtClean="0"/>
              <a:t>Знание и понимание глобальных проблем</a:t>
            </a:r>
          </a:p>
          <a:p>
            <a:r>
              <a:rPr lang="ru-RU" dirty="0" smtClean="0"/>
              <a:t>Знание и понимание межкультурных взаимодействий</a:t>
            </a:r>
          </a:p>
          <a:p>
            <a:r>
              <a:rPr lang="ru-RU" dirty="0" smtClean="0"/>
              <a:t>Аналитическое и критическое мышление</a:t>
            </a:r>
          </a:p>
          <a:p>
            <a:endParaRPr lang="ru-RU" dirty="0" smtClean="0"/>
          </a:p>
          <a:p>
            <a:pPr>
              <a:buNone/>
            </a:pPr>
            <a:r>
              <a:rPr lang="ru-RU" dirty="0" smtClean="0"/>
              <a:t>Характеристики 1000-балльной шкалы:  </a:t>
            </a:r>
          </a:p>
          <a:p>
            <a:pPr>
              <a:buNone/>
            </a:pPr>
            <a:r>
              <a:rPr lang="ru-RU" dirty="0" smtClean="0"/>
              <a:t>среднее значение – 500</a:t>
            </a:r>
            <a:r>
              <a:rPr lang="en-US" dirty="0" smtClean="0"/>
              <a:t>, </a:t>
            </a:r>
            <a:endParaRPr lang="ru-RU" dirty="0" smtClean="0"/>
          </a:p>
          <a:p>
            <a:pPr>
              <a:buNone/>
            </a:pPr>
            <a:r>
              <a:rPr lang="ru-RU" dirty="0" smtClean="0"/>
              <a:t>стандартное отклонение – 100</a:t>
            </a:r>
            <a:r>
              <a:rPr lang="en-US" dirty="0" smtClean="0"/>
              <a:t>, </a:t>
            </a:r>
            <a:endParaRPr lang="ru-RU" dirty="0" smtClean="0"/>
          </a:p>
          <a:p>
            <a:pPr marL="0" indent="0">
              <a:buNone/>
            </a:pPr>
            <a:r>
              <a:rPr lang="ru-RU" dirty="0" smtClean="0"/>
              <a:t>уровни </a:t>
            </a:r>
            <a:r>
              <a:rPr lang="ru-RU" dirty="0" err="1" smtClean="0"/>
              <a:t>сформированности</a:t>
            </a:r>
            <a:r>
              <a:rPr lang="ru-RU" dirty="0" smtClean="0"/>
              <a:t> ГК </a:t>
            </a:r>
            <a:r>
              <a:rPr lang="ru-RU" dirty="0"/>
              <a:t>– </a:t>
            </a:r>
            <a:r>
              <a:rPr lang="ru-RU" dirty="0" smtClean="0"/>
              <a:t>отражают сложность проблемы</a:t>
            </a:r>
            <a:r>
              <a:rPr lang="en-US" dirty="0" smtClean="0"/>
              <a:t>,</a:t>
            </a:r>
            <a:r>
              <a:rPr lang="ru-RU" dirty="0" smtClean="0"/>
              <a:t>  глубину понимания и уровень </a:t>
            </a:r>
            <a:r>
              <a:rPr lang="ru-RU" dirty="0" err="1" smtClean="0"/>
              <a:t>сформированности</a:t>
            </a:r>
            <a:r>
              <a:rPr lang="ru-RU" dirty="0" smtClean="0"/>
              <a:t> критического мышления</a:t>
            </a:r>
            <a:endParaRPr lang="ru-RU" dirty="0"/>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7"/>
          <p:cNvSpPr>
            <a:spLocks noChangeArrowheads="1"/>
          </p:cNvSpPr>
          <p:nvPr/>
        </p:nvSpPr>
        <p:spPr bwMode="auto">
          <a:xfrm>
            <a:off x="899865" y="341836"/>
            <a:ext cx="9649072" cy="976811"/>
          </a:xfrm>
          <a:prstGeom prst="ellipse">
            <a:avLst/>
          </a:prstGeom>
          <a:solidFill>
            <a:srgbClr val="FFC000"/>
          </a:solidFill>
          <a:ln w="9525" algn="ctr">
            <a:solidFill>
              <a:schemeClr val="tx1"/>
            </a:solidFill>
            <a:round/>
            <a:headEnd/>
            <a:tailEnd/>
          </a:ln>
        </p:spPr>
        <p:txBody>
          <a:bodyPr wrap="none" lIns="108801" tIns="54401" rIns="108801" bIns="54401" anchor="ctr"/>
          <a:lstStyle/>
          <a:p>
            <a:pPr algn="ctr"/>
            <a:r>
              <a:rPr lang="ru-RU" sz="3200" b="1" dirty="0" smtClean="0"/>
              <a:t>Глобальные компетенции: знание и понимание</a:t>
            </a:r>
            <a:endParaRPr lang="ru-RU" sz="3200" b="1" dirty="0"/>
          </a:p>
        </p:txBody>
      </p:sp>
      <p:pic>
        <p:nvPicPr>
          <p:cNvPr id="5" name="Рисунок 4" descr="PISA_WebBanner6-01.jpg"/>
          <p:cNvPicPr>
            <a:picLocks noChangeAspect="1"/>
          </p:cNvPicPr>
          <p:nvPr/>
        </p:nvPicPr>
        <p:blipFill>
          <a:blip r:embed="rId2" cstate="print"/>
          <a:srcRect/>
          <a:stretch>
            <a:fillRect/>
          </a:stretch>
        </p:blipFill>
        <p:spPr>
          <a:xfrm>
            <a:off x="9192000" y="6215071"/>
            <a:ext cx="2688850" cy="828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51795" y="6390506"/>
            <a:ext cx="1762463" cy="540000"/>
          </a:xfrm>
          <a:prstGeom prst="rect">
            <a:avLst/>
          </a:prstGeom>
          <a:noFill/>
          <a:ln>
            <a:noFill/>
          </a:ln>
        </p:spPr>
      </p:pic>
      <p:graphicFrame>
        <p:nvGraphicFramePr>
          <p:cNvPr id="2" name="Схема 1"/>
          <p:cNvGraphicFramePr/>
          <p:nvPr>
            <p:extLst>
              <p:ext uri="{D42A27DB-BD31-4B8C-83A1-F6EECF244321}">
                <p14:modId xmlns:p14="http://schemas.microsoft.com/office/powerpoint/2010/main" val="1176518029"/>
              </p:ext>
            </p:extLst>
          </p:nvPr>
        </p:nvGraphicFramePr>
        <p:xfrm>
          <a:off x="395809" y="1637978"/>
          <a:ext cx="11017224" cy="4392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25729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7"/>
          <p:cNvSpPr>
            <a:spLocks noChangeArrowheads="1"/>
          </p:cNvSpPr>
          <p:nvPr/>
        </p:nvSpPr>
        <p:spPr bwMode="auto">
          <a:xfrm>
            <a:off x="899865" y="341836"/>
            <a:ext cx="9649072" cy="976811"/>
          </a:xfrm>
          <a:prstGeom prst="ellipse">
            <a:avLst/>
          </a:prstGeom>
          <a:solidFill>
            <a:srgbClr val="FFC000"/>
          </a:solidFill>
          <a:ln w="9525" algn="ctr">
            <a:solidFill>
              <a:schemeClr val="tx1"/>
            </a:solidFill>
            <a:round/>
            <a:headEnd/>
            <a:tailEnd/>
          </a:ln>
        </p:spPr>
        <p:txBody>
          <a:bodyPr wrap="none" lIns="108801" tIns="54401" rIns="108801" bIns="54401" anchor="ctr"/>
          <a:lstStyle/>
          <a:p>
            <a:pPr algn="ctr"/>
            <a:r>
              <a:rPr lang="ru-RU" sz="3200" b="1" dirty="0" smtClean="0"/>
              <a:t>Глобальные компетенции: умения</a:t>
            </a:r>
            <a:endParaRPr lang="ru-RU" sz="3200" b="1" dirty="0"/>
          </a:p>
        </p:txBody>
      </p:sp>
      <p:pic>
        <p:nvPicPr>
          <p:cNvPr id="5" name="Рисунок 4" descr="PISA_WebBanner6-01.jpg"/>
          <p:cNvPicPr>
            <a:picLocks noChangeAspect="1"/>
          </p:cNvPicPr>
          <p:nvPr/>
        </p:nvPicPr>
        <p:blipFill>
          <a:blip r:embed="rId2" cstate="print"/>
          <a:srcRect/>
          <a:stretch>
            <a:fillRect/>
          </a:stretch>
        </p:blipFill>
        <p:spPr>
          <a:xfrm>
            <a:off x="9192000" y="6215071"/>
            <a:ext cx="2688850" cy="828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51795" y="6390506"/>
            <a:ext cx="1762463" cy="540000"/>
          </a:xfrm>
          <a:prstGeom prst="rect">
            <a:avLst/>
          </a:prstGeom>
          <a:noFill/>
          <a:ln>
            <a:noFill/>
          </a:ln>
        </p:spPr>
      </p:pic>
      <p:graphicFrame>
        <p:nvGraphicFramePr>
          <p:cNvPr id="2" name="Схема 1"/>
          <p:cNvGraphicFramePr/>
          <p:nvPr>
            <p:extLst>
              <p:ext uri="{D42A27DB-BD31-4B8C-83A1-F6EECF244321}">
                <p14:modId xmlns:p14="http://schemas.microsoft.com/office/powerpoint/2010/main" val="3110753052"/>
              </p:ext>
            </p:extLst>
          </p:nvPr>
        </p:nvGraphicFramePr>
        <p:xfrm>
          <a:off x="395809" y="1781994"/>
          <a:ext cx="11161240"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50291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825" y="358918"/>
            <a:ext cx="10692765" cy="558980"/>
          </a:xfrm>
        </p:spPr>
        <p:txBody>
          <a:bodyPr>
            <a:normAutofit fontScale="90000"/>
          </a:bodyPr>
          <a:lstStyle/>
          <a:p>
            <a:pPr>
              <a:lnSpc>
                <a:spcPct val="80000"/>
              </a:lnSpc>
            </a:pPr>
            <a:r>
              <a:rPr lang="ru-RU" dirty="0" smtClean="0"/>
              <a:t>Особенности заданий</a:t>
            </a:r>
            <a:br>
              <a:rPr lang="ru-RU" dirty="0" smtClean="0"/>
            </a:br>
            <a:r>
              <a:rPr lang="ru-RU" dirty="0" smtClean="0"/>
              <a:t>(когнитивное тестирование учащихся)</a:t>
            </a:r>
            <a:endParaRPr lang="ru-RU" dirty="0"/>
          </a:p>
        </p:txBody>
      </p:sp>
      <p:sp>
        <p:nvSpPr>
          <p:cNvPr id="3" name="Содержимое 2"/>
          <p:cNvSpPr>
            <a:spLocks noGrp="1"/>
          </p:cNvSpPr>
          <p:nvPr>
            <p:ph idx="1"/>
          </p:nvPr>
        </p:nvSpPr>
        <p:spPr>
          <a:xfrm>
            <a:off x="594044" y="1061914"/>
            <a:ext cx="10692765" cy="5337945"/>
          </a:xfrm>
        </p:spPr>
        <p:txBody>
          <a:bodyPr>
            <a:normAutofit fontScale="62500" lnSpcReduction="20000"/>
          </a:bodyPr>
          <a:lstStyle/>
          <a:p>
            <a:pPr>
              <a:buNone/>
            </a:pPr>
            <a:endParaRPr lang="ru-RU" u="sng" dirty="0" smtClean="0"/>
          </a:p>
          <a:p>
            <a:pPr>
              <a:buNone/>
            </a:pPr>
            <a:r>
              <a:rPr lang="ru-RU" sz="3800" u="sng" dirty="0" smtClean="0"/>
              <a:t>Характеристика заданий</a:t>
            </a:r>
          </a:p>
          <a:p>
            <a:r>
              <a:rPr lang="ru-RU" sz="3800" dirty="0" smtClean="0"/>
              <a:t>Содержание</a:t>
            </a:r>
          </a:p>
          <a:p>
            <a:r>
              <a:rPr lang="ru-RU" sz="3800" dirty="0" smtClean="0"/>
              <a:t>Контекст</a:t>
            </a:r>
          </a:p>
          <a:p>
            <a:r>
              <a:rPr lang="ru-RU" sz="3800" dirty="0" smtClean="0"/>
              <a:t>Когнитивные процессы</a:t>
            </a:r>
          </a:p>
          <a:p>
            <a:endParaRPr lang="ru-RU" sz="3800" dirty="0" smtClean="0"/>
          </a:p>
          <a:p>
            <a:pPr>
              <a:buNone/>
            </a:pPr>
            <a:r>
              <a:rPr lang="ru-RU" sz="3800" u="sng" dirty="0" smtClean="0"/>
              <a:t>Структура блока</a:t>
            </a:r>
          </a:p>
          <a:p>
            <a:r>
              <a:rPr lang="ru-RU" sz="3800" dirty="0" smtClean="0"/>
              <a:t>Ситуация</a:t>
            </a:r>
          </a:p>
          <a:p>
            <a:r>
              <a:rPr lang="ru-RU" sz="3800" dirty="0" smtClean="0"/>
              <a:t>Задания с выбором ответа для оценки знаний и понимания проблемы</a:t>
            </a:r>
          </a:p>
          <a:p>
            <a:r>
              <a:rPr lang="ru-RU" sz="3800" dirty="0" smtClean="0"/>
              <a:t>Задания с открытыми ответами  на обоснования оценочные суждения и т</a:t>
            </a:r>
            <a:r>
              <a:rPr lang="en-US" sz="3800" dirty="0" smtClean="0"/>
              <a:t>.</a:t>
            </a:r>
            <a:r>
              <a:rPr lang="ru-RU" sz="3800" dirty="0" err="1" smtClean="0"/>
              <a:t>д</a:t>
            </a:r>
            <a:r>
              <a:rPr lang="en-US" sz="3800" dirty="0" smtClean="0"/>
              <a:t>.</a:t>
            </a:r>
            <a:endParaRPr lang="ru-RU" sz="3800" dirty="0" smtClean="0"/>
          </a:p>
          <a:p>
            <a:endParaRPr lang="ru-RU" sz="3800" dirty="0" smtClean="0"/>
          </a:p>
          <a:p>
            <a:pPr>
              <a:buNone/>
            </a:pPr>
            <a:r>
              <a:rPr lang="ru-RU" sz="3800" u="sng" dirty="0" smtClean="0"/>
              <a:t>Характер деятельности учащихся</a:t>
            </a:r>
          </a:p>
          <a:p>
            <a:r>
              <a:rPr lang="ru-RU" sz="3800" dirty="0" smtClean="0"/>
              <a:t>Тематическое исследование</a:t>
            </a:r>
          </a:p>
          <a:p>
            <a:r>
              <a:rPr lang="ru-RU" sz="3800" dirty="0" smtClean="0"/>
              <a:t>Анализ проблемных ситуаций и происшествий </a:t>
            </a:r>
            <a:endParaRPr lang="en-US" sz="3800" dirty="0" smtClean="0"/>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1043881" y="485850"/>
            <a:ext cx="10153128" cy="1944216"/>
          </a:xfrm>
        </p:spPr>
        <p:txBody>
          <a:bodyPr>
            <a:normAutofit fontScale="90000"/>
          </a:bodyPr>
          <a:lstStyle/>
          <a:p>
            <a:pPr>
              <a:lnSpc>
                <a:spcPct val="80000"/>
              </a:lnSpc>
            </a:pPr>
            <a:r>
              <a:rPr lang="ru-RU" dirty="0" smtClean="0"/>
              <a:t>Примеры вопросов из области критического рассмотрения проблем глобального характера и межкультурного взаимодействия </a:t>
            </a:r>
          </a:p>
        </p:txBody>
      </p:sp>
      <p:sp>
        <p:nvSpPr>
          <p:cNvPr id="14339" name="Содержимое 2"/>
          <p:cNvSpPr>
            <a:spLocks noGrp="1"/>
          </p:cNvSpPr>
          <p:nvPr>
            <p:ph idx="1"/>
          </p:nvPr>
        </p:nvSpPr>
        <p:spPr>
          <a:xfrm>
            <a:off x="594043" y="2214042"/>
            <a:ext cx="10236921" cy="3915490"/>
          </a:xfrm>
        </p:spPr>
        <p:txBody>
          <a:bodyPr>
            <a:normAutofit fontScale="77500" lnSpcReduction="20000"/>
          </a:bodyPr>
          <a:lstStyle/>
          <a:p>
            <a:pPr>
              <a:buNone/>
            </a:pPr>
            <a:r>
              <a:rPr lang="ru-RU" u="sng" dirty="0" smtClean="0"/>
              <a:t>Возможные вопросы: </a:t>
            </a:r>
          </a:p>
          <a:p>
            <a:r>
              <a:rPr lang="ru-RU" dirty="0" smtClean="0"/>
              <a:t> </a:t>
            </a:r>
            <a:r>
              <a:rPr lang="ru-RU" i="1" dirty="0" smtClean="0"/>
              <a:t>Как связаны определенные действия с развитием глобальных проблем? </a:t>
            </a:r>
          </a:p>
          <a:p>
            <a:r>
              <a:rPr lang="ru-RU" i="1" dirty="0" smtClean="0"/>
              <a:t>Опишите одно позитивное и одно негативное последствие описанного действия. </a:t>
            </a:r>
          </a:p>
          <a:p>
            <a:r>
              <a:rPr lang="ru-RU" i="1" dirty="0" smtClean="0"/>
              <a:t>Являются ли ситуации, описанные в таблице, примерами возможных негативных (позитивных) последствий? </a:t>
            </a:r>
          </a:p>
          <a:p>
            <a:r>
              <a:rPr lang="ru-RU" i="1" dirty="0" smtClean="0"/>
              <a:t>Являются ли данные предложения краткосрочной или долгосрочной мерой решения описанной проблемы?</a:t>
            </a:r>
            <a:r>
              <a:rPr lang="ru-RU" dirty="0" smtClean="0"/>
              <a:t> И др.</a:t>
            </a:r>
          </a:p>
        </p:txBody>
      </p:sp>
      <p:pic>
        <p:nvPicPr>
          <p:cNvPr id="14340" name="Picture 5" descr="logo_en"/>
          <p:cNvPicPr>
            <a:picLocks noChangeAspect="1" noChangeArrowheads="1"/>
          </p:cNvPicPr>
          <p:nvPr/>
        </p:nvPicPr>
        <p:blipFill>
          <a:blip r:embed="rId2" cstate="print"/>
          <a:srcRect/>
          <a:stretch>
            <a:fillRect/>
          </a:stretch>
        </p:blipFill>
        <p:spPr bwMode="auto">
          <a:xfrm>
            <a:off x="0" y="0"/>
            <a:ext cx="2537057" cy="726389"/>
          </a:xfrm>
          <a:prstGeom prst="rect">
            <a:avLst/>
          </a:prstGeom>
          <a:noFill/>
          <a:ln w="9525">
            <a:noFill/>
            <a:miter lim="800000"/>
            <a:headEnd/>
            <a:tailEnd/>
          </a:ln>
        </p:spPr>
      </p:pic>
      <p:pic>
        <p:nvPicPr>
          <p:cNvPr id="5" name="Рисунок 4" descr="PISA_WebBanner6-01.jpg"/>
          <p:cNvPicPr>
            <a:picLocks noChangeAspect="1"/>
          </p:cNvPicPr>
          <p:nvPr/>
        </p:nvPicPr>
        <p:blipFill>
          <a:blip r:embed="rId3" cstate="print"/>
          <a:srcRect/>
          <a:stretch>
            <a:fillRect/>
          </a:stretch>
        </p:blipFill>
        <p:spPr>
          <a:xfrm>
            <a:off x="9900865" y="125811"/>
            <a:ext cx="1753599" cy="540000"/>
          </a:xfrm>
          <a:prstGeom prst="rect">
            <a:avLst/>
          </a:prstGeom>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683841" y="413842"/>
            <a:ext cx="10945216" cy="1944216"/>
          </a:xfrm>
        </p:spPr>
        <p:txBody>
          <a:bodyPr>
            <a:normAutofit fontScale="90000"/>
          </a:bodyPr>
          <a:lstStyle/>
          <a:p>
            <a:pPr>
              <a:lnSpc>
                <a:spcPct val="80000"/>
              </a:lnSpc>
            </a:pPr>
            <a:r>
              <a:rPr lang="ru-RU" dirty="0" smtClean="0"/>
              <a:t>Примеры вопросов из области оценки влияния различий (культурных, религиозных, политических или иных) на восприятие, суждения и взгляды людей</a:t>
            </a:r>
          </a:p>
        </p:txBody>
      </p:sp>
      <p:sp>
        <p:nvSpPr>
          <p:cNvPr id="14339" name="Содержимое 2"/>
          <p:cNvSpPr>
            <a:spLocks noGrp="1"/>
          </p:cNvSpPr>
          <p:nvPr>
            <p:ph idx="1"/>
          </p:nvPr>
        </p:nvSpPr>
        <p:spPr>
          <a:xfrm>
            <a:off x="594043" y="2214042"/>
            <a:ext cx="10236921" cy="4608512"/>
          </a:xfrm>
        </p:spPr>
        <p:txBody>
          <a:bodyPr>
            <a:normAutofit fontScale="77500" lnSpcReduction="20000"/>
          </a:bodyPr>
          <a:lstStyle/>
          <a:p>
            <a:pPr>
              <a:buNone/>
            </a:pPr>
            <a:r>
              <a:rPr lang="ru-RU" u="sng" dirty="0" smtClean="0"/>
              <a:t>Возможные вопросы: </a:t>
            </a:r>
          </a:p>
          <a:p>
            <a:r>
              <a:rPr lang="ru-RU" i="1" dirty="0" smtClean="0"/>
              <a:t>Помогают ли приведенные факты объяснить … ? </a:t>
            </a:r>
          </a:p>
          <a:p>
            <a:r>
              <a:rPr lang="ru-RU" i="1" dirty="0" smtClean="0"/>
              <a:t>Приведите одну социальную и одну финансовую причину, объясняющую, почему … </a:t>
            </a:r>
          </a:p>
          <a:p>
            <a:r>
              <a:rPr lang="ru-RU" i="1" dirty="0" smtClean="0"/>
              <a:t>Могли бы меры (ранее описаны) побудить изменить свои действия или планы? </a:t>
            </a:r>
          </a:p>
          <a:p>
            <a:r>
              <a:rPr lang="ru-RU" i="1" dirty="0" smtClean="0"/>
              <a:t>Объясняют ли причины (приведены) решение сделать … ? </a:t>
            </a:r>
          </a:p>
          <a:p>
            <a:r>
              <a:rPr lang="ru-RU" i="1" dirty="0" smtClean="0"/>
              <a:t>Могут ли ответы на вопросы, приведенные ниже, помочь проверить утверждение? </a:t>
            </a:r>
          </a:p>
          <a:p>
            <a:r>
              <a:rPr lang="ru-RU" i="1" dirty="0" smtClean="0"/>
              <a:t>Какую еще информацию нужно рассмотреть, прежде чем согласиться с … ?</a:t>
            </a:r>
            <a:endParaRPr lang="ru-RU" dirty="0" smtClean="0"/>
          </a:p>
        </p:txBody>
      </p:sp>
      <p:pic>
        <p:nvPicPr>
          <p:cNvPr id="14340" name="Picture 5" descr="logo_en"/>
          <p:cNvPicPr>
            <a:picLocks noChangeAspect="1" noChangeArrowheads="1"/>
          </p:cNvPicPr>
          <p:nvPr/>
        </p:nvPicPr>
        <p:blipFill>
          <a:blip r:embed="rId2" cstate="print"/>
          <a:srcRect/>
          <a:stretch>
            <a:fillRect/>
          </a:stretch>
        </p:blipFill>
        <p:spPr bwMode="auto">
          <a:xfrm>
            <a:off x="0" y="0"/>
            <a:ext cx="2537057" cy="726389"/>
          </a:xfrm>
          <a:prstGeom prst="rect">
            <a:avLst/>
          </a:prstGeom>
          <a:noFill/>
          <a:ln w="9525">
            <a:noFill/>
            <a:miter lim="800000"/>
            <a:headEnd/>
            <a:tailEnd/>
          </a:ln>
        </p:spPr>
      </p:pic>
      <p:pic>
        <p:nvPicPr>
          <p:cNvPr id="5" name="Рисунок 4" descr="PISA_WebBanner6-01.jpg"/>
          <p:cNvPicPr>
            <a:picLocks noChangeAspect="1"/>
          </p:cNvPicPr>
          <p:nvPr/>
        </p:nvPicPr>
        <p:blipFill>
          <a:blip r:embed="rId3" cstate="print"/>
          <a:srcRect/>
          <a:stretch>
            <a:fillRect/>
          </a:stretch>
        </p:blipFill>
        <p:spPr>
          <a:xfrm>
            <a:off x="9900865" y="125811"/>
            <a:ext cx="1753599" cy="540000"/>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986" name="Rectangle 2"/>
          <p:cNvSpPr>
            <a:spLocks noChangeArrowheads="1"/>
          </p:cNvSpPr>
          <p:nvPr/>
        </p:nvSpPr>
        <p:spPr bwMode="auto">
          <a:xfrm>
            <a:off x="8514609" y="6524237"/>
            <a:ext cx="2772198" cy="497527"/>
          </a:xfrm>
          <a:prstGeom prst="rect">
            <a:avLst/>
          </a:prstGeom>
          <a:noFill/>
          <a:ln w="12700">
            <a:noFill/>
            <a:miter lim="800000"/>
            <a:headEnd/>
            <a:tailEnd/>
          </a:ln>
          <a:effectLst/>
        </p:spPr>
        <p:txBody>
          <a:bodyPr wrap="none" lIns="103876" tIns="51938" rIns="103876" bIns="51938" anchor="ctr"/>
          <a:lstStyle/>
          <a:p>
            <a:endParaRPr lang="ru-RU"/>
          </a:p>
        </p:txBody>
      </p:sp>
      <p:grpSp>
        <p:nvGrpSpPr>
          <p:cNvPr id="2" name="Group 3"/>
          <p:cNvGrpSpPr>
            <a:grpSpLocks/>
          </p:cNvGrpSpPr>
          <p:nvPr/>
        </p:nvGrpSpPr>
        <p:grpSpPr bwMode="auto">
          <a:xfrm>
            <a:off x="923432" y="883939"/>
            <a:ext cx="10112050" cy="1200696"/>
            <a:chOff x="485" y="533"/>
            <a:chExt cx="5311" cy="724"/>
          </a:xfrm>
        </p:grpSpPr>
        <p:pic>
          <p:nvPicPr>
            <p:cNvPr id="297988" name="Picture 4"/>
            <p:cNvPicPr>
              <a:picLocks noChangeArrowheads="1"/>
            </p:cNvPicPr>
            <p:nvPr/>
          </p:nvPicPr>
          <p:blipFill>
            <a:blip r:embed="rId3" cstate="print"/>
            <a:srcRect/>
            <a:stretch>
              <a:fillRect/>
            </a:stretch>
          </p:blipFill>
          <p:spPr bwMode="auto">
            <a:xfrm>
              <a:off x="485" y="733"/>
              <a:ext cx="5311" cy="344"/>
            </a:xfrm>
            <a:prstGeom prst="rect">
              <a:avLst/>
            </a:prstGeom>
            <a:noFill/>
            <a:ln w="12700">
              <a:noFill/>
              <a:miter lim="800000"/>
              <a:headEnd/>
              <a:tailEnd/>
            </a:ln>
            <a:effectLst/>
          </p:spPr>
        </p:pic>
        <p:sp>
          <p:nvSpPr>
            <p:cNvPr id="297989" name="Rectangle 5"/>
            <p:cNvSpPr>
              <a:spLocks noChangeArrowheads="1"/>
            </p:cNvSpPr>
            <p:nvPr/>
          </p:nvSpPr>
          <p:spPr bwMode="auto">
            <a:xfrm>
              <a:off x="485" y="533"/>
              <a:ext cx="5287" cy="724"/>
            </a:xfrm>
            <a:prstGeom prst="rect">
              <a:avLst/>
            </a:prstGeom>
            <a:noFill/>
            <a:ln w="12700">
              <a:noFill/>
              <a:miter lim="800000"/>
              <a:headEnd/>
              <a:tailEnd/>
            </a:ln>
            <a:effectLst/>
          </p:spPr>
          <p:txBody>
            <a:bodyPr lIns="92075" tIns="71438" rIns="92075" bIns="71438" anchor="ctr">
              <a:spAutoFit/>
            </a:bodyPr>
            <a:lstStyle/>
            <a:p>
              <a:pPr eaLnBrk="0" hangingPunct="0">
                <a:lnSpc>
                  <a:spcPct val="70000"/>
                </a:lnSpc>
              </a:pPr>
              <a:r>
                <a:rPr lang="ru-RU" sz="3200" b="1" dirty="0" smtClean="0">
                  <a:solidFill>
                    <a:srgbClr val="000099"/>
                  </a:solidFill>
                </a:rPr>
                <a:t>Ключевые компетенции (</a:t>
              </a:r>
              <a:r>
                <a:rPr lang="en-US" sz="3200" b="1" dirty="0" smtClean="0">
                  <a:solidFill>
                    <a:srgbClr val="000099"/>
                  </a:solidFill>
                </a:rPr>
                <a:t>DESECO, OECD 1999): </a:t>
              </a:r>
              <a:endParaRPr lang="ru-RU" sz="3200" b="1" dirty="0" smtClean="0">
                <a:solidFill>
                  <a:srgbClr val="000099"/>
                </a:solidFill>
              </a:endParaRPr>
            </a:p>
            <a:p>
              <a:pPr eaLnBrk="0" hangingPunct="0">
                <a:lnSpc>
                  <a:spcPct val="70000"/>
                </a:lnSpc>
              </a:pPr>
              <a:endParaRPr lang="ru-RU" sz="3200" b="1" dirty="0" smtClean="0">
                <a:solidFill>
                  <a:srgbClr val="000099"/>
                </a:solidFill>
              </a:endParaRPr>
            </a:p>
            <a:p>
              <a:pPr eaLnBrk="0" hangingPunct="0">
                <a:lnSpc>
                  <a:spcPct val="70000"/>
                </a:lnSpc>
              </a:pPr>
              <a:r>
                <a:rPr lang="fr-FR" sz="3200" b="1" dirty="0" smtClean="0">
                  <a:solidFill>
                    <a:schemeClr val="accent2"/>
                  </a:solidFill>
                </a:rPr>
                <a:t>Важные </a:t>
              </a:r>
              <a:r>
                <a:rPr lang="fr-FR" sz="3200" b="1" dirty="0">
                  <a:solidFill>
                    <a:schemeClr val="accent2"/>
                  </a:solidFill>
                </a:rPr>
                <a:t>характеристики ключевых </a:t>
              </a:r>
              <a:r>
                <a:rPr lang="fr-FR" sz="3200" b="1" dirty="0" smtClean="0">
                  <a:solidFill>
                    <a:schemeClr val="accent2"/>
                  </a:solidFill>
                </a:rPr>
                <a:t>компетен</a:t>
              </a:r>
              <a:r>
                <a:rPr lang="ru-RU" sz="3200" b="1" dirty="0" err="1" smtClean="0">
                  <a:solidFill>
                    <a:schemeClr val="accent2"/>
                  </a:solidFill>
                </a:rPr>
                <a:t>ций</a:t>
              </a:r>
              <a:endParaRPr lang="en-US" sz="3200" b="1" dirty="0">
                <a:solidFill>
                  <a:schemeClr val="accent2"/>
                </a:solidFill>
              </a:endParaRPr>
            </a:p>
          </p:txBody>
        </p:sp>
      </p:grpSp>
      <p:sp>
        <p:nvSpPr>
          <p:cNvPr id="297990" name="Rectangle 6"/>
          <p:cNvSpPr>
            <a:spLocks noGrp="1" noChangeArrowheads="1"/>
          </p:cNvSpPr>
          <p:nvPr>
            <p:ph type="body" idx="1"/>
          </p:nvPr>
        </p:nvSpPr>
        <p:spPr>
          <a:noFill/>
          <a:ln/>
        </p:spPr>
        <p:txBody>
          <a:bodyPr/>
          <a:lstStyle/>
          <a:p>
            <a:pPr marL="111811" indent="25248">
              <a:buNone/>
            </a:pPr>
            <a:endParaRPr lang="en-US" sz="3200" dirty="0"/>
          </a:p>
          <a:p>
            <a:pPr marL="111811" indent="25248">
              <a:buNone/>
            </a:pPr>
            <a:endParaRPr lang="en-US" sz="3200" dirty="0">
              <a:solidFill>
                <a:srgbClr val="2E2EBA"/>
              </a:solidFill>
            </a:endParaRPr>
          </a:p>
          <a:p>
            <a:pPr marL="111811" indent="25248">
              <a:buNone/>
            </a:pPr>
            <a:endParaRPr lang="en-US" sz="3200" dirty="0"/>
          </a:p>
          <a:p>
            <a:pPr marL="111811" indent="25248">
              <a:buNone/>
            </a:pPr>
            <a:endParaRPr lang="en-US" dirty="0"/>
          </a:p>
          <a:p>
            <a:pPr marL="111811" indent="25248">
              <a:buNone/>
            </a:pPr>
            <a:endParaRPr lang="en-US" dirty="0"/>
          </a:p>
        </p:txBody>
      </p:sp>
      <p:sp>
        <p:nvSpPr>
          <p:cNvPr id="297991" name="Rectangle 7"/>
          <p:cNvSpPr>
            <a:spLocks noChangeArrowheads="1"/>
          </p:cNvSpPr>
          <p:nvPr/>
        </p:nvSpPr>
        <p:spPr bwMode="auto">
          <a:xfrm>
            <a:off x="403644" y="4860839"/>
            <a:ext cx="1096694" cy="955252"/>
          </a:xfrm>
          <a:prstGeom prst="rect">
            <a:avLst/>
          </a:prstGeom>
          <a:noFill/>
          <a:ln w="12700">
            <a:noFill/>
            <a:miter lim="800000"/>
            <a:headEnd/>
            <a:tailEnd/>
          </a:ln>
          <a:effectLst/>
        </p:spPr>
        <p:txBody>
          <a:bodyPr wrap="none" lIns="103876" tIns="51938" rIns="103876" bIns="51938" anchor="ctr"/>
          <a:lstStyle/>
          <a:p>
            <a:endParaRPr lang="ru-RU"/>
          </a:p>
        </p:txBody>
      </p:sp>
      <p:sp>
        <p:nvSpPr>
          <p:cNvPr id="297992" name="Rectangle 8"/>
          <p:cNvSpPr>
            <a:spLocks noChangeArrowheads="1"/>
          </p:cNvSpPr>
          <p:nvPr/>
        </p:nvSpPr>
        <p:spPr bwMode="auto">
          <a:xfrm>
            <a:off x="923433" y="2731424"/>
            <a:ext cx="5426350" cy="535670"/>
          </a:xfrm>
          <a:prstGeom prst="rect">
            <a:avLst/>
          </a:prstGeom>
          <a:noFill/>
          <a:ln w="12700">
            <a:noFill/>
            <a:miter lim="800000"/>
            <a:headEnd/>
            <a:tailEnd/>
          </a:ln>
          <a:effectLst/>
        </p:spPr>
        <p:txBody>
          <a:bodyPr wrap="none" lIns="103876" tIns="51938" rIns="103876" bIns="51938" anchor="ctr"/>
          <a:lstStyle/>
          <a:p>
            <a:endParaRPr lang="ru-RU" dirty="0"/>
          </a:p>
        </p:txBody>
      </p:sp>
      <p:sp>
        <p:nvSpPr>
          <p:cNvPr id="297993" name="Rectangle 9"/>
          <p:cNvSpPr>
            <a:spLocks noChangeArrowheads="1"/>
          </p:cNvSpPr>
          <p:nvPr/>
        </p:nvSpPr>
        <p:spPr bwMode="auto">
          <a:xfrm>
            <a:off x="683841" y="2388129"/>
            <a:ext cx="10945216" cy="1844167"/>
          </a:xfrm>
          <a:prstGeom prst="rect">
            <a:avLst/>
          </a:prstGeom>
          <a:solidFill>
            <a:srgbClr val="5F5FD7"/>
          </a:solidFill>
          <a:ln w="12700">
            <a:noFill/>
            <a:miter lim="800000"/>
            <a:headEnd/>
            <a:tailEnd/>
          </a:ln>
          <a:effectLst/>
        </p:spPr>
        <p:txBody>
          <a:bodyPr wrap="none" lIns="102794" tIns="50495" rIns="102794" bIns="50495" anchor="ctr"/>
          <a:lstStyle/>
          <a:p>
            <a:pPr eaLnBrk="0" hangingPunct="0">
              <a:buFontTx/>
              <a:buChar char="•"/>
            </a:pPr>
            <a:r>
              <a:rPr lang="ru-RU" sz="3200" b="1" dirty="0" smtClean="0">
                <a:solidFill>
                  <a:schemeClr val="bg1"/>
                </a:solidFill>
              </a:rPr>
              <a:t> критическое мышление</a:t>
            </a:r>
          </a:p>
          <a:p>
            <a:pPr eaLnBrk="0" hangingPunct="0">
              <a:buFontTx/>
              <a:buChar char="•"/>
            </a:pPr>
            <a:endParaRPr lang="ru-RU" sz="3200" b="1" dirty="0" smtClean="0">
              <a:solidFill>
                <a:schemeClr val="bg1"/>
              </a:solidFill>
            </a:endParaRPr>
          </a:p>
          <a:p>
            <a:pPr eaLnBrk="0" hangingPunct="0">
              <a:buFontTx/>
              <a:buChar char="•"/>
            </a:pPr>
            <a:r>
              <a:rPr lang="ru-RU" sz="3200" b="1" dirty="0" smtClean="0">
                <a:solidFill>
                  <a:schemeClr val="bg1"/>
                </a:solidFill>
              </a:rPr>
              <a:t> рефлексивный/холистический подход</a:t>
            </a:r>
            <a:endParaRPr lang="ru-RU" sz="32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993"/>
                                        </p:tgtEl>
                                        <p:attrNameLst>
                                          <p:attrName>style.visibility</p:attrName>
                                        </p:attrNameLst>
                                      </p:cBhvr>
                                      <p:to>
                                        <p:strVal val="visible"/>
                                      </p:to>
                                    </p:set>
                                    <p:animEffect transition="in" filter="box(out)">
                                      <p:cBhvr>
                                        <p:cTn id="12" dur="500"/>
                                        <p:tgtEl>
                                          <p:spTgt spid="2979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297990">
                                            <p:txEl>
                                              <p:pRg st="0" end="0"/>
                                            </p:txEl>
                                          </p:spTgt>
                                        </p:tgtEl>
                                        <p:attrNameLst>
                                          <p:attrName>style.visibility</p:attrName>
                                        </p:attrNameLst>
                                      </p:cBhvr>
                                      <p:to>
                                        <p:strVal val="visible"/>
                                      </p:to>
                                    </p:set>
                                    <p:animEffect transition="in" filter="box(out)">
                                      <p:cBhvr>
                                        <p:cTn id="17" dur="500"/>
                                        <p:tgtEl>
                                          <p:spTgt spid="2979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build="p" autoUpdateAnimBg="0"/>
      <p:bldP spid="297993"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430925"/>
            <a:ext cx="10692765" cy="775005"/>
          </a:xfrm>
        </p:spPr>
        <p:txBody>
          <a:bodyPr>
            <a:normAutofit fontScale="90000"/>
          </a:bodyPr>
          <a:lstStyle/>
          <a:p>
            <a:pPr>
              <a:lnSpc>
                <a:spcPct val="80000"/>
              </a:lnSpc>
            </a:pPr>
            <a:r>
              <a:rPr lang="ru-RU" dirty="0" smtClean="0"/>
              <a:t>Особенности вопросов</a:t>
            </a:r>
            <a:br>
              <a:rPr lang="ru-RU" dirty="0" smtClean="0"/>
            </a:br>
            <a:r>
              <a:rPr lang="ru-RU" dirty="0" smtClean="0"/>
              <a:t>(анкетирование учащихся и администрации образовательных организаций)</a:t>
            </a:r>
            <a:endParaRPr lang="ru-RU" dirty="0"/>
          </a:p>
        </p:txBody>
      </p:sp>
      <p:sp>
        <p:nvSpPr>
          <p:cNvPr id="3" name="Содержимое 2"/>
          <p:cNvSpPr>
            <a:spLocks noGrp="1"/>
          </p:cNvSpPr>
          <p:nvPr>
            <p:ph idx="1"/>
          </p:nvPr>
        </p:nvSpPr>
        <p:spPr/>
        <p:txBody>
          <a:bodyPr>
            <a:normAutofit fontScale="77500" lnSpcReduction="20000"/>
          </a:bodyPr>
          <a:lstStyle/>
          <a:p>
            <a:pPr>
              <a:buNone/>
            </a:pPr>
            <a:r>
              <a:rPr lang="ru-RU" u="sng" dirty="0" smtClean="0"/>
              <a:t>Состав анкет</a:t>
            </a:r>
          </a:p>
          <a:p>
            <a:r>
              <a:rPr lang="ru-RU" dirty="0" smtClean="0"/>
              <a:t>Анкета для учащихся</a:t>
            </a:r>
          </a:p>
          <a:p>
            <a:r>
              <a:rPr lang="ru-RU" dirty="0" smtClean="0"/>
              <a:t>Анкета для администрации образовательной организации</a:t>
            </a:r>
          </a:p>
          <a:p>
            <a:pPr>
              <a:buNone/>
            </a:pPr>
            <a:endParaRPr lang="ru-RU" u="sng" dirty="0" smtClean="0"/>
          </a:p>
          <a:p>
            <a:pPr>
              <a:buNone/>
            </a:pPr>
            <a:r>
              <a:rPr lang="ru-RU" u="sng" dirty="0" smtClean="0"/>
              <a:t>Основные компоненты (конструкты</a:t>
            </a:r>
            <a:r>
              <a:rPr lang="en-US" u="sng" dirty="0" smtClean="0"/>
              <a:t>,</a:t>
            </a:r>
            <a:r>
              <a:rPr lang="ru-RU" u="sng" dirty="0" smtClean="0"/>
              <a:t> шкалы)</a:t>
            </a:r>
            <a:endParaRPr lang="en-US" u="sng" dirty="0" smtClean="0"/>
          </a:p>
          <a:p>
            <a:r>
              <a:rPr lang="ru-RU" dirty="0" smtClean="0"/>
              <a:t>Особенности (возможности) образования  и приобретения опыта</a:t>
            </a:r>
          </a:p>
          <a:p>
            <a:r>
              <a:rPr lang="ru-RU" dirty="0" smtClean="0"/>
              <a:t>Самооценка уровня овладения знаниями и компетенциями</a:t>
            </a:r>
          </a:p>
          <a:p>
            <a:r>
              <a:rPr lang="ru-RU" dirty="0" smtClean="0"/>
              <a:t>Открытость и интерес к новому</a:t>
            </a:r>
          </a:p>
          <a:p>
            <a:r>
              <a:rPr lang="ru-RU" dirty="0" smtClean="0"/>
              <a:t>Уважение  к представителям других культур</a:t>
            </a:r>
          </a:p>
          <a:p>
            <a:r>
              <a:rPr lang="ru-RU" dirty="0" smtClean="0"/>
              <a:t>Ответственность</a:t>
            </a:r>
          </a:p>
          <a:p>
            <a:r>
              <a:rPr lang="ru-RU" dirty="0" smtClean="0"/>
              <a:t>Установки</a:t>
            </a:r>
            <a:endParaRPr lang="ru-RU" dirty="0"/>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Примеры вопросов в анкетах для учащихся: уровень осведомленности о глобальных проблемах</a:t>
            </a:r>
            <a:endParaRPr lang="ru-RU" dirty="0"/>
          </a:p>
        </p:txBody>
      </p:sp>
      <p:pic>
        <p:nvPicPr>
          <p:cNvPr id="364546" name="Picture 2"/>
          <p:cNvPicPr>
            <a:picLocks noGrp="1" noChangeAspect="1" noChangeArrowheads="1"/>
          </p:cNvPicPr>
          <p:nvPr>
            <p:ph idx="1"/>
          </p:nvPr>
        </p:nvPicPr>
        <p:blipFill>
          <a:blip r:embed="rId2" cstate="print"/>
          <a:srcRect/>
          <a:stretch>
            <a:fillRect/>
          </a:stretch>
        </p:blipFill>
        <p:spPr bwMode="auto">
          <a:xfrm>
            <a:off x="683841" y="1133922"/>
            <a:ext cx="10585175" cy="5855629"/>
          </a:xfrm>
          <a:prstGeom prst="rect">
            <a:avLst/>
          </a:prstGeom>
          <a:noFill/>
          <a:ln w="9525">
            <a:noFill/>
            <a:miter lim="800000"/>
            <a:headEnd/>
            <a:tailEnd/>
          </a:ln>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Примеры вопросов для администрации школы: возможность изучения глобальных проблем</a:t>
            </a:r>
            <a:endParaRPr lang="ru-RU" dirty="0"/>
          </a:p>
        </p:txBody>
      </p:sp>
      <p:pic>
        <p:nvPicPr>
          <p:cNvPr id="375810" name="Picture 2"/>
          <p:cNvPicPr>
            <a:picLocks noGrp="1" noChangeAspect="1" noChangeArrowheads="1"/>
          </p:cNvPicPr>
          <p:nvPr>
            <p:ph idx="1"/>
          </p:nvPr>
        </p:nvPicPr>
        <p:blipFill>
          <a:blip r:embed="rId2" cstate="print"/>
          <a:srcRect/>
          <a:stretch>
            <a:fillRect/>
          </a:stretch>
        </p:blipFill>
        <p:spPr bwMode="auto">
          <a:xfrm>
            <a:off x="899865" y="1133922"/>
            <a:ext cx="10153128" cy="5832648"/>
          </a:xfrm>
          <a:prstGeom prst="rect">
            <a:avLst/>
          </a:prstGeom>
          <a:noFill/>
          <a:ln w="9525">
            <a:noFill/>
            <a:miter lim="800000"/>
            <a:headEnd/>
            <a:tailEnd/>
          </a:ln>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6910"/>
            <a:ext cx="11880850" cy="775005"/>
          </a:xfrm>
        </p:spPr>
        <p:txBody>
          <a:bodyPr>
            <a:normAutofit fontScale="90000"/>
          </a:bodyPr>
          <a:lstStyle/>
          <a:p>
            <a:r>
              <a:rPr lang="ru-RU" dirty="0" smtClean="0"/>
              <a:t>Примеры вопросов в анкетах для учащихся: возможность овладения глобальными компетенциями</a:t>
            </a:r>
            <a:endParaRPr lang="ru-RU" dirty="0"/>
          </a:p>
        </p:txBody>
      </p:sp>
      <p:pic>
        <p:nvPicPr>
          <p:cNvPr id="366594" name="Picture 2"/>
          <p:cNvPicPr>
            <a:picLocks noGrp="1" noChangeAspect="1" noChangeArrowheads="1"/>
          </p:cNvPicPr>
          <p:nvPr>
            <p:ph idx="1"/>
          </p:nvPr>
        </p:nvPicPr>
        <p:blipFill>
          <a:blip r:embed="rId2" cstate="print"/>
          <a:srcRect/>
          <a:stretch>
            <a:fillRect/>
          </a:stretch>
        </p:blipFill>
        <p:spPr bwMode="auto">
          <a:xfrm>
            <a:off x="865661" y="1133922"/>
            <a:ext cx="10259340" cy="5904656"/>
          </a:xfrm>
          <a:prstGeom prst="rect">
            <a:avLst/>
          </a:prstGeom>
          <a:noFill/>
          <a:ln w="9525">
            <a:noFill/>
            <a:miter lim="800000"/>
            <a:headEnd/>
            <a:tailEnd/>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Примеры вопросов в анкетах для учащихся: самооценка уровня овладения компетенциями</a:t>
            </a:r>
            <a:endParaRPr lang="ru-RU" dirty="0"/>
          </a:p>
        </p:txBody>
      </p:sp>
      <p:pic>
        <p:nvPicPr>
          <p:cNvPr id="368642" name="Picture 2"/>
          <p:cNvPicPr>
            <a:picLocks noGrp="1" noChangeAspect="1" noChangeArrowheads="1"/>
          </p:cNvPicPr>
          <p:nvPr>
            <p:ph idx="1"/>
          </p:nvPr>
        </p:nvPicPr>
        <p:blipFill>
          <a:blip r:embed="rId2" cstate="print"/>
          <a:srcRect/>
          <a:stretch>
            <a:fillRect/>
          </a:stretch>
        </p:blipFill>
        <p:spPr bwMode="auto">
          <a:xfrm>
            <a:off x="1043881" y="1133922"/>
            <a:ext cx="9793088" cy="5760640"/>
          </a:xfrm>
          <a:prstGeom prst="rect">
            <a:avLst/>
          </a:prstGeom>
          <a:noFill/>
          <a:ln w="9525">
            <a:noFill/>
            <a:miter lim="800000"/>
            <a:headEnd/>
            <a:tailEnd/>
          </a:ln>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0"/>
            <a:ext cx="10692765" cy="1421954"/>
          </a:xfrm>
        </p:spPr>
        <p:txBody>
          <a:bodyPr>
            <a:normAutofit/>
          </a:bodyPr>
          <a:lstStyle/>
          <a:p>
            <a:r>
              <a:rPr lang="ru-RU" dirty="0" smtClean="0"/>
              <a:t>Примеры вопросов в анкетах для учащихся: возможности изучения иностранных языков</a:t>
            </a:r>
            <a:endParaRPr lang="ru-RU" dirty="0"/>
          </a:p>
        </p:txBody>
      </p:sp>
      <p:pic>
        <p:nvPicPr>
          <p:cNvPr id="365570" name="Picture 2"/>
          <p:cNvPicPr>
            <a:picLocks noGrp="1" noChangeAspect="1" noChangeArrowheads="1"/>
          </p:cNvPicPr>
          <p:nvPr>
            <p:ph idx="1"/>
          </p:nvPr>
        </p:nvPicPr>
        <p:blipFill>
          <a:blip r:embed="rId2" cstate="print"/>
          <a:srcRect/>
          <a:stretch>
            <a:fillRect/>
          </a:stretch>
        </p:blipFill>
        <p:spPr bwMode="auto">
          <a:xfrm>
            <a:off x="683841" y="1637978"/>
            <a:ext cx="10441160" cy="5040560"/>
          </a:xfrm>
          <a:prstGeom prst="rect">
            <a:avLst/>
          </a:prstGeom>
          <a:noFill/>
          <a:ln w="9525">
            <a:noFill/>
            <a:miter lim="800000"/>
            <a:headEnd/>
            <a:tailEnd/>
          </a:ln>
        </p:spPr>
      </p:pic>
      <p:pic>
        <p:nvPicPr>
          <p:cNvPr id="365572" name="Picture 4"/>
          <p:cNvPicPr>
            <a:picLocks noChangeAspect="1" noChangeArrowheads="1"/>
          </p:cNvPicPr>
          <p:nvPr/>
        </p:nvPicPr>
        <p:blipFill>
          <a:blip r:embed="rId3" cstate="print"/>
          <a:srcRect/>
          <a:stretch>
            <a:fillRect/>
          </a:stretch>
        </p:blipFill>
        <p:spPr bwMode="auto">
          <a:xfrm>
            <a:off x="1766515" y="4878338"/>
            <a:ext cx="8134350" cy="2070100"/>
          </a:xfrm>
          <a:prstGeom prst="rect">
            <a:avLst/>
          </a:prstGeom>
          <a:noFill/>
          <a:ln w="9525">
            <a:noFill/>
            <a:miter lim="800000"/>
            <a:headEnd/>
            <a:tailEnd/>
          </a:ln>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358917"/>
            <a:ext cx="10692765" cy="775005"/>
          </a:xfrm>
        </p:spPr>
        <p:txBody>
          <a:bodyPr>
            <a:normAutofit fontScale="90000"/>
          </a:bodyPr>
          <a:lstStyle/>
          <a:p>
            <a:pPr>
              <a:lnSpc>
                <a:spcPct val="80000"/>
              </a:lnSpc>
            </a:pPr>
            <a:r>
              <a:rPr lang="ru-RU" dirty="0" smtClean="0"/>
              <a:t>Примеры вопросов в анкетах для учащихся: возможности общения с представителями других культур</a:t>
            </a:r>
            <a:endParaRPr lang="ru-RU" dirty="0"/>
          </a:p>
        </p:txBody>
      </p:sp>
      <p:pic>
        <p:nvPicPr>
          <p:cNvPr id="370690" name="Picture 2"/>
          <p:cNvPicPr>
            <a:picLocks noChangeAspect="1" noChangeArrowheads="1"/>
          </p:cNvPicPr>
          <p:nvPr/>
        </p:nvPicPr>
        <p:blipFill>
          <a:blip r:embed="rId2" cstate="print"/>
          <a:srcRect/>
          <a:stretch>
            <a:fillRect/>
          </a:stretch>
        </p:blipFill>
        <p:spPr bwMode="auto">
          <a:xfrm>
            <a:off x="899865" y="1709985"/>
            <a:ext cx="10056074" cy="5256585"/>
          </a:xfrm>
          <a:prstGeom prst="rect">
            <a:avLst/>
          </a:prstGeom>
          <a:noFill/>
          <a:ln w="9525">
            <a:noFill/>
            <a:miter lim="800000"/>
            <a:headEnd/>
            <a:tailEnd/>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Примеры вопросов в анкетах для учащихся: открытость к новому – интерес к изучению нового </a:t>
            </a:r>
            <a:endParaRPr lang="ru-RU" dirty="0"/>
          </a:p>
        </p:txBody>
      </p:sp>
      <p:pic>
        <p:nvPicPr>
          <p:cNvPr id="369666" name="Picture 2"/>
          <p:cNvPicPr>
            <a:picLocks noGrp="1" noChangeAspect="1" noChangeArrowheads="1"/>
          </p:cNvPicPr>
          <p:nvPr>
            <p:ph idx="1"/>
          </p:nvPr>
        </p:nvPicPr>
        <p:blipFill>
          <a:blip r:embed="rId2" cstate="print"/>
          <a:srcRect/>
          <a:stretch>
            <a:fillRect/>
          </a:stretch>
        </p:blipFill>
        <p:spPr bwMode="auto">
          <a:xfrm>
            <a:off x="1043881" y="1493961"/>
            <a:ext cx="9865096" cy="5422037"/>
          </a:xfrm>
          <a:prstGeom prst="rect">
            <a:avLst/>
          </a:prstGeom>
          <a:noFill/>
          <a:ln w="9525">
            <a:noFill/>
            <a:miter lim="800000"/>
            <a:headEnd/>
            <a:tailEnd/>
          </a:ln>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485850"/>
            <a:ext cx="10692765" cy="576065"/>
          </a:xfrm>
        </p:spPr>
        <p:txBody>
          <a:bodyPr>
            <a:normAutofit fontScale="90000"/>
          </a:bodyPr>
          <a:lstStyle/>
          <a:p>
            <a:pPr>
              <a:lnSpc>
                <a:spcPct val="80000"/>
              </a:lnSpc>
            </a:pPr>
            <a:r>
              <a:rPr lang="ru-RU" dirty="0" smtClean="0"/>
              <a:t>Примеры вопросов в анкетах для учащихся: самооценка (уважение к представителям других культур)</a:t>
            </a:r>
            <a:endParaRPr lang="ru-RU" dirty="0"/>
          </a:p>
        </p:txBody>
      </p:sp>
      <p:pic>
        <p:nvPicPr>
          <p:cNvPr id="371714" name="Picture 2"/>
          <p:cNvPicPr>
            <a:picLocks noGrp="1" noChangeAspect="1" noChangeArrowheads="1"/>
          </p:cNvPicPr>
          <p:nvPr>
            <p:ph idx="1"/>
          </p:nvPr>
        </p:nvPicPr>
        <p:blipFill>
          <a:blip r:embed="rId2" cstate="print"/>
          <a:srcRect/>
          <a:stretch>
            <a:fillRect/>
          </a:stretch>
        </p:blipFill>
        <p:spPr bwMode="auto">
          <a:xfrm>
            <a:off x="1187897" y="1781993"/>
            <a:ext cx="9433048" cy="5264957"/>
          </a:xfrm>
          <a:prstGeom prst="rect">
            <a:avLst/>
          </a:prstGeom>
          <a:noFill/>
          <a:ln w="9525">
            <a:noFill/>
            <a:miter lim="800000"/>
            <a:headEnd/>
            <a:tailEnd/>
          </a:ln>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Примеры вопросов в анкетах для учащихся: самооценка</a:t>
            </a:r>
            <a:endParaRPr lang="ru-RU" dirty="0"/>
          </a:p>
        </p:txBody>
      </p:sp>
      <p:pic>
        <p:nvPicPr>
          <p:cNvPr id="372738" name="Picture 2"/>
          <p:cNvPicPr>
            <a:picLocks noGrp="1" noChangeAspect="1" noChangeArrowheads="1"/>
          </p:cNvPicPr>
          <p:nvPr>
            <p:ph idx="1"/>
          </p:nvPr>
        </p:nvPicPr>
        <p:blipFill>
          <a:blip r:embed="rId2" cstate="print"/>
          <a:srcRect/>
          <a:stretch>
            <a:fillRect/>
          </a:stretch>
        </p:blipFill>
        <p:spPr bwMode="auto">
          <a:xfrm>
            <a:off x="1259905" y="1277938"/>
            <a:ext cx="9361039" cy="5472608"/>
          </a:xfrm>
          <a:prstGeom prst="rect">
            <a:avLst/>
          </a:prstGeom>
          <a:noFill/>
          <a:ln w="952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a:xfrm>
            <a:off x="0" y="1"/>
            <a:ext cx="12252127" cy="1940355"/>
          </a:xfrm>
        </p:spPr>
        <p:txBody>
          <a:bodyPr/>
          <a:lstStyle/>
          <a:p>
            <a:pPr>
              <a:lnSpc>
                <a:spcPct val="80000"/>
              </a:lnSpc>
              <a:defRPr/>
            </a:pPr>
            <a:r>
              <a:rPr lang="ru-RU" sz="3800" dirty="0" smtClean="0"/>
              <a:t>Предметная компетентность – </a:t>
            </a:r>
            <a:r>
              <a:rPr lang="ru-RU" sz="3800" i="1" dirty="0" smtClean="0"/>
              <a:t>способность решать проблемы, возникающие в окружающей действительности, средствами предмета</a:t>
            </a:r>
          </a:p>
        </p:txBody>
      </p:sp>
      <p:sp>
        <p:nvSpPr>
          <p:cNvPr id="20483" name="Rectangle 1027"/>
          <p:cNvSpPr>
            <a:spLocks noGrp="1" noChangeArrowheads="1"/>
          </p:cNvSpPr>
          <p:nvPr>
            <p:ph idx="1"/>
          </p:nvPr>
        </p:nvSpPr>
        <p:spPr>
          <a:xfrm>
            <a:off x="1169523" y="2069712"/>
            <a:ext cx="10711328" cy="4059820"/>
          </a:xfrm>
        </p:spPr>
        <p:txBody>
          <a:bodyPr/>
          <a:lstStyle/>
          <a:p>
            <a:pPr>
              <a:lnSpc>
                <a:spcPct val="80000"/>
              </a:lnSpc>
            </a:pPr>
            <a:r>
              <a:rPr lang="ru-RU" sz="2900" dirty="0" smtClean="0"/>
              <a:t>распознавать проблемы, возникающие в окружающей действительности, которые могут быть решены средствами данного предмета;</a:t>
            </a:r>
          </a:p>
          <a:p>
            <a:pPr>
              <a:lnSpc>
                <a:spcPct val="80000"/>
              </a:lnSpc>
            </a:pPr>
            <a:r>
              <a:rPr lang="ru-RU" sz="2900" dirty="0" smtClean="0"/>
              <a:t>формулировать эти проблемы на языке данного предмета;</a:t>
            </a:r>
          </a:p>
          <a:p>
            <a:pPr>
              <a:lnSpc>
                <a:spcPct val="80000"/>
              </a:lnSpc>
            </a:pPr>
            <a:r>
              <a:rPr lang="ru-RU" sz="2900" dirty="0" smtClean="0"/>
              <a:t> решать эти проблемы, используя предметные знания и методы;</a:t>
            </a:r>
          </a:p>
          <a:p>
            <a:pPr>
              <a:lnSpc>
                <a:spcPct val="80000"/>
              </a:lnSpc>
            </a:pPr>
            <a:r>
              <a:rPr lang="ru-RU" sz="2900" dirty="0" smtClean="0"/>
              <a:t>анализировать использованные методы решения;</a:t>
            </a:r>
          </a:p>
          <a:p>
            <a:pPr>
              <a:lnSpc>
                <a:spcPct val="80000"/>
              </a:lnSpc>
            </a:pPr>
            <a:r>
              <a:rPr lang="ru-RU" sz="2900" dirty="0" smtClean="0"/>
              <a:t>интерпретировать полученные результаты с учетом поставленной проблемы; формулировать  и записывать окончательные результаты решения поставленной проблемы.</a:t>
            </a:r>
          </a:p>
          <a:p>
            <a:pPr>
              <a:lnSpc>
                <a:spcPct val="90000"/>
              </a:lnSpc>
            </a:pPr>
            <a:endParaRPr lang="ru-RU" sz="2900" dirty="0" smtClean="0"/>
          </a:p>
          <a:p>
            <a:pPr>
              <a:lnSpc>
                <a:spcPct val="90000"/>
              </a:lnSpc>
            </a:pPr>
            <a:endParaRPr lang="ru-RU" sz="2900" dirty="0" smtClean="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indent="18887">
              <a:buNone/>
            </a:pPr>
            <a:r>
              <a:rPr lang="ru-RU" dirty="0" smtClean="0">
                <a:solidFill>
                  <a:schemeClr val="accent6">
                    <a:lumMod val="75000"/>
                  </a:schemeClr>
                </a:solidFill>
              </a:rPr>
              <a:t>6. Общие рекомендации по совершенствованию функциональной грамотности</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Общие рекомендации</a:t>
            </a:r>
            <a:endParaRPr lang="ru-RU" dirty="0"/>
          </a:p>
        </p:txBody>
      </p:sp>
      <p:sp>
        <p:nvSpPr>
          <p:cNvPr id="3" name="Содержимое 2"/>
          <p:cNvSpPr>
            <a:spLocks noGrp="1"/>
          </p:cNvSpPr>
          <p:nvPr>
            <p:ph idx="1"/>
          </p:nvPr>
        </p:nvSpPr>
        <p:spPr>
          <a:xfrm>
            <a:off x="1355160" y="1174994"/>
            <a:ext cx="9931647" cy="5224862"/>
          </a:xfrm>
        </p:spPr>
        <p:txBody>
          <a:bodyPr>
            <a:normAutofit lnSpcReduction="10000"/>
          </a:bodyPr>
          <a:lstStyle/>
          <a:p>
            <a:r>
              <a:rPr lang="ru-RU" sz="2400" i="1" dirty="0" smtClean="0"/>
              <a:t>Подготовить рекомендации учителям математики, естественнонаучных  и социально-гуманитарных дисциплин об основных подходах к оценке функциональной грамотности (читательской</a:t>
            </a:r>
            <a:r>
              <a:rPr lang="en-US" sz="2400" i="1" dirty="0" smtClean="0"/>
              <a:t>,</a:t>
            </a:r>
            <a:r>
              <a:rPr lang="ru-RU" sz="2400" i="1" dirty="0" smtClean="0"/>
              <a:t> математической и естественнонаучной)</a:t>
            </a:r>
          </a:p>
          <a:p>
            <a:r>
              <a:rPr lang="ru-RU" sz="2400" i="1" dirty="0" smtClean="0"/>
              <a:t>Разместить в открытом доступе примеры открытых заданий и ссылки на сайты организаций</a:t>
            </a:r>
            <a:r>
              <a:rPr lang="en-US" sz="2400" i="1" dirty="0" smtClean="0"/>
              <a:t>,</a:t>
            </a:r>
            <a:r>
              <a:rPr lang="ru-RU" sz="2400" i="1" dirty="0" smtClean="0"/>
              <a:t> на которых размещены информационные ресурсы исследования </a:t>
            </a:r>
            <a:r>
              <a:rPr lang="en-US" sz="2400" i="1" dirty="0" smtClean="0"/>
              <a:t>PISA (</a:t>
            </a:r>
            <a:r>
              <a:rPr lang="ru-RU" sz="2400" i="1" dirty="0" smtClean="0"/>
              <a:t>например, сайт Центра оценки качества образования  ИСРО РАО или Московского центра качества образования)</a:t>
            </a:r>
          </a:p>
          <a:p>
            <a:r>
              <a:rPr lang="ru-RU" sz="2400" i="1" dirty="0" smtClean="0"/>
              <a:t>Разработать сборники заданий для оценки функциональной грамотности</a:t>
            </a:r>
          </a:p>
          <a:p>
            <a:r>
              <a:rPr lang="ru-RU" sz="2400" i="1" dirty="0" smtClean="0"/>
              <a:t>Обратить внимание учителей на нецелесообразность тренировки учащихся на выполнение отдельных типов заданий (проблема типичных заданий)</a:t>
            </a:r>
            <a:r>
              <a:rPr lang="en-US" sz="2400" i="1" dirty="0" smtClean="0"/>
              <a:t>. </a:t>
            </a:r>
            <a:endParaRPr lang="ru-RU" sz="2400" i="1" dirty="0" smtClean="0"/>
          </a:p>
          <a:p>
            <a:endParaRPr lang="ru-RU" b="0" i="1"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1"/>
            <a:ext cx="10692765" cy="701874"/>
          </a:xfrm>
        </p:spPr>
        <p:txBody>
          <a:bodyPr>
            <a:normAutofit fontScale="90000"/>
          </a:bodyPr>
          <a:lstStyle/>
          <a:p>
            <a:r>
              <a:rPr lang="ru-RU" dirty="0" smtClean="0"/>
              <a:t>Для дополнительной информации</a:t>
            </a:r>
            <a:endParaRPr lang="ru-RU" dirty="0"/>
          </a:p>
        </p:txBody>
      </p:sp>
      <p:sp>
        <p:nvSpPr>
          <p:cNvPr id="6" name="Скругленный прямоугольник 5"/>
          <p:cNvSpPr/>
          <p:nvPr/>
        </p:nvSpPr>
        <p:spPr>
          <a:xfrm>
            <a:off x="755849" y="1493962"/>
            <a:ext cx="10657184" cy="79208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r>
              <a:rPr lang="ru-RU" sz="1600" dirty="0" smtClean="0">
                <a:solidFill>
                  <a:schemeClr val="tx2">
                    <a:lumMod val="50000"/>
                  </a:schemeClr>
                </a:solidFill>
              </a:rPr>
              <a:t>Международный координационный центр исследования </a:t>
            </a:r>
            <a:r>
              <a:rPr lang="en-US" sz="1600" dirty="0" smtClean="0">
                <a:solidFill>
                  <a:schemeClr val="tx2">
                    <a:lumMod val="50000"/>
                  </a:schemeClr>
                </a:solidFill>
              </a:rPr>
              <a:t>TIMSS </a:t>
            </a:r>
            <a:r>
              <a:rPr lang="ru-RU" sz="1600" dirty="0" smtClean="0">
                <a:solidFill>
                  <a:schemeClr val="tx2">
                    <a:lumMod val="50000"/>
                  </a:schemeClr>
                </a:solidFill>
              </a:rPr>
              <a:t>–</a:t>
            </a:r>
            <a:r>
              <a:rPr lang="en-US" sz="1600" dirty="0" smtClean="0">
                <a:solidFill>
                  <a:schemeClr val="tx2">
                    <a:lumMod val="50000"/>
                  </a:schemeClr>
                </a:solidFill>
              </a:rPr>
              <a:t>PIRLS </a:t>
            </a:r>
            <a:r>
              <a:rPr lang="ru-RU" sz="1600" dirty="0" smtClean="0">
                <a:solidFill>
                  <a:schemeClr val="tx2">
                    <a:lumMod val="50000"/>
                  </a:schemeClr>
                </a:solidFill>
              </a:rPr>
              <a:t>– </a:t>
            </a:r>
            <a:r>
              <a:rPr lang="en-US" sz="1600" u="sng" dirty="0" smtClean="0">
                <a:solidFill>
                  <a:schemeClr val="tx2">
                    <a:lumMod val="50000"/>
                  </a:schemeClr>
                </a:solidFill>
                <a:hlinkClick r:id="rId2"/>
              </a:rPr>
              <a:t>http</a:t>
            </a:r>
            <a:r>
              <a:rPr lang="ru-RU" sz="1600" u="sng" dirty="0" smtClean="0">
                <a:solidFill>
                  <a:schemeClr val="tx2">
                    <a:lumMod val="50000"/>
                  </a:schemeClr>
                </a:solidFill>
                <a:hlinkClick r:id="rId2"/>
              </a:rPr>
              <a:t>://timss2015.</a:t>
            </a:r>
            <a:r>
              <a:rPr lang="en-US" sz="1600" u="sng" dirty="0" smtClean="0">
                <a:solidFill>
                  <a:schemeClr val="tx2">
                    <a:lumMod val="50000"/>
                  </a:schemeClr>
                </a:solidFill>
                <a:hlinkClick r:id="rId2"/>
              </a:rPr>
              <a:t>org</a:t>
            </a:r>
            <a:r>
              <a:rPr lang="ru-RU" sz="1600" u="sng" dirty="0" smtClean="0">
                <a:solidFill>
                  <a:schemeClr val="tx2">
                    <a:lumMod val="50000"/>
                  </a:schemeClr>
                </a:solidFill>
                <a:hlinkClick r:id="rId2"/>
              </a:rPr>
              <a:t>/</a:t>
            </a:r>
            <a:r>
              <a:rPr lang="en-US" sz="1600" u="sng" dirty="0" smtClean="0">
                <a:solidFill>
                  <a:schemeClr val="tx2">
                    <a:lumMod val="50000"/>
                  </a:schemeClr>
                </a:solidFill>
              </a:rPr>
              <a:t>; </a:t>
            </a:r>
            <a:r>
              <a:rPr lang="en-US" sz="1600" u="sng" dirty="0" smtClean="0">
                <a:solidFill>
                  <a:schemeClr val="tx2">
                    <a:lumMod val="50000"/>
                  </a:schemeClr>
                </a:solidFill>
                <a:hlinkClick r:id="rId3"/>
              </a:rPr>
              <a:t>http</a:t>
            </a:r>
            <a:r>
              <a:rPr lang="ru-RU" sz="1600" u="sng" dirty="0" smtClean="0">
                <a:solidFill>
                  <a:schemeClr val="tx2">
                    <a:lumMod val="50000"/>
                  </a:schemeClr>
                </a:solidFill>
                <a:hlinkClick r:id="rId3"/>
              </a:rPr>
              <a:t>://</a:t>
            </a:r>
            <a:r>
              <a:rPr lang="en-US" sz="1600" u="sng" dirty="0" err="1" smtClean="0">
                <a:solidFill>
                  <a:schemeClr val="tx2">
                    <a:lumMod val="50000"/>
                  </a:schemeClr>
                </a:solidFill>
                <a:hlinkClick r:id="rId3"/>
              </a:rPr>
              <a:t>pirls</a:t>
            </a:r>
            <a:r>
              <a:rPr lang="ru-RU" sz="1600" u="sng" dirty="0" smtClean="0">
                <a:solidFill>
                  <a:schemeClr val="tx2">
                    <a:lumMod val="50000"/>
                  </a:schemeClr>
                </a:solidFill>
                <a:hlinkClick r:id="rId3"/>
              </a:rPr>
              <a:t>201</a:t>
            </a:r>
            <a:r>
              <a:rPr lang="en-US" sz="1600" u="sng" dirty="0" smtClean="0">
                <a:solidFill>
                  <a:schemeClr val="tx2">
                    <a:lumMod val="50000"/>
                  </a:schemeClr>
                </a:solidFill>
                <a:hlinkClick r:id="rId3"/>
              </a:rPr>
              <a:t>6</a:t>
            </a:r>
            <a:r>
              <a:rPr lang="ru-RU" sz="1600" u="sng" dirty="0" smtClean="0">
                <a:solidFill>
                  <a:schemeClr val="tx2">
                    <a:lumMod val="50000"/>
                  </a:schemeClr>
                </a:solidFill>
                <a:hlinkClick r:id="rId3"/>
              </a:rPr>
              <a:t>.</a:t>
            </a:r>
            <a:r>
              <a:rPr lang="en-US" sz="1600" u="sng" dirty="0" smtClean="0">
                <a:solidFill>
                  <a:schemeClr val="tx2">
                    <a:lumMod val="50000"/>
                  </a:schemeClr>
                </a:solidFill>
                <a:hlinkClick r:id="rId3"/>
              </a:rPr>
              <a:t>org</a:t>
            </a:r>
            <a:r>
              <a:rPr lang="ru-RU" sz="1600" u="sng" dirty="0" smtClean="0">
                <a:solidFill>
                  <a:schemeClr val="tx2">
                    <a:lumMod val="50000"/>
                  </a:schemeClr>
                </a:solidFill>
                <a:hlinkClick r:id="rId3"/>
              </a:rPr>
              <a:t>/</a:t>
            </a:r>
            <a:r>
              <a:rPr lang="en-US" sz="1600" u="sng" dirty="0" smtClean="0">
                <a:solidFill>
                  <a:schemeClr val="tx2">
                    <a:lumMod val="50000"/>
                  </a:schemeClr>
                </a:solidFill>
              </a:rPr>
              <a:t> </a:t>
            </a:r>
            <a:endParaRPr lang="ru-RU" sz="1600" dirty="0" smtClean="0">
              <a:solidFill>
                <a:schemeClr val="tx2">
                  <a:lumMod val="50000"/>
                </a:schemeClr>
              </a:solidFill>
            </a:endParaRPr>
          </a:p>
          <a:p>
            <a:r>
              <a:rPr lang="ru-RU" sz="1600" dirty="0" smtClean="0">
                <a:solidFill>
                  <a:schemeClr val="tx2">
                    <a:lumMod val="50000"/>
                  </a:schemeClr>
                </a:solidFill>
              </a:rPr>
              <a:t>тел.: +1-617-552-1600 – </a:t>
            </a:r>
            <a:r>
              <a:rPr lang="en-US" sz="1600" dirty="0" smtClean="0">
                <a:solidFill>
                  <a:schemeClr val="tx2">
                    <a:lumMod val="50000"/>
                  </a:schemeClr>
                </a:solidFill>
              </a:rPr>
              <a:t>Ina V</a:t>
            </a:r>
            <a:r>
              <a:rPr lang="ru-RU" sz="1600" dirty="0" smtClean="0">
                <a:solidFill>
                  <a:schemeClr val="tx2">
                    <a:lumMod val="50000"/>
                  </a:schemeClr>
                </a:solidFill>
              </a:rPr>
              <a:t>.</a:t>
            </a:r>
            <a:r>
              <a:rPr lang="en-US" sz="1600" dirty="0" smtClean="0">
                <a:solidFill>
                  <a:schemeClr val="tx2">
                    <a:lumMod val="50000"/>
                  </a:schemeClr>
                </a:solidFill>
              </a:rPr>
              <a:t>S</a:t>
            </a:r>
            <a:r>
              <a:rPr lang="ru-RU" sz="1600" dirty="0" smtClean="0">
                <a:solidFill>
                  <a:schemeClr val="tx2">
                    <a:lumMod val="50000"/>
                  </a:schemeClr>
                </a:solidFill>
              </a:rPr>
              <a:t>. </a:t>
            </a:r>
            <a:r>
              <a:rPr lang="en-US" sz="1600" dirty="0" smtClean="0">
                <a:solidFill>
                  <a:schemeClr val="tx2">
                    <a:lumMod val="50000"/>
                  </a:schemeClr>
                </a:solidFill>
              </a:rPr>
              <a:t>Mullis</a:t>
            </a:r>
            <a:r>
              <a:rPr lang="ru-RU" sz="1600" dirty="0" smtClean="0">
                <a:solidFill>
                  <a:schemeClr val="tx2">
                    <a:lumMod val="50000"/>
                  </a:schemeClr>
                </a:solidFill>
              </a:rPr>
              <a:t>, </a:t>
            </a:r>
            <a:r>
              <a:rPr lang="en-US" sz="1600" dirty="0" smtClean="0">
                <a:solidFill>
                  <a:schemeClr val="tx2">
                    <a:lumMod val="50000"/>
                  </a:schemeClr>
                </a:solidFill>
              </a:rPr>
              <a:t>Michael O</a:t>
            </a:r>
            <a:r>
              <a:rPr lang="ru-RU" sz="1600" dirty="0" smtClean="0">
                <a:solidFill>
                  <a:schemeClr val="tx2">
                    <a:lumMod val="50000"/>
                  </a:schemeClr>
                </a:solidFill>
              </a:rPr>
              <a:t>. </a:t>
            </a:r>
            <a:r>
              <a:rPr lang="en-US" sz="1600" dirty="0" smtClean="0">
                <a:solidFill>
                  <a:schemeClr val="tx2">
                    <a:lumMod val="50000"/>
                  </a:schemeClr>
                </a:solidFill>
              </a:rPr>
              <a:t>Martin</a:t>
            </a:r>
            <a:r>
              <a:rPr lang="ru-RU" sz="1600" dirty="0" smtClean="0">
                <a:solidFill>
                  <a:schemeClr val="tx2">
                    <a:lumMod val="50000"/>
                  </a:schemeClr>
                </a:solidFill>
              </a:rPr>
              <a:t> – международные координаторы (электронная почта –</a:t>
            </a:r>
            <a:r>
              <a:rPr lang="en-AU" sz="1600" u="sng" dirty="0" smtClean="0">
                <a:solidFill>
                  <a:schemeClr val="tx2">
                    <a:lumMod val="50000"/>
                  </a:schemeClr>
                </a:solidFill>
                <a:hlinkClick r:id="rId4"/>
              </a:rPr>
              <a:t> </a:t>
            </a:r>
            <a:r>
              <a:rPr lang="en-US" sz="1600" u="sng" dirty="0" err="1" smtClean="0">
                <a:solidFill>
                  <a:schemeClr val="tx2">
                    <a:lumMod val="50000"/>
                  </a:schemeClr>
                </a:solidFill>
                <a:hlinkClick r:id="rId5"/>
              </a:rPr>
              <a:t>timss</a:t>
            </a:r>
            <a:r>
              <a:rPr lang="ru-RU" sz="1600" u="sng" dirty="0" smtClean="0">
                <a:solidFill>
                  <a:schemeClr val="tx2">
                    <a:lumMod val="50000"/>
                  </a:schemeClr>
                </a:solidFill>
                <a:hlinkClick r:id="rId5"/>
              </a:rPr>
              <a:t>@</a:t>
            </a:r>
            <a:r>
              <a:rPr lang="en-US" sz="1600" u="sng" dirty="0" err="1" smtClean="0">
                <a:solidFill>
                  <a:schemeClr val="tx2">
                    <a:lumMod val="50000"/>
                  </a:schemeClr>
                </a:solidFill>
                <a:hlinkClick r:id="rId5"/>
              </a:rPr>
              <a:t>bc</a:t>
            </a:r>
            <a:r>
              <a:rPr lang="ru-RU" sz="1600" u="sng" dirty="0" smtClean="0">
                <a:solidFill>
                  <a:schemeClr val="tx2">
                    <a:lumMod val="50000"/>
                  </a:schemeClr>
                </a:solidFill>
                <a:hlinkClick r:id="rId5"/>
              </a:rPr>
              <a:t>.</a:t>
            </a:r>
            <a:r>
              <a:rPr lang="en-US" sz="1600" u="sng" dirty="0" err="1" smtClean="0">
                <a:solidFill>
                  <a:schemeClr val="tx2">
                    <a:lumMod val="50000"/>
                  </a:schemeClr>
                </a:solidFill>
                <a:hlinkClick r:id="rId5"/>
              </a:rPr>
              <a:t>edu</a:t>
            </a:r>
            <a:r>
              <a:rPr lang="en-US" sz="1600" u="sng" dirty="0" smtClean="0">
                <a:solidFill>
                  <a:schemeClr val="tx2">
                    <a:lumMod val="50000"/>
                  </a:schemeClr>
                </a:solidFill>
              </a:rPr>
              <a:t>; </a:t>
            </a:r>
            <a:r>
              <a:rPr lang="en-US" sz="1600" u="sng" dirty="0" smtClean="0">
                <a:solidFill>
                  <a:schemeClr val="tx2">
                    <a:lumMod val="50000"/>
                  </a:schemeClr>
                </a:solidFill>
                <a:hlinkClick r:id="rId6"/>
              </a:rPr>
              <a:t>pirls@bc.edu</a:t>
            </a:r>
            <a:r>
              <a:rPr lang="ru-RU" sz="1600" dirty="0" smtClean="0">
                <a:solidFill>
                  <a:schemeClr val="tx2">
                    <a:lumMod val="50000"/>
                  </a:schemeClr>
                </a:solidFill>
              </a:rPr>
              <a:t>)</a:t>
            </a:r>
          </a:p>
          <a:p>
            <a:pPr algn="ctr"/>
            <a:endParaRPr lang="ru-RU" sz="1600" dirty="0">
              <a:solidFill>
                <a:schemeClr val="tx2">
                  <a:lumMod val="50000"/>
                </a:schemeClr>
              </a:solidFill>
            </a:endParaRPr>
          </a:p>
        </p:txBody>
      </p:sp>
      <p:sp>
        <p:nvSpPr>
          <p:cNvPr id="7" name="Скругленный прямоугольник 6"/>
          <p:cNvSpPr/>
          <p:nvPr/>
        </p:nvSpPr>
        <p:spPr>
          <a:xfrm>
            <a:off x="827857" y="2358058"/>
            <a:ext cx="10657184" cy="7200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ru-RU" sz="1600" dirty="0" smtClean="0">
                <a:solidFill>
                  <a:schemeClr val="tx2">
                    <a:lumMod val="50000"/>
                  </a:schemeClr>
                </a:solidFill>
              </a:rPr>
              <a:t>Организация Экономического Сотрудничества и Развития (ОЭСР) (</a:t>
            </a:r>
            <a:r>
              <a:rPr lang="ru-RU" sz="1600" dirty="0" err="1" smtClean="0">
                <a:solidFill>
                  <a:schemeClr val="tx2">
                    <a:lumMod val="50000"/>
                  </a:schemeClr>
                </a:solidFill>
              </a:rPr>
              <a:t>Organization</a:t>
            </a:r>
            <a:r>
              <a:rPr lang="ru-RU" sz="1600" dirty="0" smtClean="0">
                <a:solidFill>
                  <a:schemeClr val="tx2">
                    <a:lumMod val="50000"/>
                  </a:schemeClr>
                </a:solidFill>
              </a:rPr>
              <a:t> </a:t>
            </a:r>
            <a:r>
              <a:rPr lang="ru-RU" sz="1600" dirty="0" err="1" smtClean="0">
                <a:solidFill>
                  <a:schemeClr val="tx2">
                    <a:lumMod val="50000"/>
                  </a:schemeClr>
                </a:solidFill>
              </a:rPr>
              <a:t>for</a:t>
            </a:r>
            <a:r>
              <a:rPr lang="ru-RU" sz="1600" dirty="0" smtClean="0">
                <a:solidFill>
                  <a:schemeClr val="tx2">
                    <a:lumMod val="50000"/>
                  </a:schemeClr>
                </a:solidFill>
              </a:rPr>
              <a:t> </a:t>
            </a:r>
            <a:r>
              <a:rPr lang="ru-RU" sz="1600" dirty="0" err="1" smtClean="0">
                <a:solidFill>
                  <a:schemeClr val="tx2">
                    <a:lumMod val="50000"/>
                  </a:schemeClr>
                </a:solidFill>
              </a:rPr>
              <a:t>Economic</a:t>
            </a:r>
            <a:r>
              <a:rPr lang="ru-RU" sz="1600" dirty="0" smtClean="0">
                <a:solidFill>
                  <a:schemeClr val="tx2">
                    <a:lumMod val="50000"/>
                  </a:schemeClr>
                </a:solidFill>
              </a:rPr>
              <a:t> </a:t>
            </a:r>
            <a:r>
              <a:rPr lang="ru-RU" sz="1600" dirty="0" err="1" smtClean="0">
                <a:solidFill>
                  <a:schemeClr val="tx2">
                    <a:lumMod val="50000"/>
                  </a:schemeClr>
                </a:solidFill>
              </a:rPr>
              <a:t>Cooperation</a:t>
            </a:r>
            <a:r>
              <a:rPr lang="ru-RU" sz="1600" dirty="0" smtClean="0">
                <a:solidFill>
                  <a:schemeClr val="tx2">
                    <a:lumMod val="50000"/>
                  </a:schemeClr>
                </a:solidFill>
              </a:rPr>
              <a:t> </a:t>
            </a:r>
            <a:r>
              <a:rPr lang="ru-RU" sz="1600" dirty="0" err="1" smtClean="0">
                <a:solidFill>
                  <a:schemeClr val="tx2">
                    <a:lumMod val="50000"/>
                  </a:schemeClr>
                </a:solidFill>
              </a:rPr>
              <a:t>and</a:t>
            </a:r>
            <a:r>
              <a:rPr lang="ru-RU" sz="1600" dirty="0" smtClean="0">
                <a:solidFill>
                  <a:schemeClr val="tx2">
                    <a:lumMod val="50000"/>
                  </a:schemeClr>
                </a:solidFill>
              </a:rPr>
              <a:t> </a:t>
            </a:r>
            <a:r>
              <a:rPr lang="ru-RU" sz="1600" dirty="0" err="1" smtClean="0">
                <a:solidFill>
                  <a:schemeClr val="tx2">
                    <a:lumMod val="50000"/>
                  </a:schemeClr>
                </a:solidFill>
              </a:rPr>
              <a:t>Development</a:t>
            </a:r>
            <a:r>
              <a:rPr lang="ru-RU" sz="1600" dirty="0" smtClean="0">
                <a:solidFill>
                  <a:schemeClr val="tx2">
                    <a:lumMod val="50000"/>
                  </a:schemeClr>
                </a:solidFill>
              </a:rPr>
              <a:t>, OECD) – </a:t>
            </a:r>
            <a:r>
              <a:rPr lang="ru-RU" sz="1600" dirty="0" err="1" smtClean="0">
                <a:solidFill>
                  <a:schemeClr val="tx2">
                    <a:lumMod val="50000"/>
                  </a:schemeClr>
                </a:solidFill>
                <a:hlinkClick r:id="rId7"/>
              </a:rPr>
              <a:t>www.oecd.org</a:t>
            </a:r>
            <a:r>
              <a:rPr lang="ru-RU" sz="1600" dirty="0" smtClean="0">
                <a:solidFill>
                  <a:schemeClr val="tx2">
                    <a:lumMod val="50000"/>
                  </a:schemeClr>
                </a:solidFill>
                <a:hlinkClick r:id="rId7"/>
              </a:rPr>
              <a:t>/</a:t>
            </a:r>
            <a:r>
              <a:rPr lang="ru-RU" sz="1600" dirty="0" err="1" smtClean="0">
                <a:solidFill>
                  <a:schemeClr val="tx2">
                    <a:lumMod val="50000"/>
                  </a:schemeClr>
                </a:solidFill>
                <a:hlinkClick r:id="rId7"/>
              </a:rPr>
              <a:t>edu</a:t>
            </a:r>
            <a:r>
              <a:rPr lang="ru-RU" sz="1600" dirty="0" smtClean="0">
                <a:solidFill>
                  <a:schemeClr val="tx2">
                    <a:lumMod val="50000"/>
                  </a:schemeClr>
                </a:solidFill>
                <a:hlinkClick r:id="rId7"/>
              </a:rPr>
              <a:t>/</a:t>
            </a:r>
            <a:r>
              <a:rPr lang="ru-RU" sz="1600" dirty="0" err="1" smtClean="0">
                <a:solidFill>
                  <a:schemeClr val="tx2">
                    <a:lumMod val="50000"/>
                  </a:schemeClr>
                </a:solidFill>
                <a:hlinkClick r:id="rId7"/>
              </a:rPr>
              <a:t>pisa</a:t>
            </a:r>
            <a:r>
              <a:rPr lang="ru-RU" sz="1600" dirty="0" smtClean="0">
                <a:solidFill>
                  <a:schemeClr val="tx2">
                    <a:lumMod val="50000"/>
                  </a:schemeClr>
                </a:solidFill>
              </a:rPr>
              <a:t> </a:t>
            </a:r>
            <a:endParaRPr lang="ru-RU" sz="1600" dirty="0">
              <a:solidFill>
                <a:schemeClr val="tx2">
                  <a:lumMod val="50000"/>
                </a:schemeClr>
              </a:solidFill>
            </a:endParaRPr>
          </a:p>
        </p:txBody>
      </p:sp>
      <p:sp>
        <p:nvSpPr>
          <p:cNvPr id="8" name="Скругленный прямоугольник 7"/>
          <p:cNvSpPr/>
          <p:nvPr/>
        </p:nvSpPr>
        <p:spPr>
          <a:xfrm>
            <a:off x="683841" y="557858"/>
            <a:ext cx="10729192" cy="86409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r>
              <a:rPr lang="ru-RU" sz="1600" dirty="0" smtClean="0">
                <a:solidFill>
                  <a:schemeClr val="tx2">
                    <a:lumMod val="50000"/>
                  </a:schemeClr>
                </a:solidFill>
              </a:rPr>
              <a:t>Центр оценки качества образования ИСРО РАО – </a:t>
            </a:r>
            <a:r>
              <a:rPr lang="en-US" sz="1600" u="sng" dirty="0" smtClean="0">
                <a:solidFill>
                  <a:schemeClr val="tx2">
                    <a:lumMod val="50000"/>
                  </a:schemeClr>
                </a:solidFill>
                <a:hlinkClick r:id="rId8"/>
              </a:rPr>
              <a:t>http</a:t>
            </a:r>
            <a:r>
              <a:rPr lang="ru-RU" sz="1600" u="sng" dirty="0" smtClean="0">
                <a:solidFill>
                  <a:schemeClr val="tx2">
                    <a:lumMod val="50000"/>
                  </a:schemeClr>
                </a:solidFill>
                <a:hlinkClick r:id="rId8"/>
              </a:rPr>
              <a:t>://</a:t>
            </a:r>
            <a:r>
              <a:rPr lang="en-US" sz="1600" u="sng" dirty="0" err="1" smtClean="0">
                <a:solidFill>
                  <a:schemeClr val="tx2">
                    <a:lumMod val="50000"/>
                  </a:schemeClr>
                </a:solidFill>
                <a:hlinkClick r:id="rId8"/>
              </a:rPr>
              <a:t>centeroko</a:t>
            </a:r>
            <a:r>
              <a:rPr lang="ru-RU" sz="1600" u="sng" dirty="0" smtClean="0">
                <a:solidFill>
                  <a:schemeClr val="tx2">
                    <a:lumMod val="50000"/>
                  </a:schemeClr>
                </a:solidFill>
                <a:hlinkClick r:id="rId8"/>
              </a:rPr>
              <a:t>.</a:t>
            </a:r>
            <a:r>
              <a:rPr lang="en-US" sz="1600" u="sng" dirty="0" err="1" smtClean="0">
                <a:solidFill>
                  <a:schemeClr val="tx2">
                    <a:lumMod val="50000"/>
                  </a:schemeClr>
                </a:solidFill>
                <a:hlinkClick r:id="rId8"/>
              </a:rPr>
              <a:t>ru</a:t>
            </a:r>
            <a:r>
              <a:rPr lang="en-AU" sz="1600" dirty="0" smtClean="0">
                <a:solidFill>
                  <a:schemeClr val="tx2">
                    <a:lumMod val="50000"/>
                  </a:schemeClr>
                </a:solidFill>
              </a:rPr>
              <a:t> </a:t>
            </a:r>
            <a:r>
              <a:rPr lang="ru-RU" sz="1600" dirty="0" smtClean="0">
                <a:solidFill>
                  <a:schemeClr val="tx2">
                    <a:lumMod val="50000"/>
                  </a:schemeClr>
                </a:solidFill>
              </a:rPr>
              <a:t>тел.: +7-495-621-76-36 – Ковалева Галина Сергеевна – национальный координатор России (электронная почта – </a:t>
            </a:r>
            <a:r>
              <a:rPr lang="en-US" sz="1600" u="sng" dirty="0" err="1" smtClean="0">
                <a:solidFill>
                  <a:schemeClr val="tx2">
                    <a:lumMod val="50000"/>
                  </a:schemeClr>
                </a:solidFill>
                <a:hlinkClick r:id="rId9"/>
              </a:rPr>
              <a:t>centeroko</a:t>
            </a:r>
            <a:r>
              <a:rPr lang="ru-RU" sz="1600" u="sng" dirty="0" smtClean="0">
                <a:solidFill>
                  <a:schemeClr val="tx2">
                    <a:lumMod val="50000"/>
                  </a:schemeClr>
                </a:solidFill>
                <a:hlinkClick r:id="rId9"/>
              </a:rPr>
              <a:t>@</a:t>
            </a:r>
            <a:r>
              <a:rPr lang="en-US" sz="1600" u="sng" dirty="0" smtClean="0">
                <a:solidFill>
                  <a:schemeClr val="tx2">
                    <a:lumMod val="50000"/>
                  </a:schemeClr>
                </a:solidFill>
                <a:hlinkClick r:id="rId9"/>
              </a:rPr>
              <a:t>mail</a:t>
            </a:r>
            <a:r>
              <a:rPr lang="ru-RU" sz="1600" u="sng" dirty="0" smtClean="0">
                <a:solidFill>
                  <a:schemeClr val="tx2">
                    <a:lumMod val="50000"/>
                  </a:schemeClr>
                </a:solidFill>
                <a:hlinkClick r:id="rId9"/>
              </a:rPr>
              <a:t>.</a:t>
            </a:r>
            <a:r>
              <a:rPr lang="en-US" sz="1600" u="sng" dirty="0" err="1" smtClean="0">
                <a:solidFill>
                  <a:schemeClr val="tx2">
                    <a:lumMod val="50000"/>
                  </a:schemeClr>
                </a:solidFill>
                <a:hlinkClick r:id="rId9"/>
              </a:rPr>
              <a:t>ru</a:t>
            </a:r>
            <a:r>
              <a:rPr lang="ru-RU" sz="1600" dirty="0" smtClean="0">
                <a:solidFill>
                  <a:schemeClr val="tx2">
                    <a:lumMod val="50000"/>
                  </a:schemeClr>
                </a:solidFill>
              </a:rPr>
              <a:t>)</a:t>
            </a:r>
          </a:p>
          <a:p>
            <a:pPr algn="ctr"/>
            <a:endParaRPr lang="ru-RU" sz="1600" dirty="0">
              <a:solidFill>
                <a:schemeClr val="tx2">
                  <a:lumMod val="50000"/>
                </a:schemeClr>
              </a:solidFill>
            </a:endParaRPr>
          </a:p>
        </p:txBody>
      </p:sp>
      <p:pic>
        <p:nvPicPr>
          <p:cNvPr id="12" name="Picture 3"/>
          <p:cNvPicPr>
            <a:picLocks noChangeAspect="1" noChangeArrowheads="1"/>
          </p:cNvPicPr>
          <p:nvPr/>
        </p:nvPicPr>
        <p:blipFill>
          <a:blip r:embed="rId10" cstate="print"/>
          <a:srcRect/>
          <a:stretch>
            <a:fillRect/>
          </a:stretch>
        </p:blipFill>
        <p:spPr bwMode="auto">
          <a:xfrm>
            <a:off x="323801" y="3294162"/>
            <a:ext cx="5760640" cy="3456384"/>
          </a:xfrm>
          <a:prstGeom prst="rect">
            <a:avLst/>
          </a:prstGeom>
          <a:noFill/>
          <a:ln w="9525">
            <a:noFill/>
            <a:miter lim="800000"/>
            <a:headEnd/>
            <a:tailEnd/>
          </a:ln>
        </p:spPr>
      </p:pic>
      <p:pic>
        <p:nvPicPr>
          <p:cNvPr id="13" name="Picture 1"/>
          <p:cNvPicPr>
            <a:picLocks noChangeAspect="1" noChangeArrowheads="1"/>
          </p:cNvPicPr>
          <p:nvPr/>
        </p:nvPicPr>
        <p:blipFill>
          <a:blip r:embed="rId11" cstate="print"/>
          <a:srcRect/>
          <a:stretch>
            <a:fillRect/>
          </a:stretch>
        </p:blipFill>
        <p:spPr bwMode="auto">
          <a:xfrm>
            <a:off x="6228457" y="3294162"/>
            <a:ext cx="5457627" cy="3456384"/>
          </a:xfrm>
          <a:prstGeom prst="rect">
            <a:avLst/>
          </a:prstGeom>
          <a:noFill/>
          <a:ln w="9525">
            <a:noFill/>
            <a:miter lim="800000"/>
            <a:headEnd/>
            <a:tailEnd/>
          </a:ln>
        </p:spPr>
      </p:pic>
      <p:pic>
        <p:nvPicPr>
          <p:cNvPr id="1026" name="Picture 2"/>
          <p:cNvPicPr>
            <a:picLocks noChangeAspect="1" noChangeArrowheads="1"/>
          </p:cNvPicPr>
          <p:nvPr/>
        </p:nvPicPr>
        <p:blipFill>
          <a:blip r:embed="rId12" cstate="print"/>
          <a:srcRect/>
          <a:stretch>
            <a:fillRect/>
          </a:stretch>
        </p:blipFill>
        <p:spPr bwMode="auto">
          <a:xfrm>
            <a:off x="5292353" y="4302274"/>
            <a:ext cx="1584176" cy="1871861"/>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78463" y="238814"/>
            <a:ext cx="11323935" cy="1179138"/>
          </a:xfrm>
        </p:spPr>
        <p:txBody>
          <a:bodyPr/>
          <a:lstStyle/>
          <a:p>
            <a:pPr eaLnBrk="1" hangingPunct="1"/>
            <a:r>
              <a:rPr lang="ru-RU" sz="3900" dirty="0" smtClean="0">
                <a:solidFill>
                  <a:srgbClr val="FF0000"/>
                </a:solidFill>
              </a:rPr>
              <a:t>Спасибо за внимание!</a:t>
            </a:r>
          </a:p>
        </p:txBody>
      </p:sp>
      <p:sp>
        <p:nvSpPr>
          <p:cNvPr id="48131" name="Rectangle 3"/>
          <p:cNvSpPr>
            <a:spLocks noGrp="1" noChangeArrowheads="1"/>
          </p:cNvSpPr>
          <p:nvPr>
            <p:ph type="body" idx="1"/>
          </p:nvPr>
        </p:nvSpPr>
        <p:spPr/>
        <p:txBody>
          <a:bodyPr/>
          <a:lstStyle/>
          <a:p>
            <a:pPr eaLnBrk="1" hangingPunct="1">
              <a:buFontTx/>
              <a:buNone/>
              <a:defRPr/>
            </a:pPr>
            <a:r>
              <a:rPr lang="ru-RU" dirty="0" smtClean="0"/>
              <a:t>   </a:t>
            </a:r>
            <a:r>
              <a:rPr lang="ru-RU" b="1" dirty="0" smtClean="0"/>
              <a:t>Ковалева Галина Сергеевна, </a:t>
            </a:r>
            <a:r>
              <a:rPr lang="ru-RU" dirty="0" smtClean="0"/>
              <a:t>руководитель Центра оценки качества  образования Института стратегии развития образования  РАО</a:t>
            </a:r>
          </a:p>
          <a:p>
            <a:pPr indent="11332">
              <a:buNone/>
              <a:defRPr/>
            </a:pPr>
            <a:r>
              <a:rPr lang="ru-RU" dirty="0" smtClean="0">
                <a:solidFill>
                  <a:srgbClr val="002060"/>
                </a:solidFill>
              </a:rPr>
              <a:t>Тел./факс: (495)-621-76-36</a:t>
            </a:r>
            <a:br>
              <a:rPr lang="ru-RU" dirty="0" smtClean="0">
                <a:solidFill>
                  <a:srgbClr val="002060"/>
                </a:solidFill>
              </a:rPr>
            </a:br>
            <a:r>
              <a:rPr lang="en-US" dirty="0" smtClean="0">
                <a:solidFill>
                  <a:srgbClr val="002060"/>
                </a:solidFill>
              </a:rPr>
              <a:t>e-mail: </a:t>
            </a:r>
            <a:r>
              <a:rPr lang="en-US" dirty="0" smtClean="0">
                <a:solidFill>
                  <a:srgbClr val="002060"/>
                </a:solidFill>
                <a:hlinkClick r:id="rId3"/>
              </a:rPr>
              <a:t>centeroko@mail.ru</a:t>
            </a:r>
            <a:r>
              <a:rPr lang="ru-RU" dirty="0" smtClean="0">
                <a:solidFill>
                  <a:srgbClr val="002060"/>
                </a:solidFill>
              </a:rPr>
              <a:t> </a:t>
            </a:r>
            <a:r>
              <a:rPr lang="en-US" dirty="0" smtClean="0">
                <a:solidFill>
                  <a:srgbClr val="002060"/>
                </a:solidFill>
              </a:rPr>
              <a:t/>
            </a:r>
            <a:br>
              <a:rPr lang="en-US" dirty="0" smtClean="0">
                <a:solidFill>
                  <a:srgbClr val="002060"/>
                </a:solidFill>
              </a:rPr>
            </a:br>
            <a:r>
              <a:rPr lang="ru-RU" dirty="0" smtClean="0">
                <a:solidFill>
                  <a:srgbClr val="002060"/>
                </a:solidFill>
              </a:rPr>
              <a:t>сайты:</a:t>
            </a:r>
            <a:r>
              <a:rPr lang="en-US" dirty="0" smtClean="0">
                <a:solidFill>
                  <a:srgbClr val="002060"/>
                </a:solidFill>
              </a:rPr>
              <a:t> </a:t>
            </a:r>
            <a:r>
              <a:rPr lang="en-US" dirty="0" smtClean="0">
                <a:solidFill>
                  <a:srgbClr val="002060"/>
                </a:solidFill>
                <a:hlinkClick r:id="rId4"/>
              </a:rPr>
              <a:t>www.centeroko.ru</a:t>
            </a:r>
            <a:endParaRPr lang="ru-RU" dirty="0" smtClean="0">
              <a:solidFill>
                <a:srgbClr val="002060"/>
              </a:solidFill>
            </a:endParaRPr>
          </a:p>
          <a:p>
            <a:pPr eaLnBrk="1" hangingPunct="1">
              <a:buFontTx/>
              <a:buNone/>
              <a:defRPr/>
            </a:pPr>
            <a:endParaRPr lang="ru-RU" dirty="0" smtClean="0"/>
          </a:p>
        </p:txBody>
      </p:sp>
      <p:sp>
        <p:nvSpPr>
          <p:cNvPr id="59396" name="Номер слайда 3"/>
          <p:cNvSpPr>
            <a:spLocks noGrp="1"/>
          </p:cNvSpPr>
          <p:nvPr>
            <p:ph type="sldNum" sz="quarter" idx="12"/>
          </p:nvPr>
        </p:nvSpPr>
        <p:spPr>
          <a:noFill/>
        </p:spPr>
        <p:txBody>
          <a:bodyPr/>
          <a:lstStyle/>
          <a:p>
            <a:fld id="{3794D34D-6F29-4C4A-96B0-9B0417D6C66B}" type="slidenum">
              <a:rPr lang="ru-RU" smtClean="0"/>
              <a:pPr/>
              <a:t>143</a:t>
            </a:fld>
            <a:endParaRPr lang="ru-RU" smtClean="0"/>
          </a:p>
        </p:txBody>
      </p:sp>
      <p:pic>
        <p:nvPicPr>
          <p:cNvPr id="5" name="Рисунок 7"/>
          <p:cNvPicPr preferRelativeResize="0">
            <a:picLocks noChangeAspect="1"/>
          </p:cNvPicPr>
          <p:nvPr/>
        </p:nvPicPr>
        <p:blipFill>
          <a:blip r:embed="rId5" cstate="print"/>
          <a:srcRect/>
          <a:stretch>
            <a:fillRect/>
          </a:stretch>
        </p:blipFill>
        <p:spPr bwMode="auto">
          <a:xfrm>
            <a:off x="8028657" y="3006131"/>
            <a:ext cx="3429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096" y="0"/>
            <a:ext cx="10692765" cy="1475997"/>
          </a:xfrm>
        </p:spPr>
        <p:txBody>
          <a:bodyPr/>
          <a:lstStyle/>
          <a:p>
            <a:pPr>
              <a:defRPr/>
            </a:pPr>
            <a:r>
              <a:rPr lang="ru-RU" sz="3800" dirty="0" smtClean="0"/>
              <a:t>Реализация </a:t>
            </a:r>
            <a:r>
              <a:rPr lang="ru-RU" sz="3800" dirty="0" err="1" smtClean="0"/>
              <a:t>компетентностного</a:t>
            </a:r>
            <a:r>
              <a:rPr lang="ru-RU" sz="3800" dirty="0" smtClean="0"/>
              <a:t> подхода в реальных измерениях</a:t>
            </a:r>
            <a:endParaRPr lang="ru-RU" sz="3800" dirty="0"/>
          </a:p>
        </p:txBody>
      </p:sp>
      <p:graphicFrame>
        <p:nvGraphicFramePr>
          <p:cNvPr id="4" name="Таблица 3"/>
          <p:cNvGraphicFramePr>
            <a:graphicFrameLocks noGrp="1"/>
          </p:cNvGraphicFramePr>
          <p:nvPr>
            <p:ph type="tbl" idx="1"/>
          </p:nvPr>
        </p:nvGraphicFramePr>
        <p:xfrm>
          <a:off x="0" y="1567211"/>
          <a:ext cx="11880851" cy="7100436"/>
        </p:xfrm>
        <a:graphic>
          <a:graphicData uri="http://schemas.openxmlformats.org/drawingml/2006/table">
            <a:tbl>
              <a:tblPr firstRow="1" bandRow="1">
                <a:tableStyleId>{5C22544A-7EE6-4342-B048-85BDC9FD1C3A}</a:tableStyleId>
              </a:tblPr>
              <a:tblGrid>
                <a:gridCol w="3820343"/>
                <a:gridCol w="4030254"/>
                <a:gridCol w="4030254"/>
              </a:tblGrid>
              <a:tr h="2324177">
                <a:tc>
                  <a:txBody>
                    <a:bodyPr/>
                    <a:lstStyle/>
                    <a:p>
                      <a:r>
                        <a:rPr lang="ru-RU" sz="2200" dirty="0" smtClean="0">
                          <a:solidFill>
                            <a:schemeClr val="bg1"/>
                          </a:solidFill>
                        </a:rPr>
                        <a:t>Область 1: Действовать автономно и рефлексивно.</a:t>
                      </a:r>
                      <a:endParaRPr lang="ru-RU" sz="2200" dirty="0">
                        <a:solidFill>
                          <a:schemeClr val="bg1"/>
                        </a:solidFill>
                      </a:endParaRPr>
                    </a:p>
                  </a:txBody>
                  <a:tcPr marL="118809" marR="118809" marT="47763" marB="47763"/>
                </a:tc>
                <a:tc>
                  <a:txBody>
                    <a:bodyPr/>
                    <a:lstStyle/>
                    <a:p>
                      <a:r>
                        <a:rPr lang="ru-RU" sz="2200" dirty="0" smtClean="0">
                          <a:solidFill>
                            <a:schemeClr val="bg1"/>
                          </a:solidFill>
                        </a:rPr>
                        <a:t>Область 2:</a:t>
                      </a:r>
                    </a:p>
                    <a:p>
                      <a:r>
                        <a:rPr lang="ru-RU" sz="2200" dirty="0" smtClean="0">
                          <a:solidFill>
                            <a:schemeClr val="bg1"/>
                          </a:solidFill>
                        </a:rPr>
                        <a:t>Использовать  средства (язык, тексты, информацию, знания, умения, технологии и др.) интерактивно.</a:t>
                      </a:r>
                      <a:endParaRPr lang="ru-RU" sz="2200" dirty="0">
                        <a:solidFill>
                          <a:schemeClr val="bg1"/>
                        </a:solidFill>
                      </a:endParaRPr>
                    </a:p>
                  </a:txBody>
                  <a:tcPr marL="118809" marR="118809" marT="47763" marB="47763"/>
                </a:tc>
                <a:tc>
                  <a:txBody>
                    <a:bodyPr/>
                    <a:lstStyle/>
                    <a:p>
                      <a:r>
                        <a:rPr lang="ru-RU" sz="2200" dirty="0" smtClean="0">
                          <a:solidFill>
                            <a:schemeClr val="bg1"/>
                          </a:solidFill>
                        </a:rPr>
                        <a:t>Область 3:</a:t>
                      </a:r>
                    </a:p>
                    <a:p>
                      <a:r>
                        <a:rPr lang="ru-RU" sz="2200" dirty="0" smtClean="0">
                          <a:solidFill>
                            <a:schemeClr val="bg1"/>
                          </a:solidFill>
                        </a:rPr>
                        <a:t>Функционировать в социально гетерогенных группах.</a:t>
                      </a:r>
                      <a:endParaRPr lang="ru-RU" sz="2200" dirty="0">
                        <a:solidFill>
                          <a:schemeClr val="bg1"/>
                        </a:solidFill>
                      </a:endParaRPr>
                    </a:p>
                  </a:txBody>
                  <a:tcPr marL="118809" marR="118809" marT="47763" marB="47763"/>
                </a:tc>
              </a:tr>
              <a:tr h="4776259">
                <a:tc>
                  <a:txBody>
                    <a:bodyPr/>
                    <a:lstStyle/>
                    <a:p>
                      <a:r>
                        <a:rPr lang="en-US" sz="2200" b="1" u="sng" dirty="0" smtClean="0"/>
                        <a:t>ICCS</a:t>
                      </a:r>
                      <a:r>
                        <a:rPr lang="en-US" sz="2200" b="1" dirty="0" smtClean="0"/>
                        <a:t> – </a:t>
                      </a:r>
                      <a:r>
                        <a:rPr lang="ru-RU" sz="2200" b="1" dirty="0" err="1" smtClean="0"/>
                        <a:t>граждановедческая</a:t>
                      </a:r>
                      <a:r>
                        <a:rPr lang="ru-RU" sz="2200" b="1" dirty="0" smtClean="0"/>
                        <a:t> компетентность</a:t>
                      </a:r>
                    </a:p>
                    <a:p>
                      <a:endParaRPr lang="ru-RU" sz="2200" b="1" dirty="0" smtClean="0"/>
                    </a:p>
                    <a:p>
                      <a:r>
                        <a:rPr lang="en-US" sz="2200" b="1" u="sng" dirty="0" smtClean="0"/>
                        <a:t>PISA</a:t>
                      </a:r>
                      <a:r>
                        <a:rPr lang="en-US" sz="2200" b="1" baseline="0" dirty="0" smtClean="0"/>
                        <a:t> – </a:t>
                      </a:r>
                      <a:r>
                        <a:rPr lang="ru-RU" sz="2200" b="1" baseline="0" dirty="0" smtClean="0"/>
                        <a:t>учебные стратегии </a:t>
                      </a:r>
                    </a:p>
                    <a:p>
                      <a:r>
                        <a:rPr lang="ru-RU" sz="2200" b="1" baseline="0" dirty="0" smtClean="0"/>
                        <a:t>Самооценка</a:t>
                      </a:r>
                      <a:endParaRPr lang="ru-RU" sz="2200" b="1" dirty="0"/>
                    </a:p>
                  </a:txBody>
                  <a:tcPr marL="118809" marR="118809" marT="47763" marB="47763"/>
                </a:tc>
                <a:tc>
                  <a:txBody>
                    <a:bodyPr/>
                    <a:lstStyle/>
                    <a:p>
                      <a:r>
                        <a:rPr lang="en-US" sz="2200" b="1" u="sng" dirty="0" smtClean="0"/>
                        <a:t>PISA</a:t>
                      </a:r>
                      <a:r>
                        <a:rPr lang="en-US" sz="2200" b="1" dirty="0" smtClean="0"/>
                        <a:t> - </a:t>
                      </a:r>
                      <a:r>
                        <a:rPr lang="ru-RU" sz="2200" b="1" dirty="0" smtClean="0"/>
                        <a:t>читательская, математическая, естественнонаучная </a:t>
                      </a:r>
                      <a:r>
                        <a:rPr lang="en-US" sz="2200" b="1" dirty="0" smtClean="0"/>
                        <a:t>,</a:t>
                      </a:r>
                      <a:r>
                        <a:rPr lang="en-US" sz="2200" b="1" baseline="0" dirty="0" smtClean="0"/>
                        <a:t> </a:t>
                      </a:r>
                      <a:r>
                        <a:rPr lang="ru-RU" sz="2200" b="1" baseline="0" dirty="0" smtClean="0"/>
                        <a:t>финансовая</a:t>
                      </a:r>
                      <a:endParaRPr lang="ru-RU" sz="2200" b="1" dirty="0" smtClean="0"/>
                    </a:p>
                    <a:p>
                      <a:r>
                        <a:rPr lang="ru-RU" sz="2200" b="1" dirty="0" smtClean="0"/>
                        <a:t>грамотности,</a:t>
                      </a:r>
                    </a:p>
                    <a:p>
                      <a:r>
                        <a:rPr lang="ru-RU" sz="2200" b="1" dirty="0" smtClean="0"/>
                        <a:t>компетентность в области решения проблем, глобальные компетенции.</a:t>
                      </a:r>
                    </a:p>
                    <a:p>
                      <a:r>
                        <a:rPr lang="en-US" sz="2200" b="1" u="sng" dirty="0" smtClean="0"/>
                        <a:t>ICILS</a:t>
                      </a:r>
                      <a:r>
                        <a:rPr lang="en-US" sz="2200" b="1" dirty="0" smtClean="0"/>
                        <a:t> – </a:t>
                      </a:r>
                      <a:r>
                        <a:rPr lang="ru-RU" sz="2200" b="1" dirty="0" smtClean="0"/>
                        <a:t>ИКТ-компетентность</a:t>
                      </a:r>
                    </a:p>
                    <a:p>
                      <a:r>
                        <a:rPr lang="ru-RU" sz="2200" b="1" u="sng" dirty="0" smtClean="0"/>
                        <a:t>ФГОС</a:t>
                      </a:r>
                      <a:r>
                        <a:rPr lang="ru-RU" sz="2200" b="1" dirty="0" smtClean="0"/>
                        <a:t>: смысловое чтение (читательская грамотность)</a:t>
                      </a:r>
                      <a:endParaRPr lang="en-US" sz="2200" b="1" dirty="0" smtClean="0"/>
                    </a:p>
                  </a:txBody>
                  <a:tcPr marL="118809" marR="118809" marT="47763" marB="47763"/>
                </a:tc>
                <a:tc>
                  <a:txBody>
                    <a:bodyPr/>
                    <a:lstStyle/>
                    <a:p>
                      <a:r>
                        <a:rPr lang="en-US" sz="2200" b="1" u="sng" dirty="0" smtClean="0"/>
                        <a:t>PISA</a:t>
                      </a:r>
                      <a:r>
                        <a:rPr lang="ru-RU" sz="2200" b="1" dirty="0" smtClean="0"/>
                        <a:t>: решение комплексных проблем в сотрудничестве</a:t>
                      </a:r>
                    </a:p>
                    <a:p>
                      <a:endParaRPr lang="ru-RU" sz="2200" b="1" dirty="0" smtClean="0"/>
                    </a:p>
                    <a:p>
                      <a:r>
                        <a:rPr lang="ru-RU" sz="2200" b="1" u="sng" dirty="0" smtClean="0"/>
                        <a:t>ФГОС РФ</a:t>
                      </a:r>
                      <a:r>
                        <a:rPr lang="ru-RU" sz="2200" b="1" dirty="0" smtClean="0"/>
                        <a:t> (начальная школа): групповые проекты</a:t>
                      </a:r>
                      <a:endParaRPr lang="ru-RU" sz="2200" b="1" dirty="0"/>
                    </a:p>
                  </a:txBody>
                  <a:tcPr marL="118809" marR="118809" marT="47763" marB="47763"/>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Номер слайда 6"/>
          <p:cNvSpPr>
            <a:spLocks noGrp="1"/>
          </p:cNvSpPr>
          <p:nvPr>
            <p:ph type="sldNum" sz="quarter" idx="12"/>
          </p:nvPr>
        </p:nvSpPr>
        <p:spPr>
          <a:noFill/>
        </p:spPr>
        <p:txBody>
          <a:bodyPr/>
          <a:lstStyle/>
          <a:p>
            <a:fld id="{67CB62C8-D09A-4976-9E57-91E97CEC3B3B}" type="slidenum">
              <a:rPr lang="ru-RU" smtClean="0">
                <a:latin typeface="Arial" pitchFamily="34" charset="0"/>
              </a:rPr>
              <a:pPr/>
              <a:t>16</a:t>
            </a:fld>
            <a:endParaRPr lang="ru-RU" smtClean="0">
              <a:latin typeface="Arial" pitchFamily="34" charset="0"/>
            </a:endParaRPr>
          </a:p>
        </p:txBody>
      </p:sp>
      <p:sp>
        <p:nvSpPr>
          <p:cNvPr id="139266" name="Rectangle 2"/>
          <p:cNvSpPr>
            <a:spLocks noGrp="1" noChangeArrowheads="1"/>
          </p:cNvSpPr>
          <p:nvPr>
            <p:ph type="title"/>
          </p:nvPr>
        </p:nvSpPr>
        <p:spPr>
          <a:xfrm>
            <a:off x="395813" y="271982"/>
            <a:ext cx="11485041" cy="1114460"/>
          </a:xfrm>
        </p:spPr>
        <p:txBody>
          <a:bodyPr>
            <a:normAutofit fontScale="90000"/>
          </a:bodyPr>
          <a:lstStyle/>
          <a:p>
            <a:pPr>
              <a:lnSpc>
                <a:spcPct val="70000"/>
              </a:lnSpc>
              <a:defRPr/>
            </a:pPr>
            <a:r>
              <a:rPr lang="ru-RU" sz="4000" dirty="0" smtClean="0"/>
              <a:t>Международная программа по оценке образовательных достижений учащихся PISA</a:t>
            </a:r>
            <a:br>
              <a:rPr lang="ru-RU" sz="4000" dirty="0" smtClean="0"/>
            </a:br>
            <a:r>
              <a:rPr lang="ru-RU" sz="4000" dirty="0" smtClean="0"/>
              <a:t> (</a:t>
            </a:r>
            <a:r>
              <a:rPr lang="ru-RU" sz="4000" dirty="0" err="1" smtClean="0"/>
              <a:t>Programme</a:t>
            </a:r>
            <a:r>
              <a:rPr lang="ru-RU" sz="4000" dirty="0" smtClean="0"/>
              <a:t> </a:t>
            </a:r>
            <a:r>
              <a:rPr lang="ru-RU" sz="4000" dirty="0" err="1" smtClean="0"/>
              <a:t>for</a:t>
            </a:r>
            <a:r>
              <a:rPr lang="ru-RU" sz="4000" dirty="0" smtClean="0"/>
              <a:t> </a:t>
            </a:r>
            <a:r>
              <a:rPr lang="ru-RU" sz="4000" dirty="0" err="1" smtClean="0"/>
              <a:t>International</a:t>
            </a:r>
            <a:r>
              <a:rPr lang="ru-RU" sz="4000" dirty="0" smtClean="0"/>
              <a:t> </a:t>
            </a:r>
            <a:r>
              <a:rPr lang="ru-RU" sz="4000" dirty="0" err="1" smtClean="0"/>
              <a:t>Student</a:t>
            </a:r>
            <a:r>
              <a:rPr lang="ru-RU" sz="4000" dirty="0" smtClean="0"/>
              <a:t> </a:t>
            </a:r>
            <a:r>
              <a:rPr lang="ru-RU" sz="4000" dirty="0" err="1" smtClean="0"/>
              <a:t>Assessment</a:t>
            </a:r>
            <a:r>
              <a:rPr lang="ru-RU" sz="4000" dirty="0" smtClean="0"/>
              <a:t>)</a:t>
            </a:r>
            <a:endParaRPr lang="ru-RU" sz="3900" dirty="0">
              <a:effectLst>
                <a:outerShdw blurRad="38100" dist="38100" dir="2700000" algn="tl">
                  <a:srgbClr val="FFFFFF"/>
                </a:outerShdw>
              </a:effectLst>
              <a:latin typeface="Times New Roman" pitchFamily="18" charset="0"/>
              <a:cs typeface="Times New Roman" pitchFamily="18" charset="0"/>
            </a:endParaRPr>
          </a:p>
        </p:txBody>
      </p:sp>
      <p:sp>
        <p:nvSpPr>
          <p:cNvPr id="26629" name="Rectangle 4"/>
          <p:cNvSpPr>
            <a:spLocks noGrp="1" noChangeArrowheads="1"/>
          </p:cNvSpPr>
          <p:nvPr>
            <p:ph type="body" sz="half" idx="2"/>
          </p:nvPr>
        </p:nvSpPr>
        <p:spPr>
          <a:xfrm>
            <a:off x="8388699" y="1401371"/>
            <a:ext cx="3312368" cy="4998486"/>
          </a:xfrm>
        </p:spPr>
        <p:txBody>
          <a:bodyPr>
            <a:normAutofit/>
          </a:bodyPr>
          <a:lstStyle/>
          <a:p>
            <a:pPr marL="0" indent="0">
              <a:lnSpc>
                <a:spcPct val="80000"/>
              </a:lnSpc>
              <a:buNone/>
            </a:pPr>
            <a:endParaRPr lang="ru-RU" sz="2400" u="sng" dirty="0" smtClean="0">
              <a:latin typeface="Calibri" pitchFamily="34" charset="0"/>
            </a:endParaRPr>
          </a:p>
          <a:p>
            <a:pPr marL="0" indent="0">
              <a:lnSpc>
                <a:spcPct val="80000"/>
              </a:lnSpc>
              <a:buNone/>
            </a:pPr>
            <a:r>
              <a:rPr lang="ru-RU" sz="2400" b="1" dirty="0" smtClean="0">
                <a:latin typeface="Calibri" pitchFamily="34" charset="0"/>
              </a:rPr>
              <a:t>Проводит</a:t>
            </a:r>
            <a:r>
              <a:rPr lang="ru-RU" sz="2400" dirty="0" smtClean="0">
                <a:latin typeface="Calibri" pitchFamily="34" charset="0"/>
              </a:rPr>
              <a:t>: Организация экономического сотрудничества и развития – </a:t>
            </a:r>
            <a:r>
              <a:rPr lang="en-US" sz="2400" i="1" dirty="0" smtClean="0">
                <a:latin typeface="Calibri" pitchFamily="34" charset="0"/>
              </a:rPr>
              <a:t>OECD</a:t>
            </a:r>
            <a:endParaRPr lang="ru-RU" sz="2400" i="1" dirty="0" smtClean="0">
              <a:latin typeface="Calibri" pitchFamily="34" charset="0"/>
            </a:endParaRPr>
          </a:p>
          <a:p>
            <a:pPr marL="0" indent="0">
              <a:lnSpc>
                <a:spcPct val="80000"/>
              </a:lnSpc>
            </a:pPr>
            <a:endParaRPr lang="ru-RU" sz="2400" u="sng" dirty="0" smtClean="0">
              <a:latin typeface="Calibri" pitchFamily="34" charset="0"/>
            </a:endParaRPr>
          </a:p>
          <a:p>
            <a:pPr marL="0" indent="0">
              <a:lnSpc>
                <a:spcPct val="80000"/>
              </a:lnSpc>
              <a:buNone/>
            </a:pPr>
            <a:r>
              <a:rPr lang="ru-RU" sz="2400" b="1" dirty="0" smtClean="0">
                <a:latin typeface="Calibri" pitchFamily="34" charset="0"/>
              </a:rPr>
              <a:t>Циклы исследования </a:t>
            </a:r>
            <a:r>
              <a:rPr lang="en-US" sz="2400" b="1" dirty="0" smtClean="0">
                <a:latin typeface="Calibri" pitchFamily="34" charset="0"/>
              </a:rPr>
              <a:t>PISA</a:t>
            </a:r>
            <a:r>
              <a:rPr lang="ru-RU" sz="2400" dirty="0" smtClean="0">
                <a:latin typeface="Calibri" pitchFamily="34" charset="0"/>
              </a:rPr>
              <a:t>: </a:t>
            </a:r>
            <a:r>
              <a:rPr lang="en-US" sz="2400" dirty="0" smtClean="0">
                <a:latin typeface="Calibri" pitchFamily="34" charset="0"/>
              </a:rPr>
              <a:t>2000, 2003, 2006, 2009</a:t>
            </a:r>
            <a:r>
              <a:rPr lang="ru-RU" sz="2400" dirty="0" smtClean="0">
                <a:latin typeface="Calibri" pitchFamily="34" charset="0"/>
              </a:rPr>
              <a:t>, 2012, 2015, </a:t>
            </a:r>
            <a:r>
              <a:rPr lang="ru-RU" sz="2400" dirty="0" smtClean="0">
                <a:solidFill>
                  <a:srgbClr val="FF0000"/>
                </a:solidFill>
                <a:latin typeface="Calibri" pitchFamily="34" charset="0"/>
              </a:rPr>
              <a:t>2018 </a:t>
            </a:r>
            <a:r>
              <a:rPr lang="en-US" sz="2400" dirty="0" smtClean="0">
                <a:latin typeface="Calibri" pitchFamily="34" charset="0"/>
              </a:rPr>
              <a:t> </a:t>
            </a:r>
            <a:r>
              <a:rPr lang="ru-RU" sz="2400" dirty="0" smtClean="0">
                <a:latin typeface="Calibri" pitchFamily="34" charset="0"/>
              </a:rPr>
              <a:t>годы</a:t>
            </a:r>
          </a:p>
          <a:p>
            <a:pPr>
              <a:lnSpc>
                <a:spcPct val="80000"/>
              </a:lnSpc>
            </a:pPr>
            <a:endParaRPr lang="en-US" dirty="0" smtClean="0">
              <a:latin typeface="Times New Roman" pitchFamily="18" charset="0"/>
            </a:endParaRPr>
          </a:p>
          <a:p>
            <a:endParaRPr lang="ru-RU" dirty="0" smtClean="0">
              <a:latin typeface="Times New Roman" pitchFamily="18" charset="0"/>
            </a:endParaRPr>
          </a:p>
        </p:txBody>
      </p:sp>
      <p:sp>
        <p:nvSpPr>
          <p:cNvPr id="6" name="Содержимое 5"/>
          <p:cNvSpPr>
            <a:spLocks noGrp="1"/>
          </p:cNvSpPr>
          <p:nvPr>
            <p:ph sz="half" idx="1"/>
          </p:nvPr>
        </p:nvSpPr>
        <p:spPr>
          <a:xfrm>
            <a:off x="179787" y="1709986"/>
            <a:ext cx="8208912" cy="6480720"/>
          </a:xfrm>
        </p:spPr>
        <p:txBody>
          <a:bodyPr>
            <a:noAutofit/>
          </a:bodyPr>
          <a:lstStyle/>
          <a:p>
            <a:pPr marL="0" indent="0">
              <a:buNone/>
            </a:pPr>
            <a:r>
              <a:rPr lang="ru-RU" sz="2400" b="1" dirty="0" smtClean="0">
                <a:cs typeface="Arial" pitchFamily="34" charset="0"/>
              </a:rPr>
              <a:t>Основная цель</a:t>
            </a:r>
            <a:r>
              <a:rPr lang="ru-RU" sz="2400" dirty="0" smtClean="0">
                <a:cs typeface="Arial" pitchFamily="34" charset="0"/>
              </a:rPr>
              <a:t>: </a:t>
            </a:r>
            <a:r>
              <a:rPr lang="en-US" sz="2400" dirty="0" smtClean="0">
                <a:cs typeface="Arial" pitchFamily="34" charset="0"/>
              </a:rPr>
              <a:t> </a:t>
            </a:r>
            <a:r>
              <a:rPr lang="ru-RU" sz="2400" i="1" dirty="0" smtClean="0"/>
              <a:t>Оценка функциональной грамотности 15-летних учащихся в области математики, чтения и естествознания</a:t>
            </a:r>
          </a:p>
          <a:p>
            <a:pPr>
              <a:buFont typeface="Wingdings" pitchFamily="2" charset="2"/>
              <a:buChar char="w"/>
              <a:defRPr/>
            </a:pPr>
            <a:r>
              <a:rPr lang="ru-RU" sz="2400" b="1" dirty="0" smtClean="0"/>
              <a:t>Исследовательский вопрос</a:t>
            </a:r>
            <a:r>
              <a:rPr lang="ru-RU" sz="2400" dirty="0" smtClean="0"/>
              <a:t>: «Обладают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 </a:t>
            </a:r>
            <a:br>
              <a:rPr lang="ru-RU" sz="2400" dirty="0" smtClean="0"/>
            </a:br>
            <a:r>
              <a:rPr lang="ru-RU" sz="2400" b="1" dirty="0" smtClean="0"/>
              <a:t>Фокус</a:t>
            </a:r>
            <a:r>
              <a:rPr lang="ru-RU" sz="2400" dirty="0" smtClean="0"/>
              <a:t>: </a:t>
            </a:r>
            <a:r>
              <a:rPr lang="ru-RU" sz="2400" i="1" dirty="0" smtClean="0">
                <a:cs typeface="Arial" pitchFamily="34" charset="0"/>
              </a:rPr>
              <a:t>Выявление факторов, позволяющих объяснить различия в результатах  стран</a:t>
            </a:r>
            <a:endParaRPr lang="en-US" sz="2400" i="1" dirty="0" smtClean="0">
              <a:cs typeface="Arial" pitchFamily="34" charset="0"/>
            </a:endParaRPr>
          </a:p>
          <a:p>
            <a:pPr>
              <a:buFont typeface="Wingdings" pitchFamily="2" charset="2"/>
              <a:buChar char="w"/>
              <a:defRPr/>
            </a:pPr>
            <a:r>
              <a:rPr lang="ru-RU" sz="2400" i="1" dirty="0" smtClean="0"/>
              <a:t>оценка качества и эффективности образования, равенства доступа к образованию</a:t>
            </a:r>
            <a:endParaRPr lang="ru-RU" sz="2400" i="1" dirty="0" smtClean="0">
              <a:cs typeface="Arial" pitchFamily="34" charset="0"/>
            </a:endParaRPr>
          </a:p>
          <a:p>
            <a:pPr marL="0" indent="0">
              <a:buNone/>
            </a:pPr>
            <a:endParaRPr lang="ru-RU"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125810"/>
            <a:ext cx="10692765" cy="775005"/>
          </a:xfrm>
        </p:spPr>
        <p:txBody>
          <a:bodyPr/>
          <a:lstStyle/>
          <a:p>
            <a:pPr>
              <a:defRPr/>
            </a:pPr>
            <a:r>
              <a:rPr lang="ru-RU" dirty="0" smtClean="0"/>
              <a:t>Новый взгляд на образование</a:t>
            </a:r>
            <a:endParaRPr lang="ru-RU" dirty="0"/>
          </a:p>
        </p:txBody>
      </p:sp>
      <p:pic>
        <p:nvPicPr>
          <p:cNvPr id="14339" name="Picture 2"/>
          <p:cNvPicPr>
            <a:picLocks noGrp="1" noChangeAspect="1" noChangeArrowheads="1"/>
          </p:cNvPicPr>
          <p:nvPr>
            <p:ph idx="1"/>
          </p:nvPr>
        </p:nvPicPr>
        <p:blipFill>
          <a:blip r:embed="rId2" cstate="print"/>
          <a:srcRect/>
          <a:stretch>
            <a:fillRect/>
          </a:stretch>
        </p:blipFill>
        <p:spPr>
          <a:xfrm>
            <a:off x="1043881" y="845890"/>
            <a:ext cx="9917210" cy="5491039"/>
          </a:xfrm>
        </p:spPr>
      </p:pic>
      <p:sp>
        <p:nvSpPr>
          <p:cNvPr id="14340" name="Text Box 6"/>
          <p:cNvSpPr txBox="1">
            <a:spLocks noChangeArrowheads="1"/>
          </p:cNvSpPr>
          <p:nvPr/>
        </p:nvSpPr>
        <p:spPr bwMode="auto">
          <a:xfrm>
            <a:off x="1355161" y="6365029"/>
            <a:ext cx="10199792" cy="710049"/>
          </a:xfrm>
          <a:prstGeom prst="rect">
            <a:avLst/>
          </a:prstGeom>
          <a:noFill/>
          <a:ln w="9525">
            <a:noFill/>
            <a:miter lim="800000"/>
            <a:headEnd/>
            <a:tailEnd/>
          </a:ln>
        </p:spPr>
        <p:txBody>
          <a:bodyPr lIns="108823" tIns="54411" rIns="108823" bIns="54411">
            <a:spAutoFit/>
          </a:bodyPr>
          <a:lstStyle/>
          <a:p>
            <a:r>
              <a:rPr lang="ru-RU" sz="1300" dirty="0">
                <a:solidFill>
                  <a:srgbClr val="002060"/>
                </a:solidFill>
                <a:cs typeface="Arial" charset="0"/>
              </a:rPr>
              <a:t>Модели Европейской классификацией навыков, компетенций и профессий (ESCO), Партнерства за навыки XXI века, </a:t>
            </a:r>
            <a:r>
              <a:rPr lang="ru-RU" sz="1300" dirty="0" err="1">
                <a:solidFill>
                  <a:srgbClr val="002060"/>
                </a:solidFill>
                <a:cs typeface="Arial" charset="0"/>
              </a:rPr>
              <a:t>enGauge</a:t>
            </a:r>
            <a:r>
              <a:rPr lang="ru-RU" sz="1300" dirty="0">
                <a:solidFill>
                  <a:srgbClr val="002060"/>
                </a:solidFill>
                <a:cs typeface="Arial" charset="0"/>
              </a:rPr>
              <a:t>, </a:t>
            </a:r>
            <a:r>
              <a:rPr lang="ru-RU" sz="1300" dirty="0" err="1">
                <a:solidFill>
                  <a:srgbClr val="002060"/>
                </a:solidFill>
                <a:cs typeface="Arial" charset="0"/>
              </a:rPr>
              <a:t>Brookings</a:t>
            </a:r>
            <a:r>
              <a:rPr lang="ru-RU" sz="1300" dirty="0">
                <a:solidFill>
                  <a:srgbClr val="002060"/>
                </a:solidFill>
                <a:cs typeface="Arial" charset="0"/>
              </a:rPr>
              <a:t> и </a:t>
            </a:r>
            <a:r>
              <a:rPr lang="ru-RU" sz="1300" dirty="0" err="1">
                <a:solidFill>
                  <a:srgbClr val="002060"/>
                </a:solidFill>
                <a:cs typeface="Arial" charset="0"/>
              </a:rPr>
              <a:t>Pearson</a:t>
            </a:r>
            <a:r>
              <a:rPr lang="ru-RU" sz="1300" dirty="0">
                <a:solidFill>
                  <a:srgbClr val="002060"/>
                </a:solidFill>
                <a:cs typeface="Arial" charset="0"/>
              </a:rPr>
              <a:t>. Организация экономического сотрудничества и развития. 2013. </a:t>
            </a:r>
          </a:p>
          <a:p>
            <a:r>
              <a:rPr lang="en-US" sz="1300" dirty="0">
                <a:solidFill>
                  <a:srgbClr val="002060"/>
                </a:solidFill>
                <a:cs typeface="Arial" charset="0"/>
              </a:rPr>
              <a:t>http://www.oecd.org/site/piaac/surveyofadultskills.htm</a:t>
            </a:r>
            <a:endParaRPr lang="ru-RU" sz="1300" dirty="0">
              <a:solidFill>
                <a:srgbClr val="002060"/>
              </a:solidFill>
              <a:cs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786" y="773882"/>
            <a:ext cx="11701064" cy="504056"/>
          </a:xfrm>
        </p:spPr>
        <p:txBody>
          <a:bodyPr>
            <a:normAutofit fontScale="90000"/>
          </a:bodyPr>
          <a:lstStyle/>
          <a:p>
            <a:pPr>
              <a:lnSpc>
                <a:spcPct val="80000"/>
              </a:lnSpc>
              <a:defRPr/>
            </a:pPr>
            <a:r>
              <a:rPr lang="ru-RU" dirty="0" smtClean="0"/>
              <a:t>Чему должны научиться дети </a:t>
            </a:r>
            <a:br>
              <a:rPr lang="ru-RU" dirty="0" smtClean="0"/>
            </a:br>
            <a:r>
              <a:rPr lang="ru-RU" dirty="0" smtClean="0"/>
              <a:t>(</a:t>
            </a:r>
            <a:r>
              <a:rPr lang="en-US" dirty="0" smtClean="0"/>
              <a:t>OECD 2030</a:t>
            </a:r>
            <a:r>
              <a:rPr lang="ru-RU" dirty="0" smtClean="0"/>
              <a:t>)</a:t>
            </a:r>
            <a:br>
              <a:rPr lang="ru-RU" dirty="0" smtClean="0"/>
            </a:br>
            <a:r>
              <a:rPr lang="ru-RU" sz="2200" i="1" dirty="0" smtClean="0">
                <a:solidFill>
                  <a:srgbClr val="002060"/>
                </a:solidFill>
                <a:cs typeface="Arial" panose="020B0604020202020204" pitchFamily="34" charset="0"/>
              </a:rPr>
              <a:t>Через оценку качества образования система образования настраивается на новые результаты</a:t>
            </a:r>
            <a:r>
              <a:rPr lang="ru-RU" i="1" dirty="0" smtClean="0">
                <a:solidFill>
                  <a:srgbClr val="002060"/>
                </a:solidFill>
                <a:cs typeface="Arial" panose="020B0604020202020204" pitchFamily="34" charset="0"/>
              </a:rPr>
              <a:t/>
            </a:r>
            <a:br>
              <a:rPr lang="ru-RU" i="1" dirty="0" smtClean="0">
                <a:solidFill>
                  <a:srgbClr val="002060"/>
                </a:solidFill>
                <a:cs typeface="Arial" panose="020B0604020202020204" pitchFamily="34" charset="0"/>
              </a:rPr>
            </a:br>
            <a:endParaRPr lang="ru-RU" dirty="0"/>
          </a:p>
        </p:txBody>
      </p:sp>
      <p:pic>
        <p:nvPicPr>
          <p:cNvPr id="43011" name="Изображение 4"/>
          <p:cNvPicPr>
            <a:picLocks noGrp="1"/>
          </p:cNvPicPr>
          <p:nvPr>
            <p:ph idx="1"/>
          </p:nvPr>
        </p:nvPicPr>
        <p:blipFill>
          <a:blip r:embed="rId2" cstate="print"/>
          <a:srcRect/>
          <a:stretch>
            <a:fillRect/>
          </a:stretch>
        </p:blipFill>
        <p:spPr>
          <a:xfrm>
            <a:off x="1907977" y="1493962"/>
            <a:ext cx="9756849" cy="4176464"/>
          </a:xfrm>
        </p:spPr>
      </p:pic>
      <p:sp>
        <p:nvSpPr>
          <p:cNvPr id="43012" name="Прямоугольник 4"/>
          <p:cNvSpPr>
            <a:spLocks noChangeArrowheads="1"/>
          </p:cNvSpPr>
          <p:nvPr/>
        </p:nvSpPr>
        <p:spPr bwMode="auto">
          <a:xfrm>
            <a:off x="1450043" y="6462514"/>
            <a:ext cx="10571068" cy="633105"/>
          </a:xfrm>
          <a:prstGeom prst="rect">
            <a:avLst/>
          </a:prstGeom>
          <a:noFill/>
          <a:ln w="9525">
            <a:noFill/>
            <a:miter lim="800000"/>
            <a:headEnd/>
            <a:tailEnd/>
          </a:ln>
        </p:spPr>
        <p:txBody>
          <a:bodyPr wrap="square" lIns="108823" tIns="54411" rIns="108823" bIns="54411">
            <a:spAutoFit/>
          </a:bodyPr>
          <a:lstStyle/>
          <a:p>
            <a:r>
              <a:rPr lang="en-US" sz="1700" dirty="0">
                <a:solidFill>
                  <a:srgbClr val="002060"/>
                </a:solidFill>
              </a:rPr>
              <a:t>Schleicher A., Ramos G. Global competency for an inclusive world // OECD, 2016. </a:t>
            </a:r>
            <a:r>
              <a:rPr lang="ru-RU" sz="1700" dirty="0"/>
              <a:t>URL: </a:t>
            </a:r>
            <a:r>
              <a:rPr lang="ru-RU" sz="1700" u="sng" dirty="0">
                <a:hlinkClick r:id="rId3"/>
              </a:rPr>
              <a:t>https://</a:t>
            </a:r>
            <a:r>
              <a:rPr lang="ru-RU" sz="1700" u="sng" dirty="0" smtClean="0">
                <a:hlinkClick r:id="rId3"/>
              </a:rPr>
              <a:t>www.oecd.org/pisa/aboutpisa/Global-competency-for-an-inclusive-world.pdf</a:t>
            </a:r>
            <a:endParaRPr lang="ru-RU" sz="1700" dirty="0"/>
          </a:p>
        </p:txBody>
      </p:sp>
      <p:pic>
        <p:nvPicPr>
          <p:cNvPr id="5" name="Рисунок 4" descr="PISA_WebBanner6-01.jpg"/>
          <p:cNvPicPr>
            <a:picLocks noChangeAspect="1"/>
          </p:cNvPicPr>
          <p:nvPr/>
        </p:nvPicPr>
        <p:blipFill>
          <a:blip r:embed="rId4" cstate="print"/>
          <a:srcRect/>
          <a:stretch>
            <a:fillRect/>
          </a:stretch>
        </p:blipFill>
        <p:spPr>
          <a:xfrm>
            <a:off x="9900865" y="125811"/>
            <a:ext cx="1753599" cy="540000"/>
          </a:xfrm>
          <a:prstGeom prst="rect">
            <a:avLst/>
          </a:prstGeom>
        </p:spPr>
      </p:pic>
      <p:pic>
        <p:nvPicPr>
          <p:cNvPr id="6" name="Picture 3"/>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179788" y="161907"/>
            <a:ext cx="1762463" cy="540000"/>
          </a:xfrm>
          <a:prstGeom prst="rect">
            <a:avLst/>
          </a:prstGeom>
          <a:noFill/>
          <a:ln>
            <a:noFill/>
          </a:ln>
        </p:spPr>
      </p:pic>
      <p:sp>
        <p:nvSpPr>
          <p:cNvPr id="7" name="Овальная выноска 6"/>
          <p:cNvSpPr/>
          <p:nvPr/>
        </p:nvSpPr>
        <p:spPr>
          <a:xfrm>
            <a:off x="9900865" y="1493962"/>
            <a:ext cx="1979985" cy="1296144"/>
          </a:xfrm>
          <a:prstGeom prst="wedgeEllipseCallout">
            <a:avLst>
              <a:gd name="adj1" fmla="val -20257"/>
              <a:gd name="adj2" fmla="val 12352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1600" dirty="0" smtClean="0"/>
              <a:t>Как дети способны действовать</a:t>
            </a:r>
            <a:endParaRPr lang="ru-RU" sz="1600" dirty="0"/>
          </a:p>
        </p:txBody>
      </p:sp>
      <p:sp>
        <p:nvSpPr>
          <p:cNvPr id="8" name="Овальная выноска 7"/>
          <p:cNvSpPr/>
          <p:nvPr/>
        </p:nvSpPr>
        <p:spPr>
          <a:xfrm>
            <a:off x="179785" y="1854002"/>
            <a:ext cx="2124000" cy="1080120"/>
          </a:xfrm>
          <a:prstGeom prst="wedgeEllipseCallout">
            <a:avLst>
              <a:gd name="adj1" fmla="val 56230"/>
              <a:gd name="adj2" fmla="val 6615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1400" dirty="0" smtClean="0"/>
              <a:t>Предметные</a:t>
            </a:r>
          </a:p>
          <a:p>
            <a:pPr algn="ctr"/>
            <a:r>
              <a:rPr lang="ru-RU" sz="1400" dirty="0" err="1" smtClean="0"/>
              <a:t>Межпредметные</a:t>
            </a:r>
            <a:endParaRPr lang="ru-RU" sz="1400" dirty="0" smtClean="0"/>
          </a:p>
          <a:p>
            <a:pPr algn="ctr">
              <a:defRPr/>
            </a:pPr>
            <a:r>
              <a:rPr lang="ru-RU" sz="1400" dirty="0" smtClean="0"/>
              <a:t>Практические</a:t>
            </a:r>
            <a:endParaRPr lang="ru-RU" sz="1400" dirty="0"/>
          </a:p>
        </p:txBody>
      </p:sp>
      <p:sp>
        <p:nvSpPr>
          <p:cNvPr id="9" name="Овальная выноска 8"/>
          <p:cNvSpPr/>
          <p:nvPr/>
        </p:nvSpPr>
        <p:spPr>
          <a:xfrm>
            <a:off x="0" y="3798218"/>
            <a:ext cx="2115616" cy="1368152"/>
          </a:xfrm>
          <a:prstGeom prst="wedgeEllipseCallout">
            <a:avLst>
              <a:gd name="adj1" fmla="val 64059"/>
              <a:gd name="adj2" fmla="val -2912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1200" dirty="0" smtClean="0"/>
              <a:t>Когнитивные и</a:t>
            </a:r>
          </a:p>
          <a:p>
            <a:pPr algn="ctr"/>
            <a:r>
              <a:rPr lang="ru-RU" sz="1200" dirty="0" smtClean="0"/>
              <a:t> </a:t>
            </a:r>
            <a:r>
              <a:rPr lang="ru-RU" sz="1200" dirty="0" err="1" smtClean="0"/>
              <a:t>мета-когнитивные</a:t>
            </a:r>
            <a:endParaRPr lang="ru-RU" sz="1200" dirty="0" smtClean="0"/>
          </a:p>
          <a:p>
            <a:pPr algn="ctr"/>
            <a:r>
              <a:rPr lang="ru-RU" sz="1200" dirty="0" smtClean="0"/>
              <a:t>Социальные и эмоциональные</a:t>
            </a:r>
          </a:p>
          <a:p>
            <a:pPr algn="ctr"/>
            <a:r>
              <a:rPr lang="ru-RU" sz="1200" dirty="0" smtClean="0"/>
              <a:t>Физические и практические</a:t>
            </a:r>
          </a:p>
        </p:txBody>
      </p:sp>
      <p:sp>
        <p:nvSpPr>
          <p:cNvPr id="10" name="Овальная выноска 9"/>
          <p:cNvSpPr/>
          <p:nvPr/>
        </p:nvSpPr>
        <p:spPr>
          <a:xfrm>
            <a:off x="5004321" y="5382394"/>
            <a:ext cx="6264696" cy="1152128"/>
          </a:xfrm>
          <a:prstGeom prst="wedgeEllipseCallout">
            <a:avLst>
              <a:gd name="adj1" fmla="val -12010"/>
              <a:gd name="adj2" fmla="val -14974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defRPr/>
            </a:pPr>
            <a:r>
              <a:rPr lang="ru-RU" sz="1400" dirty="0" smtClean="0"/>
              <a:t>Способность мобилизовать </a:t>
            </a:r>
          </a:p>
          <a:p>
            <a:pPr algn="ctr">
              <a:defRPr/>
            </a:pPr>
            <a:r>
              <a:rPr lang="ru-RU" sz="1400" dirty="0" smtClean="0"/>
              <a:t>знания, умения, отношения и ценности, а также проявлять  рефлексивный подход к процессу обучения, обеспечивающая возможность взаимодействовать  и действовать в мире</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txBox="1">
            <a:spLocks/>
          </p:cNvSpPr>
          <p:nvPr/>
        </p:nvSpPr>
        <p:spPr bwMode="auto">
          <a:xfrm>
            <a:off x="792057" y="0"/>
            <a:ext cx="11088793" cy="1114460"/>
          </a:xfrm>
          <a:prstGeom prst="rect">
            <a:avLst/>
          </a:prstGeom>
          <a:noFill/>
          <a:ln>
            <a:noFill/>
          </a:ln>
          <a:effectLst/>
          <a:extLst/>
        </p:spPr>
        <p:txBody>
          <a:bodyPr lIns="108823" tIns="54411" rIns="108823" bIns="54411" anchor="b"/>
          <a:lstStyle/>
          <a:p>
            <a:pPr algn="ctr"/>
            <a:r>
              <a:rPr lang="ru-RU" altLang="ru-RU" sz="3600" dirty="0">
                <a:solidFill>
                  <a:srgbClr val="3B5A79"/>
                </a:solidFill>
                <a:ea typeface="MS PGothic" pitchFamily="34" charset="-128"/>
              </a:rPr>
              <a:t>Модель оценки функциональной грамотности: </a:t>
            </a:r>
            <a:r>
              <a:rPr lang="en-US" altLang="ru-RU" sz="3600" dirty="0">
                <a:solidFill>
                  <a:srgbClr val="3B5A79"/>
                </a:solidFill>
                <a:ea typeface="MS PGothic" pitchFamily="34" charset="-128"/>
              </a:rPr>
              <a:t>PISA</a:t>
            </a:r>
            <a:r>
              <a:rPr lang="ru-RU" altLang="ru-RU" sz="3600" dirty="0">
                <a:solidFill>
                  <a:srgbClr val="3B5A79"/>
                </a:solidFill>
                <a:ea typeface="MS PGothic" pitchFamily="34" charset="-128"/>
              </a:rPr>
              <a:t>-2015 </a:t>
            </a:r>
            <a:endParaRPr lang="ru-RU" sz="3600" dirty="0">
              <a:solidFill>
                <a:srgbClr val="3B5A79"/>
              </a:solidFill>
              <a:ea typeface="MS PGothic" pitchFamily="34" charset="-128"/>
            </a:endParaRPr>
          </a:p>
        </p:txBody>
      </p:sp>
      <p:sp>
        <p:nvSpPr>
          <p:cNvPr id="34819" name="Овал 4"/>
          <p:cNvSpPr>
            <a:spLocks noChangeArrowheads="1"/>
          </p:cNvSpPr>
          <p:nvPr/>
        </p:nvSpPr>
        <p:spPr bwMode="auto">
          <a:xfrm>
            <a:off x="794121" y="1550627"/>
            <a:ext cx="3929343" cy="978470"/>
          </a:xfrm>
          <a:prstGeom prst="ellipse">
            <a:avLst/>
          </a:prstGeom>
          <a:solidFill>
            <a:srgbClr val="00B0F0"/>
          </a:solidFill>
          <a:ln w="9525" algn="ctr">
            <a:solidFill>
              <a:schemeClr val="tx1"/>
            </a:solidFill>
            <a:round/>
            <a:headEnd/>
            <a:tailEnd/>
          </a:ln>
        </p:spPr>
        <p:txBody>
          <a:bodyPr wrap="none" lIns="108823" tIns="54411" rIns="108823" bIns="54411" anchor="ctr"/>
          <a:lstStyle/>
          <a:p>
            <a:pPr algn="ctr"/>
            <a:r>
              <a:rPr lang="ru-RU" sz="2400" dirty="0"/>
              <a:t>Математическая</a:t>
            </a:r>
          </a:p>
          <a:p>
            <a:pPr algn="ctr"/>
            <a:r>
              <a:rPr lang="ru-RU" sz="2400" dirty="0">
                <a:solidFill>
                  <a:srgbClr val="002060"/>
                </a:solidFill>
              </a:rPr>
              <a:t>грамотность</a:t>
            </a:r>
          </a:p>
        </p:txBody>
      </p:sp>
      <p:sp>
        <p:nvSpPr>
          <p:cNvPr id="34820" name="Овал 6"/>
          <p:cNvSpPr>
            <a:spLocks noChangeArrowheads="1"/>
          </p:cNvSpPr>
          <p:nvPr/>
        </p:nvSpPr>
        <p:spPr bwMode="auto">
          <a:xfrm>
            <a:off x="7157388" y="1550627"/>
            <a:ext cx="4723463" cy="978470"/>
          </a:xfrm>
          <a:prstGeom prst="ellipse">
            <a:avLst/>
          </a:prstGeom>
          <a:solidFill>
            <a:srgbClr val="92D050"/>
          </a:solidFill>
          <a:ln w="9525" algn="ctr">
            <a:solidFill>
              <a:schemeClr val="tx1"/>
            </a:solidFill>
            <a:round/>
            <a:headEnd/>
            <a:tailEnd/>
          </a:ln>
        </p:spPr>
        <p:txBody>
          <a:bodyPr wrap="none" lIns="108823" tIns="54411" rIns="108823" bIns="54411" anchor="ctr"/>
          <a:lstStyle/>
          <a:p>
            <a:pPr algn="ctr"/>
            <a:r>
              <a:rPr lang="ru-RU" sz="2400" dirty="0"/>
              <a:t>Читательская</a:t>
            </a:r>
          </a:p>
          <a:p>
            <a:pPr algn="ctr"/>
            <a:r>
              <a:rPr lang="ru-RU" sz="2400" dirty="0"/>
              <a:t>грамотность</a:t>
            </a:r>
          </a:p>
        </p:txBody>
      </p:sp>
      <p:sp>
        <p:nvSpPr>
          <p:cNvPr id="34821" name="Овал 7"/>
          <p:cNvSpPr>
            <a:spLocks noChangeArrowheads="1"/>
          </p:cNvSpPr>
          <p:nvPr/>
        </p:nvSpPr>
        <p:spPr bwMode="auto">
          <a:xfrm>
            <a:off x="4069604" y="5388218"/>
            <a:ext cx="4397565" cy="976811"/>
          </a:xfrm>
          <a:prstGeom prst="ellipse">
            <a:avLst/>
          </a:prstGeom>
          <a:solidFill>
            <a:srgbClr val="FFC000"/>
          </a:solidFill>
          <a:ln w="9525" algn="ctr">
            <a:solidFill>
              <a:schemeClr val="tx1"/>
            </a:solidFill>
            <a:round/>
            <a:headEnd/>
            <a:tailEnd/>
          </a:ln>
        </p:spPr>
        <p:txBody>
          <a:bodyPr wrap="none" lIns="108823" tIns="54411" rIns="108823" bIns="54411" anchor="ctr"/>
          <a:lstStyle/>
          <a:p>
            <a:pPr algn="ctr"/>
            <a:r>
              <a:rPr lang="ru-RU" sz="2400" dirty="0"/>
              <a:t>Решение проблем в </a:t>
            </a:r>
          </a:p>
          <a:p>
            <a:pPr algn="ctr"/>
            <a:r>
              <a:rPr lang="ru-RU" sz="2400" dirty="0"/>
              <a:t>сотрудничестве</a:t>
            </a:r>
          </a:p>
        </p:txBody>
      </p:sp>
      <p:sp>
        <p:nvSpPr>
          <p:cNvPr id="9" name="Овал 8"/>
          <p:cNvSpPr/>
          <p:nvPr/>
        </p:nvSpPr>
        <p:spPr bwMode="auto">
          <a:xfrm>
            <a:off x="4069604" y="3205733"/>
            <a:ext cx="4397565" cy="1354931"/>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wrap="none" lIns="108823" tIns="54411" rIns="108823" bIns="54411" anchor="ctr"/>
          <a:lstStyle/>
          <a:p>
            <a:pPr algn="ctr">
              <a:defRPr/>
            </a:pPr>
            <a:r>
              <a:rPr lang="ru-RU" sz="2900" dirty="0">
                <a:latin typeface="Arial" charset="0"/>
              </a:rPr>
              <a:t>Естественнонаучная</a:t>
            </a:r>
          </a:p>
          <a:p>
            <a:pPr algn="ctr">
              <a:defRPr/>
            </a:pPr>
            <a:r>
              <a:rPr lang="ru-RU" sz="2900" dirty="0">
                <a:latin typeface="Arial" charset="0"/>
              </a:rPr>
              <a:t>грамотность</a:t>
            </a:r>
          </a:p>
        </p:txBody>
      </p:sp>
      <p:cxnSp>
        <p:nvCxnSpPr>
          <p:cNvPr id="11" name="Прямая соединительная линия 10"/>
          <p:cNvCxnSpPr>
            <a:endCxn id="34821" idx="6"/>
          </p:cNvCxnSpPr>
          <p:nvPr/>
        </p:nvCxnSpPr>
        <p:spPr bwMode="auto">
          <a:xfrm flipH="1">
            <a:off x="8467169" y="2454467"/>
            <a:ext cx="2151341" cy="3421327"/>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15" name="Прямая соединительная линия 14"/>
          <p:cNvCxnSpPr/>
          <p:nvPr/>
        </p:nvCxnSpPr>
        <p:spPr bwMode="auto">
          <a:xfrm>
            <a:off x="1823381" y="2454467"/>
            <a:ext cx="2339042" cy="3308555"/>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18" name="Прямая соединительная линия 17"/>
          <p:cNvCxnSpPr>
            <a:stCxn id="34819" idx="6"/>
            <a:endCxn id="34820" idx="2"/>
          </p:cNvCxnSpPr>
          <p:nvPr/>
        </p:nvCxnSpPr>
        <p:spPr bwMode="auto">
          <a:xfrm>
            <a:off x="4723463" y="2039860"/>
            <a:ext cx="2433924" cy="0"/>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21" name="Прямая соединительная линия 20"/>
          <p:cNvCxnSpPr/>
          <p:nvPr/>
        </p:nvCxnSpPr>
        <p:spPr bwMode="auto">
          <a:xfrm>
            <a:off x="6128127" y="2078005"/>
            <a:ext cx="0" cy="1127728"/>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32" name="Прямая соединительная линия 31"/>
          <p:cNvCxnSpPr/>
          <p:nvPr/>
        </p:nvCxnSpPr>
        <p:spPr bwMode="auto">
          <a:xfrm flipH="1" flipV="1">
            <a:off x="8467169" y="3882369"/>
            <a:ext cx="841560" cy="527379"/>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36" name="Прямая соединительная линия 35"/>
          <p:cNvCxnSpPr>
            <a:stCxn id="9" idx="2"/>
          </p:cNvCxnSpPr>
          <p:nvPr/>
        </p:nvCxnSpPr>
        <p:spPr bwMode="auto">
          <a:xfrm flipH="1">
            <a:off x="3228044" y="3882370"/>
            <a:ext cx="841560" cy="452749"/>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42" name="Прямая соединительная линия 41"/>
          <p:cNvCxnSpPr>
            <a:endCxn id="9" idx="1"/>
          </p:cNvCxnSpPr>
          <p:nvPr/>
        </p:nvCxnSpPr>
        <p:spPr bwMode="auto">
          <a:xfrm>
            <a:off x="3413683" y="2454466"/>
            <a:ext cx="1299468" cy="950277"/>
          </a:xfrm>
          <a:prstGeom prst="line">
            <a:avLst/>
          </a:prstGeom>
          <a:solidFill>
            <a:schemeClr val="accent1"/>
          </a:solidFill>
          <a:ln w="76200" cap="flat" cmpd="sng" algn="ctr">
            <a:solidFill>
              <a:schemeClr val="accent2">
                <a:lumMod val="60000"/>
                <a:lumOff val="40000"/>
              </a:schemeClr>
            </a:solidFill>
            <a:prstDash val="solid"/>
            <a:round/>
            <a:headEnd type="none" w="med" len="med"/>
            <a:tailEnd type="none" w="med" len="med"/>
          </a:ln>
          <a:effectLst/>
        </p:spPr>
      </p:cxnSp>
      <p:cxnSp>
        <p:nvCxnSpPr>
          <p:cNvPr id="46" name="Прямая соединительная линия 45"/>
          <p:cNvCxnSpPr>
            <a:endCxn id="9" idx="7"/>
          </p:cNvCxnSpPr>
          <p:nvPr/>
        </p:nvCxnSpPr>
        <p:spPr bwMode="auto">
          <a:xfrm flipH="1">
            <a:off x="7821560" y="2529096"/>
            <a:ext cx="1381974" cy="875647"/>
          </a:xfrm>
          <a:prstGeom prst="line">
            <a:avLst/>
          </a:prstGeom>
          <a:solidFill>
            <a:schemeClr val="accent1"/>
          </a:solidFill>
          <a:ln w="76200" cap="flat" cmpd="sng" algn="ctr">
            <a:solidFill>
              <a:schemeClr val="accent2">
                <a:lumMod val="60000"/>
                <a:lumOff val="40000"/>
              </a:schemeClr>
            </a:solidFill>
            <a:prstDash val="solid"/>
            <a:round/>
            <a:headEnd type="none" w="med" len="med"/>
            <a:tailEnd type="none" w="med" len="med"/>
          </a:ln>
          <a:effectLst/>
        </p:spPr>
      </p:cxnSp>
      <p:cxnSp>
        <p:nvCxnSpPr>
          <p:cNvPr id="49" name="Прямая соединительная линия 48"/>
          <p:cNvCxnSpPr>
            <a:stCxn id="9" idx="4"/>
            <a:endCxn id="34821" idx="0"/>
          </p:cNvCxnSpPr>
          <p:nvPr/>
        </p:nvCxnSpPr>
        <p:spPr bwMode="auto">
          <a:xfrm>
            <a:off x="6268387" y="4560664"/>
            <a:ext cx="0" cy="827554"/>
          </a:xfrm>
          <a:prstGeom prst="line">
            <a:avLst/>
          </a:prstGeom>
          <a:solidFill>
            <a:schemeClr val="accent1"/>
          </a:solidFill>
          <a:ln w="76200" cap="flat" cmpd="sng" algn="ctr">
            <a:solidFill>
              <a:schemeClr val="accent2">
                <a:lumMod val="60000"/>
                <a:lumOff val="40000"/>
              </a:schemeClr>
            </a:solidFill>
            <a:prstDash val="solid"/>
            <a:round/>
            <a:headEnd type="none" w="med" len="med"/>
            <a:tailEnd type="none" w="med" len="med"/>
          </a:ln>
          <a:effectLst/>
        </p:spPr>
      </p:cxnSp>
      <p:sp>
        <p:nvSpPr>
          <p:cNvPr id="34832" name="TextBox 55"/>
          <p:cNvSpPr txBox="1">
            <a:spLocks noChangeArrowheads="1"/>
          </p:cNvSpPr>
          <p:nvPr/>
        </p:nvSpPr>
        <p:spPr bwMode="auto">
          <a:xfrm>
            <a:off x="2572123" y="4109572"/>
            <a:ext cx="93644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4%</a:t>
            </a:r>
          </a:p>
        </p:txBody>
      </p:sp>
      <p:sp>
        <p:nvSpPr>
          <p:cNvPr id="34833" name="TextBox 56"/>
          <p:cNvSpPr txBox="1">
            <a:spLocks noChangeArrowheads="1"/>
          </p:cNvSpPr>
          <p:nvPr/>
        </p:nvSpPr>
        <p:spPr bwMode="auto">
          <a:xfrm>
            <a:off x="5659906" y="1852459"/>
            <a:ext cx="93644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4%</a:t>
            </a:r>
          </a:p>
        </p:txBody>
      </p:sp>
      <p:sp>
        <p:nvSpPr>
          <p:cNvPr id="34834" name="TextBox 57"/>
          <p:cNvSpPr txBox="1">
            <a:spLocks noChangeArrowheads="1"/>
          </p:cNvSpPr>
          <p:nvPr/>
        </p:nvSpPr>
        <p:spPr bwMode="auto">
          <a:xfrm>
            <a:off x="8840508" y="4258830"/>
            <a:ext cx="93644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4%</a:t>
            </a:r>
          </a:p>
        </p:txBody>
      </p:sp>
      <p:sp>
        <p:nvSpPr>
          <p:cNvPr id="34835" name="TextBox 58"/>
          <p:cNvSpPr txBox="1">
            <a:spLocks noChangeArrowheads="1"/>
          </p:cNvSpPr>
          <p:nvPr/>
        </p:nvSpPr>
        <p:spPr bwMode="auto">
          <a:xfrm>
            <a:off x="3601383" y="2680012"/>
            <a:ext cx="121696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33%</a:t>
            </a:r>
          </a:p>
        </p:txBody>
      </p:sp>
      <p:sp>
        <p:nvSpPr>
          <p:cNvPr id="34836" name="TextBox 59"/>
          <p:cNvSpPr txBox="1">
            <a:spLocks noChangeArrowheads="1"/>
          </p:cNvSpPr>
          <p:nvPr/>
        </p:nvSpPr>
        <p:spPr bwMode="auto">
          <a:xfrm>
            <a:off x="7906129" y="2754641"/>
            <a:ext cx="1214899"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33%</a:t>
            </a:r>
          </a:p>
        </p:txBody>
      </p:sp>
      <p:sp>
        <p:nvSpPr>
          <p:cNvPr id="34837" name="TextBox 60"/>
          <p:cNvSpPr txBox="1">
            <a:spLocks noChangeArrowheads="1"/>
          </p:cNvSpPr>
          <p:nvPr/>
        </p:nvSpPr>
        <p:spPr bwMode="auto">
          <a:xfrm>
            <a:off x="5659906" y="4786209"/>
            <a:ext cx="121696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22%</a:t>
            </a:r>
          </a:p>
        </p:txBody>
      </p:sp>
      <p:sp>
        <p:nvSpPr>
          <p:cNvPr id="34838" name="Овал 21"/>
          <p:cNvSpPr>
            <a:spLocks noChangeArrowheads="1"/>
          </p:cNvSpPr>
          <p:nvPr/>
        </p:nvSpPr>
        <p:spPr bwMode="auto">
          <a:xfrm>
            <a:off x="792057" y="5333489"/>
            <a:ext cx="2772198" cy="875647"/>
          </a:xfrm>
          <a:prstGeom prst="ellipse">
            <a:avLst/>
          </a:prstGeom>
          <a:blipFill dpi="0" rotWithShape="1">
            <a:blip r:embed="rId2" cstate="print"/>
            <a:srcRect/>
            <a:tile tx="0" ty="0" sx="100000" sy="100000" flip="none" algn="tl"/>
          </a:blipFill>
          <a:ln w="9525" algn="ctr">
            <a:solidFill>
              <a:schemeClr val="tx1"/>
            </a:solidFill>
            <a:round/>
            <a:headEnd/>
            <a:tailEnd/>
          </a:ln>
        </p:spPr>
        <p:txBody>
          <a:bodyPr wrap="none" lIns="108823" tIns="54411" rIns="108823" bIns="54411" anchor="ctr"/>
          <a:lstStyle/>
          <a:p>
            <a:pPr algn="ctr"/>
            <a:r>
              <a:rPr lang="ru-RU" sz="2400" dirty="0">
                <a:solidFill>
                  <a:srgbClr val="002060"/>
                </a:solidFill>
                <a:latin typeface="Times" pitchFamily="18" charset="0"/>
              </a:rPr>
              <a:t>Финансовая</a:t>
            </a:r>
          </a:p>
          <a:p>
            <a:pPr algn="ctr"/>
            <a:r>
              <a:rPr lang="ru-RU" sz="2400" dirty="0">
                <a:solidFill>
                  <a:srgbClr val="002060"/>
                </a:solidFill>
                <a:latin typeface="Times" pitchFamily="18" charset="0"/>
              </a:rPr>
              <a:t> грамотность</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899870" y="269827"/>
            <a:ext cx="9114903" cy="792088"/>
          </a:xfrm>
          <a:prstGeom prst="rect">
            <a:avLst/>
          </a:prstGeom>
          <a:noFill/>
          <a:ln w="9525">
            <a:noFill/>
            <a:miter lim="800000"/>
            <a:headEnd/>
            <a:tailEnd/>
          </a:ln>
        </p:spPr>
        <p:txBody>
          <a:bodyPr lIns="108773" tIns="54385" rIns="108773" bIns="54385"/>
          <a:lstStyle/>
          <a:p>
            <a:pPr marL="407894" indent="-407894" algn="ctr">
              <a:lnSpc>
                <a:spcPct val="90000"/>
              </a:lnSpc>
              <a:spcBef>
                <a:spcPct val="20000"/>
              </a:spcBef>
            </a:pPr>
            <a:r>
              <a:rPr lang="ru-RU" sz="3900" dirty="0" smtClean="0">
                <a:solidFill>
                  <a:srgbClr val="FF0000"/>
                </a:solidFill>
              </a:rPr>
              <a:t>Вопросы для обсуждения</a:t>
            </a:r>
            <a:endParaRPr lang="ru-RU" sz="3900" dirty="0">
              <a:solidFill>
                <a:srgbClr val="FF0000"/>
              </a:solidFill>
            </a:endParaRPr>
          </a:p>
        </p:txBody>
      </p:sp>
      <p:sp>
        <p:nvSpPr>
          <p:cNvPr id="5123" name="Text Box 6"/>
          <p:cNvSpPr txBox="1">
            <a:spLocks noChangeArrowheads="1"/>
          </p:cNvSpPr>
          <p:nvPr/>
        </p:nvSpPr>
        <p:spPr bwMode="auto">
          <a:xfrm>
            <a:off x="395809" y="1133922"/>
            <a:ext cx="11233248" cy="10095391"/>
          </a:xfrm>
          <a:prstGeom prst="rect">
            <a:avLst/>
          </a:prstGeom>
          <a:noFill/>
          <a:ln w="9525">
            <a:noFill/>
            <a:miter lim="800000"/>
            <a:headEnd/>
            <a:tailEnd/>
          </a:ln>
        </p:spPr>
        <p:txBody>
          <a:bodyPr wrap="square" lIns="108773" tIns="54385" rIns="108773" bIns="54385">
            <a:spAutoFit/>
          </a:bodyPr>
          <a:lstStyle/>
          <a:p>
            <a:pPr marL="514350" indent="-514350">
              <a:spcAft>
                <a:spcPts val="500"/>
              </a:spcAft>
              <a:buAutoNum type="arabicPeriod"/>
              <a:defRPr/>
            </a:pPr>
            <a:r>
              <a:rPr lang="ru-RU" sz="2800" dirty="0" smtClean="0">
                <a:solidFill>
                  <a:schemeClr val="accent6">
                    <a:lumMod val="75000"/>
                  </a:schemeClr>
                </a:solidFill>
              </a:rPr>
              <a:t>Введение</a:t>
            </a:r>
            <a:r>
              <a:rPr lang="en-US" sz="2800" dirty="0" smtClean="0">
                <a:solidFill>
                  <a:schemeClr val="accent6">
                    <a:lumMod val="75000"/>
                  </a:schemeClr>
                </a:solidFill>
              </a:rPr>
              <a:t>.</a:t>
            </a:r>
            <a:r>
              <a:rPr lang="ru-RU" sz="2800" dirty="0" smtClean="0">
                <a:solidFill>
                  <a:schemeClr val="accent6">
                    <a:lumMod val="75000"/>
                  </a:schemeClr>
                </a:solidFill>
              </a:rPr>
              <a:t> Функциональная грамотность и оценка ее </a:t>
            </a:r>
            <a:r>
              <a:rPr lang="ru-RU" sz="2800" dirty="0" err="1" smtClean="0">
                <a:solidFill>
                  <a:schemeClr val="accent6">
                    <a:lumMod val="75000"/>
                  </a:schemeClr>
                </a:solidFill>
              </a:rPr>
              <a:t>сформированности</a:t>
            </a:r>
            <a:endParaRPr lang="ru-RU" sz="2800" dirty="0" smtClean="0">
              <a:solidFill>
                <a:schemeClr val="accent6">
                  <a:lumMod val="75000"/>
                </a:schemeClr>
              </a:solidFill>
            </a:endParaRPr>
          </a:p>
          <a:p>
            <a:pPr marL="67982" indent="-67982">
              <a:spcAft>
                <a:spcPts val="500"/>
              </a:spcAft>
              <a:defRPr/>
            </a:pPr>
            <a:r>
              <a:rPr lang="en-US" sz="2800" dirty="0" smtClean="0">
                <a:solidFill>
                  <a:schemeClr val="accent6">
                    <a:lumMod val="75000"/>
                  </a:schemeClr>
                </a:solidFill>
              </a:rPr>
              <a:t>2</a:t>
            </a:r>
            <a:r>
              <a:rPr lang="ru-RU" sz="2800" dirty="0" smtClean="0">
                <a:solidFill>
                  <a:schemeClr val="accent6">
                    <a:lumMod val="75000"/>
                  </a:schemeClr>
                </a:solidFill>
              </a:rPr>
              <a:t>. Оценка математической грамотности</a:t>
            </a:r>
          </a:p>
          <a:p>
            <a:pPr marL="67982" indent="-67982">
              <a:spcAft>
                <a:spcPts val="500"/>
              </a:spcAft>
              <a:defRPr/>
            </a:pPr>
            <a:r>
              <a:rPr lang="ru-RU" sz="2800" dirty="0" smtClean="0">
                <a:solidFill>
                  <a:schemeClr val="accent6">
                    <a:lumMod val="75000"/>
                  </a:schemeClr>
                </a:solidFill>
              </a:rPr>
              <a:t>3. </a:t>
            </a:r>
            <a:r>
              <a:rPr lang="en-US" sz="2800" dirty="0" smtClean="0">
                <a:solidFill>
                  <a:schemeClr val="accent6">
                    <a:lumMod val="75000"/>
                  </a:schemeClr>
                </a:solidFill>
              </a:rPr>
              <a:t> </a:t>
            </a:r>
            <a:r>
              <a:rPr lang="ru-RU" sz="2800" dirty="0" smtClean="0">
                <a:solidFill>
                  <a:schemeClr val="accent6">
                    <a:lumMod val="75000"/>
                  </a:schemeClr>
                </a:solidFill>
              </a:rPr>
              <a:t>Оценка читательской грамотности</a:t>
            </a:r>
            <a:endParaRPr lang="en-US" sz="2800" dirty="0" smtClean="0">
              <a:solidFill>
                <a:schemeClr val="accent6">
                  <a:lumMod val="75000"/>
                </a:schemeClr>
              </a:solidFill>
            </a:endParaRPr>
          </a:p>
          <a:p>
            <a:pPr marL="67982" indent="-67982">
              <a:spcAft>
                <a:spcPts val="500"/>
              </a:spcAft>
              <a:defRPr/>
            </a:pPr>
            <a:r>
              <a:rPr lang="ru-RU" sz="2800" dirty="0" smtClean="0">
                <a:solidFill>
                  <a:schemeClr val="accent6">
                    <a:lumMod val="75000"/>
                  </a:schemeClr>
                </a:solidFill>
              </a:rPr>
              <a:t>4</a:t>
            </a:r>
            <a:r>
              <a:rPr lang="en-US" sz="2800" dirty="0" smtClean="0">
                <a:solidFill>
                  <a:schemeClr val="accent6">
                    <a:lumMod val="75000"/>
                  </a:schemeClr>
                </a:solidFill>
              </a:rPr>
              <a:t>. </a:t>
            </a:r>
            <a:r>
              <a:rPr lang="ru-RU" sz="2800" dirty="0" smtClean="0">
                <a:solidFill>
                  <a:schemeClr val="accent6">
                    <a:lumMod val="75000"/>
                  </a:schemeClr>
                </a:solidFill>
              </a:rPr>
              <a:t>Оценка естественнонаучной грамотности</a:t>
            </a:r>
          </a:p>
          <a:p>
            <a:pPr marL="67982" indent="-67982">
              <a:spcAft>
                <a:spcPts val="500"/>
              </a:spcAft>
              <a:defRPr/>
            </a:pPr>
            <a:r>
              <a:rPr lang="en-US" sz="2800" dirty="0" smtClean="0">
                <a:solidFill>
                  <a:schemeClr val="accent6">
                    <a:lumMod val="75000"/>
                  </a:schemeClr>
                </a:solidFill>
              </a:rPr>
              <a:t>5</a:t>
            </a:r>
            <a:r>
              <a:rPr lang="ru-RU" sz="2800" dirty="0" smtClean="0">
                <a:solidFill>
                  <a:schemeClr val="accent6">
                    <a:lumMod val="75000"/>
                  </a:schemeClr>
                </a:solidFill>
              </a:rPr>
              <a:t>. Оценка финансовой грамотности</a:t>
            </a:r>
          </a:p>
          <a:p>
            <a:pPr marL="67982" indent="-67982">
              <a:spcAft>
                <a:spcPts val="500"/>
              </a:spcAft>
              <a:defRPr/>
            </a:pPr>
            <a:r>
              <a:rPr lang="en-US" sz="2800" dirty="0" smtClean="0">
                <a:solidFill>
                  <a:schemeClr val="accent6">
                    <a:lumMod val="75000"/>
                  </a:schemeClr>
                </a:solidFill>
              </a:rPr>
              <a:t>6. </a:t>
            </a:r>
            <a:r>
              <a:rPr lang="ru-RU" sz="2800" dirty="0" smtClean="0">
                <a:solidFill>
                  <a:schemeClr val="accent6">
                    <a:lumMod val="75000"/>
                  </a:schemeClr>
                </a:solidFill>
              </a:rPr>
              <a:t>Новое направление в исследовании </a:t>
            </a:r>
            <a:r>
              <a:rPr lang="en-US" sz="2800" dirty="0" smtClean="0">
                <a:solidFill>
                  <a:schemeClr val="accent6">
                    <a:lumMod val="75000"/>
                  </a:schemeClr>
                </a:solidFill>
              </a:rPr>
              <a:t>PISA - </a:t>
            </a:r>
            <a:r>
              <a:rPr lang="ru-RU" sz="2800" dirty="0" smtClean="0">
                <a:solidFill>
                  <a:schemeClr val="accent6">
                    <a:lumMod val="75000"/>
                  </a:schemeClr>
                </a:solidFill>
              </a:rPr>
              <a:t> глобальные компетенции</a:t>
            </a:r>
          </a:p>
          <a:p>
            <a:pPr marL="67982" indent="-67982">
              <a:spcAft>
                <a:spcPts val="500"/>
              </a:spcAft>
              <a:defRPr/>
            </a:pPr>
            <a:r>
              <a:rPr lang="en-US" sz="2800" dirty="0" smtClean="0">
                <a:solidFill>
                  <a:schemeClr val="accent6">
                    <a:lumMod val="75000"/>
                  </a:schemeClr>
                </a:solidFill>
              </a:rPr>
              <a:t>7. </a:t>
            </a:r>
            <a:r>
              <a:rPr lang="ru-RU" sz="2800" dirty="0" smtClean="0">
                <a:solidFill>
                  <a:schemeClr val="accent6">
                    <a:lumMod val="75000"/>
                  </a:schemeClr>
                </a:solidFill>
              </a:rPr>
              <a:t>Общие рекомендации по совершенствованию функциональной грамотности</a:t>
            </a:r>
          </a:p>
          <a:p>
            <a:pPr marL="67982" indent="-67982">
              <a:spcAft>
                <a:spcPts val="500"/>
              </a:spcAft>
              <a:defRPr/>
            </a:pPr>
            <a:endParaRPr lang="ru-RU" sz="2800" dirty="0" smtClean="0">
              <a:solidFill>
                <a:schemeClr val="accent6">
                  <a:lumMod val="75000"/>
                </a:schemeClr>
              </a:solidFill>
            </a:endParaRPr>
          </a:p>
          <a:p>
            <a:pPr marL="67982" indent="-67982">
              <a:spcAft>
                <a:spcPts val="500"/>
              </a:spcAft>
              <a:defRPr/>
            </a:pPr>
            <a:endParaRPr lang="ru-RU" sz="2800" dirty="0" smtClean="0">
              <a:solidFill>
                <a:schemeClr val="accent6">
                  <a:lumMod val="75000"/>
                </a:schemeClr>
              </a:solidFill>
            </a:endParaRPr>
          </a:p>
          <a:p>
            <a:pPr marL="67982" indent="-67982">
              <a:spcAft>
                <a:spcPts val="500"/>
              </a:spcAft>
              <a:defRPr/>
            </a:pPr>
            <a:endParaRPr lang="ru-RU" sz="2800" dirty="0" smtClean="0">
              <a:solidFill>
                <a:schemeClr val="accent6">
                  <a:lumMod val="75000"/>
                </a:schemeClr>
              </a:solidFill>
            </a:endParaRPr>
          </a:p>
          <a:p>
            <a:pPr marL="67982" indent="-67982">
              <a:spcAft>
                <a:spcPts val="500"/>
              </a:spcAft>
              <a:defRPr/>
            </a:pPr>
            <a:endParaRPr lang="ru-RU" sz="2800" dirty="0" smtClean="0">
              <a:solidFill>
                <a:schemeClr val="accent6">
                  <a:lumMod val="75000"/>
                </a:schemeClr>
              </a:solidFill>
            </a:endParaRPr>
          </a:p>
          <a:p>
            <a:pPr marL="67982" indent="-67982">
              <a:spcAft>
                <a:spcPts val="500"/>
              </a:spcAft>
              <a:defRPr/>
            </a:pPr>
            <a:endParaRPr lang="ru-RU" sz="2800" dirty="0" smtClean="0">
              <a:solidFill>
                <a:schemeClr val="accent6">
                  <a:lumMod val="75000"/>
                </a:schemeClr>
              </a:solidFill>
            </a:endParaRPr>
          </a:p>
          <a:p>
            <a:pPr marL="67982" indent="-67982">
              <a:spcAft>
                <a:spcPts val="500"/>
              </a:spcAft>
              <a:defRPr/>
            </a:pPr>
            <a:endParaRPr lang="ru-RU" sz="2800" dirty="0" smtClean="0"/>
          </a:p>
          <a:p>
            <a:pPr>
              <a:buNone/>
              <a:defRPr/>
            </a:pPr>
            <a:endParaRPr lang="ru-RU" sz="3200" dirty="0" smtClean="0">
              <a:solidFill>
                <a:schemeClr val="accent6">
                  <a:lumMod val="75000"/>
                </a:schemeClr>
              </a:solidFill>
            </a:endParaRPr>
          </a:p>
          <a:p>
            <a:pPr>
              <a:buNone/>
              <a:defRPr/>
            </a:pPr>
            <a:endParaRPr lang="ru-RU" sz="3200" dirty="0" smtClean="0">
              <a:solidFill>
                <a:schemeClr val="accent6">
                  <a:lumMod val="75000"/>
                </a:schemeClr>
              </a:solidFill>
            </a:endParaRPr>
          </a:p>
          <a:p>
            <a:pPr>
              <a:buNone/>
              <a:defRPr/>
            </a:pPr>
            <a:endParaRPr lang="ru-RU" sz="3200" dirty="0" smtClean="0">
              <a:solidFill>
                <a:schemeClr val="accent6">
                  <a:lumMod val="75000"/>
                </a:schemeClr>
              </a:solidFill>
            </a:endParaRPr>
          </a:p>
          <a:p>
            <a:pPr>
              <a:buNone/>
              <a:defRPr/>
            </a:pPr>
            <a:r>
              <a:rPr lang="ru-RU" sz="3200" dirty="0" smtClean="0">
                <a:solidFill>
                  <a:schemeClr val="accent6">
                    <a:lumMod val="75000"/>
                  </a:schemeClr>
                </a:solidFill>
              </a:rPr>
              <a:t> </a:t>
            </a:r>
          </a:p>
          <a:p>
            <a:pPr marL="543860" indent="-543860">
              <a:defRPr/>
            </a:pPr>
            <a:endParaRPr lang="ru-RU" sz="2800" dirty="0">
              <a:solidFill>
                <a:srgbClr val="002060"/>
              </a:solidFill>
            </a:endParaRPr>
          </a:p>
        </p:txBody>
      </p:sp>
      <p:sp>
        <p:nvSpPr>
          <p:cNvPr id="12292" name="Номер слайда 3"/>
          <p:cNvSpPr>
            <a:spLocks noGrp="1"/>
          </p:cNvSpPr>
          <p:nvPr>
            <p:ph type="sldNum" sz="quarter" idx="12"/>
          </p:nvPr>
        </p:nvSpPr>
        <p:spPr>
          <a:noFill/>
        </p:spPr>
        <p:txBody>
          <a:bodyPr/>
          <a:lstStyle/>
          <a:p>
            <a:fld id="{C48445D5-3483-457F-B165-2B0E40511FF5}" type="slidenum">
              <a:rPr lang="ru-RU" smtClean="0"/>
              <a:pPr/>
              <a:t>2</a:t>
            </a:fld>
            <a:endParaRPr lang="ru-RU" smtClean="0"/>
          </a:p>
        </p:txBody>
      </p:sp>
      <p:pic>
        <p:nvPicPr>
          <p:cNvPr id="12293" name="Picture 5"/>
          <p:cNvPicPr>
            <a:picLocks noChangeAspect="1" noChangeArrowheads="1"/>
          </p:cNvPicPr>
          <p:nvPr/>
        </p:nvPicPr>
        <p:blipFill>
          <a:blip r:embed="rId3" cstate="print"/>
          <a:srcRect/>
          <a:stretch>
            <a:fillRect/>
          </a:stretch>
        </p:blipFill>
        <p:spPr bwMode="auto">
          <a:xfrm>
            <a:off x="2628058" y="5958459"/>
            <a:ext cx="6447836" cy="1099534"/>
          </a:xfrm>
          <a:prstGeom prst="rect">
            <a:avLst/>
          </a:prstGeom>
          <a:noFill/>
          <a:ln w="9525">
            <a:noFill/>
            <a:miter lim="800000"/>
            <a:headEnd/>
            <a:tailEnd/>
          </a:ln>
        </p:spPr>
      </p:pic>
      <p:sp>
        <p:nvSpPr>
          <p:cNvPr id="6" name="Text Box 6"/>
          <p:cNvSpPr txBox="1">
            <a:spLocks noChangeArrowheads="1"/>
          </p:cNvSpPr>
          <p:nvPr/>
        </p:nvSpPr>
        <p:spPr bwMode="auto">
          <a:xfrm>
            <a:off x="467816" y="5454402"/>
            <a:ext cx="11413032" cy="479164"/>
          </a:xfrm>
          <a:prstGeom prst="rect">
            <a:avLst/>
          </a:prstGeom>
          <a:noFill/>
          <a:ln w="9525">
            <a:noFill/>
            <a:miter lim="800000"/>
            <a:headEnd/>
            <a:tailEnd/>
          </a:ln>
        </p:spPr>
        <p:txBody>
          <a:bodyPr wrap="square" lIns="108773" tIns="54385" rIns="108773" bIns="54385">
            <a:spAutoFit/>
          </a:bodyPr>
          <a:lstStyle/>
          <a:p>
            <a:pPr marL="101973" indent="-101973">
              <a:defRPr/>
            </a:pPr>
            <a:r>
              <a:rPr lang="ru-RU" sz="2400" i="1" dirty="0"/>
              <a:t>«Мы должны научиться измерять то, что важно, а не то, что легко измерить»</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txBox="1">
            <a:spLocks/>
          </p:cNvSpPr>
          <p:nvPr/>
        </p:nvSpPr>
        <p:spPr bwMode="auto">
          <a:xfrm>
            <a:off x="792057" y="0"/>
            <a:ext cx="11088793" cy="1114460"/>
          </a:xfrm>
          <a:prstGeom prst="rect">
            <a:avLst/>
          </a:prstGeom>
          <a:noFill/>
          <a:ln>
            <a:noFill/>
          </a:ln>
          <a:effectLst/>
          <a:extLst/>
        </p:spPr>
        <p:txBody>
          <a:bodyPr lIns="108823" tIns="54411" rIns="108823" bIns="54411" anchor="b"/>
          <a:lstStyle/>
          <a:p>
            <a:pPr algn="ctr"/>
            <a:r>
              <a:rPr lang="ru-RU" altLang="ru-RU" sz="3600" dirty="0">
                <a:solidFill>
                  <a:srgbClr val="3B5A79"/>
                </a:solidFill>
                <a:ea typeface="MS PGothic" pitchFamily="34" charset="-128"/>
              </a:rPr>
              <a:t> Модель оценки функциональной грамотности: </a:t>
            </a:r>
            <a:r>
              <a:rPr lang="en-US" altLang="ru-RU" sz="3600" dirty="0">
                <a:solidFill>
                  <a:srgbClr val="3B5A79"/>
                </a:solidFill>
                <a:ea typeface="MS PGothic" pitchFamily="34" charset="-128"/>
              </a:rPr>
              <a:t>PISA</a:t>
            </a:r>
            <a:r>
              <a:rPr lang="ru-RU" altLang="ru-RU" sz="3600" dirty="0">
                <a:solidFill>
                  <a:srgbClr val="3B5A79"/>
                </a:solidFill>
                <a:ea typeface="MS PGothic" pitchFamily="34" charset="-128"/>
              </a:rPr>
              <a:t>-201</a:t>
            </a:r>
            <a:r>
              <a:rPr lang="en-US" altLang="ru-RU" sz="3600" dirty="0">
                <a:solidFill>
                  <a:srgbClr val="3B5A79"/>
                </a:solidFill>
                <a:ea typeface="MS PGothic" pitchFamily="34" charset="-128"/>
              </a:rPr>
              <a:t>8</a:t>
            </a:r>
            <a:endParaRPr lang="ru-RU" sz="3600" dirty="0">
              <a:solidFill>
                <a:srgbClr val="3B5A79"/>
              </a:solidFill>
              <a:ea typeface="MS PGothic" pitchFamily="34" charset="-128"/>
            </a:endParaRPr>
          </a:p>
        </p:txBody>
      </p:sp>
      <p:sp>
        <p:nvSpPr>
          <p:cNvPr id="35843" name="Овал 4"/>
          <p:cNvSpPr>
            <a:spLocks noChangeArrowheads="1"/>
          </p:cNvSpPr>
          <p:nvPr/>
        </p:nvSpPr>
        <p:spPr bwMode="auto">
          <a:xfrm>
            <a:off x="794121" y="1550627"/>
            <a:ext cx="3929343" cy="978470"/>
          </a:xfrm>
          <a:prstGeom prst="ellipse">
            <a:avLst/>
          </a:prstGeom>
          <a:solidFill>
            <a:srgbClr val="00B0F0"/>
          </a:solidFill>
          <a:ln w="9525" algn="ctr">
            <a:solidFill>
              <a:schemeClr val="tx1"/>
            </a:solidFill>
            <a:round/>
            <a:headEnd/>
            <a:tailEnd/>
          </a:ln>
        </p:spPr>
        <p:txBody>
          <a:bodyPr wrap="none" lIns="108823" tIns="54411" rIns="108823" bIns="54411" anchor="ctr"/>
          <a:lstStyle/>
          <a:p>
            <a:pPr algn="ctr"/>
            <a:r>
              <a:rPr lang="ru-RU" sz="2400" dirty="0"/>
              <a:t>Математическая</a:t>
            </a:r>
          </a:p>
          <a:p>
            <a:pPr algn="ctr"/>
            <a:r>
              <a:rPr lang="ru-RU" sz="2400" dirty="0">
                <a:solidFill>
                  <a:srgbClr val="002060"/>
                </a:solidFill>
              </a:rPr>
              <a:t>грамотность</a:t>
            </a:r>
          </a:p>
        </p:txBody>
      </p:sp>
      <p:sp>
        <p:nvSpPr>
          <p:cNvPr id="35844" name="Овал 6"/>
          <p:cNvSpPr>
            <a:spLocks noChangeArrowheads="1"/>
          </p:cNvSpPr>
          <p:nvPr/>
        </p:nvSpPr>
        <p:spPr bwMode="auto">
          <a:xfrm>
            <a:off x="7157388" y="1550627"/>
            <a:ext cx="4723463" cy="978470"/>
          </a:xfrm>
          <a:prstGeom prst="ellipse">
            <a:avLst/>
          </a:prstGeom>
          <a:solidFill>
            <a:srgbClr val="92D050"/>
          </a:solidFill>
          <a:ln w="9525" algn="ctr">
            <a:solidFill>
              <a:schemeClr val="tx1"/>
            </a:solidFill>
            <a:round/>
            <a:headEnd/>
            <a:tailEnd/>
          </a:ln>
        </p:spPr>
        <p:txBody>
          <a:bodyPr wrap="none" lIns="108823" tIns="54411" rIns="108823" bIns="54411" anchor="ctr"/>
          <a:lstStyle/>
          <a:p>
            <a:pPr algn="ctr"/>
            <a:r>
              <a:rPr lang="ru-RU" sz="2400" dirty="0"/>
              <a:t>Естественнонаучная </a:t>
            </a:r>
          </a:p>
          <a:p>
            <a:pPr algn="ctr"/>
            <a:r>
              <a:rPr lang="ru-RU" sz="2400" dirty="0"/>
              <a:t>грамотность</a:t>
            </a:r>
          </a:p>
        </p:txBody>
      </p:sp>
      <p:sp>
        <p:nvSpPr>
          <p:cNvPr id="35845" name="Овал 7"/>
          <p:cNvSpPr>
            <a:spLocks noChangeArrowheads="1"/>
          </p:cNvSpPr>
          <p:nvPr/>
        </p:nvSpPr>
        <p:spPr bwMode="auto">
          <a:xfrm>
            <a:off x="4069604" y="5388218"/>
            <a:ext cx="4397565" cy="976811"/>
          </a:xfrm>
          <a:prstGeom prst="ellipse">
            <a:avLst/>
          </a:prstGeom>
          <a:solidFill>
            <a:srgbClr val="FFC000"/>
          </a:solidFill>
          <a:ln w="9525" algn="ctr">
            <a:solidFill>
              <a:schemeClr val="tx1"/>
            </a:solidFill>
            <a:round/>
            <a:headEnd/>
            <a:tailEnd/>
          </a:ln>
        </p:spPr>
        <p:txBody>
          <a:bodyPr wrap="none" lIns="108823" tIns="54411" rIns="108823" bIns="54411" anchor="ctr"/>
          <a:lstStyle/>
          <a:p>
            <a:pPr algn="ctr"/>
            <a:r>
              <a:rPr lang="ru-RU" sz="2400" dirty="0"/>
              <a:t>Глобальные </a:t>
            </a:r>
          </a:p>
          <a:p>
            <a:pPr algn="ctr"/>
            <a:r>
              <a:rPr lang="ru-RU" sz="2400" dirty="0"/>
              <a:t>компетенции</a:t>
            </a:r>
          </a:p>
        </p:txBody>
      </p:sp>
      <p:sp>
        <p:nvSpPr>
          <p:cNvPr id="9" name="Овал 8"/>
          <p:cNvSpPr/>
          <p:nvPr/>
        </p:nvSpPr>
        <p:spPr bwMode="auto">
          <a:xfrm>
            <a:off x="4069604" y="3205733"/>
            <a:ext cx="4397565" cy="1354931"/>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wrap="none" lIns="108823" tIns="54411" rIns="108823" bIns="54411" anchor="ctr"/>
          <a:lstStyle/>
          <a:p>
            <a:pPr algn="ctr">
              <a:defRPr/>
            </a:pPr>
            <a:r>
              <a:rPr lang="ru-RU" sz="3300" dirty="0">
                <a:latin typeface="Arial" charset="0"/>
              </a:rPr>
              <a:t>Читательская</a:t>
            </a:r>
          </a:p>
          <a:p>
            <a:pPr algn="ctr">
              <a:defRPr/>
            </a:pPr>
            <a:r>
              <a:rPr lang="ru-RU" sz="3300" dirty="0">
                <a:latin typeface="Arial" charset="0"/>
              </a:rPr>
              <a:t>грамотность</a:t>
            </a:r>
          </a:p>
        </p:txBody>
      </p:sp>
      <p:cxnSp>
        <p:nvCxnSpPr>
          <p:cNvPr id="11" name="Прямая соединительная линия 10"/>
          <p:cNvCxnSpPr>
            <a:endCxn id="35845" idx="6"/>
          </p:cNvCxnSpPr>
          <p:nvPr/>
        </p:nvCxnSpPr>
        <p:spPr bwMode="auto">
          <a:xfrm flipH="1">
            <a:off x="8467169" y="2454467"/>
            <a:ext cx="2151341" cy="3421327"/>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15" name="Прямая соединительная линия 14"/>
          <p:cNvCxnSpPr/>
          <p:nvPr/>
        </p:nvCxnSpPr>
        <p:spPr bwMode="auto">
          <a:xfrm>
            <a:off x="1823381" y="2454467"/>
            <a:ext cx="2339042" cy="3308555"/>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18" name="Прямая соединительная линия 17"/>
          <p:cNvCxnSpPr>
            <a:stCxn id="35843" idx="6"/>
            <a:endCxn id="35844" idx="2"/>
          </p:cNvCxnSpPr>
          <p:nvPr/>
        </p:nvCxnSpPr>
        <p:spPr bwMode="auto">
          <a:xfrm>
            <a:off x="4723463" y="2039860"/>
            <a:ext cx="2433924" cy="0"/>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21" name="Прямая соединительная линия 20"/>
          <p:cNvCxnSpPr/>
          <p:nvPr/>
        </p:nvCxnSpPr>
        <p:spPr bwMode="auto">
          <a:xfrm>
            <a:off x="6128127" y="2078005"/>
            <a:ext cx="0" cy="1127728"/>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32" name="Прямая соединительная линия 31"/>
          <p:cNvCxnSpPr/>
          <p:nvPr/>
        </p:nvCxnSpPr>
        <p:spPr bwMode="auto">
          <a:xfrm flipH="1" flipV="1">
            <a:off x="8467169" y="3882369"/>
            <a:ext cx="841560" cy="527379"/>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36" name="Прямая соединительная линия 35"/>
          <p:cNvCxnSpPr>
            <a:stCxn id="9" idx="2"/>
          </p:cNvCxnSpPr>
          <p:nvPr/>
        </p:nvCxnSpPr>
        <p:spPr bwMode="auto">
          <a:xfrm flipH="1">
            <a:off x="3228044" y="3882370"/>
            <a:ext cx="841560" cy="452749"/>
          </a:xfrm>
          <a:prstGeom prst="line">
            <a:avLst/>
          </a:prstGeom>
          <a:solidFill>
            <a:schemeClr val="accent1"/>
          </a:solidFill>
          <a:ln w="76200" cap="flat" cmpd="sng" algn="ctr">
            <a:solidFill>
              <a:schemeClr val="accent3">
                <a:lumMod val="65000"/>
              </a:schemeClr>
            </a:solidFill>
            <a:prstDash val="solid"/>
            <a:round/>
            <a:headEnd type="none" w="med" len="med"/>
            <a:tailEnd type="none" w="med" len="med"/>
          </a:ln>
          <a:effectLst/>
        </p:spPr>
      </p:cxnSp>
      <p:cxnSp>
        <p:nvCxnSpPr>
          <p:cNvPr id="42" name="Прямая соединительная линия 41"/>
          <p:cNvCxnSpPr>
            <a:endCxn id="9" idx="1"/>
          </p:cNvCxnSpPr>
          <p:nvPr/>
        </p:nvCxnSpPr>
        <p:spPr bwMode="auto">
          <a:xfrm>
            <a:off x="3413683" y="2454466"/>
            <a:ext cx="1299468" cy="950277"/>
          </a:xfrm>
          <a:prstGeom prst="line">
            <a:avLst/>
          </a:prstGeom>
          <a:solidFill>
            <a:schemeClr val="accent1"/>
          </a:solidFill>
          <a:ln w="76200" cap="flat" cmpd="sng" algn="ctr">
            <a:solidFill>
              <a:schemeClr val="accent2">
                <a:lumMod val="60000"/>
                <a:lumOff val="40000"/>
              </a:schemeClr>
            </a:solidFill>
            <a:prstDash val="solid"/>
            <a:round/>
            <a:headEnd type="none" w="med" len="med"/>
            <a:tailEnd type="none" w="med" len="med"/>
          </a:ln>
          <a:effectLst/>
        </p:spPr>
      </p:cxnSp>
      <p:cxnSp>
        <p:nvCxnSpPr>
          <p:cNvPr id="46" name="Прямая соединительная линия 45"/>
          <p:cNvCxnSpPr>
            <a:endCxn id="9" idx="7"/>
          </p:cNvCxnSpPr>
          <p:nvPr/>
        </p:nvCxnSpPr>
        <p:spPr bwMode="auto">
          <a:xfrm flipH="1">
            <a:off x="7821560" y="2529096"/>
            <a:ext cx="1381974" cy="875647"/>
          </a:xfrm>
          <a:prstGeom prst="line">
            <a:avLst/>
          </a:prstGeom>
          <a:solidFill>
            <a:schemeClr val="accent1"/>
          </a:solidFill>
          <a:ln w="76200" cap="flat" cmpd="sng" algn="ctr">
            <a:solidFill>
              <a:schemeClr val="accent2">
                <a:lumMod val="60000"/>
                <a:lumOff val="40000"/>
              </a:schemeClr>
            </a:solidFill>
            <a:prstDash val="solid"/>
            <a:round/>
            <a:headEnd type="none" w="med" len="med"/>
            <a:tailEnd type="none" w="med" len="med"/>
          </a:ln>
          <a:effectLst/>
        </p:spPr>
      </p:cxnSp>
      <p:cxnSp>
        <p:nvCxnSpPr>
          <p:cNvPr id="49" name="Прямая соединительная линия 48"/>
          <p:cNvCxnSpPr>
            <a:stCxn id="9" idx="4"/>
            <a:endCxn id="35845" idx="0"/>
          </p:cNvCxnSpPr>
          <p:nvPr/>
        </p:nvCxnSpPr>
        <p:spPr bwMode="auto">
          <a:xfrm>
            <a:off x="6268387" y="4560664"/>
            <a:ext cx="0" cy="827554"/>
          </a:xfrm>
          <a:prstGeom prst="line">
            <a:avLst/>
          </a:prstGeom>
          <a:solidFill>
            <a:schemeClr val="accent1"/>
          </a:solidFill>
          <a:ln w="76200" cap="flat" cmpd="sng" algn="ctr">
            <a:solidFill>
              <a:schemeClr val="accent2">
                <a:lumMod val="60000"/>
                <a:lumOff val="40000"/>
              </a:schemeClr>
            </a:solidFill>
            <a:prstDash val="solid"/>
            <a:round/>
            <a:headEnd type="none" w="med" len="med"/>
            <a:tailEnd type="none" w="med" len="med"/>
          </a:ln>
          <a:effectLst/>
        </p:spPr>
      </p:cxnSp>
      <p:sp>
        <p:nvSpPr>
          <p:cNvPr id="35856" name="TextBox 55"/>
          <p:cNvSpPr txBox="1">
            <a:spLocks noChangeArrowheads="1"/>
          </p:cNvSpPr>
          <p:nvPr/>
        </p:nvSpPr>
        <p:spPr bwMode="auto">
          <a:xfrm>
            <a:off x="2572123" y="4109572"/>
            <a:ext cx="93644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4%</a:t>
            </a:r>
          </a:p>
        </p:txBody>
      </p:sp>
      <p:sp>
        <p:nvSpPr>
          <p:cNvPr id="35857" name="TextBox 56"/>
          <p:cNvSpPr txBox="1">
            <a:spLocks noChangeArrowheads="1"/>
          </p:cNvSpPr>
          <p:nvPr/>
        </p:nvSpPr>
        <p:spPr bwMode="auto">
          <a:xfrm>
            <a:off x="5659906" y="1852459"/>
            <a:ext cx="93644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4%</a:t>
            </a:r>
          </a:p>
        </p:txBody>
      </p:sp>
      <p:sp>
        <p:nvSpPr>
          <p:cNvPr id="35858" name="TextBox 57"/>
          <p:cNvSpPr txBox="1">
            <a:spLocks noChangeArrowheads="1"/>
          </p:cNvSpPr>
          <p:nvPr/>
        </p:nvSpPr>
        <p:spPr bwMode="auto">
          <a:xfrm>
            <a:off x="8840508" y="4258830"/>
            <a:ext cx="93644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4%</a:t>
            </a:r>
          </a:p>
        </p:txBody>
      </p:sp>
      <p:sp>
        <p:nvSpPr>
          <p:cNvPr id="35859" name="TextBox 58"/>
          <p:cNvSpPr txBox="1">
            <a:spLocks noChangeArrowheads="1"/>
          </p:cNvSpPr>
          <p:nvPr/>
        </p:nvSpPr>
        <p:spPr bwMode="auto">
          <a:xfrm>
            <a:off x="3601383" y="2680012"/>
            <a:ext cx="121696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33%</a:t>
            </a:r>
          </a:p>
        </p:txBody>
      </p:sp>
      <p:sp>
        <p:nvSpPr>
          <p:cNvPr id="35860" name="TextBox 59"/>
          <p:cNvSpPr txBox="1">
            <a:spLocks noChangeArrowheads="1"/>
          </p:cNvSpPr>
          <p:nvPr/>
        </p:nvSpPr>
        <p:spPr bwMode="auto">
          <a:xfrm>
            <a:off x="7906129" y="2754641"/>
            <a:ext cx="1214899"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33%</a:t>
            </a:r>
          </a:p>
        </p:txBody>
      </p:sp>
      <p:sp>
        <p:nvSpPr>
          <p:cNvPr id="35861" name="TextBox 60"/>
          <p:cNvSpPr txBox="1">
            <a:spLocks noChangeArrowheads="1"/>
          </p:cNvSpPr>
          <p:nvPr/>
        </p:nvSpPr>
        <p:spPr bwMode="auto">
          <a:xfrm>
            <a:off x="5659906" y="4786209"/>
            <a:ext cx="1216962" cy="479217"/>
          </a:xfrm>
          <a:prstGeom prst="rect">
            <a:avLst/>
          </a:prstGeom>
          <a:solidFill>
            <a:srgbClr val="FFCCCC"/>
          </a:solidFill>
          <a:ln w="9525">
            <a:noFill/>
            <a:miter lim="800000"/>
            <a:headEnd/>
            <a:tailEnd/>
          </a:ln>
        </p:spPr>
        <p:txBody>
          <a:bodyPr lIns="108823" tIns="54411" rIns="108823" bIns="54411">
            <a:spAutoFit/>
          </a:bodyPr>
          <a:lstStyle/>
          <a:p>
            <a:pPr algn="ctr"/>
            <a:r>
              <a:rPr lang="ru-RU" sz="2400" dirty="0"/>
              <a:t>22%</a:t>
            </a:r>
          </a:p>
        </p:txBody>
      </p:sp>
      <p:sp>
        <p:nvSpPr>
          <p:cNvPr id="35862" name="Овал 21"/>
          <p:cNvSpPr>
            <a:spLocks noChangeArrowheads="1"/>
          </p:cNvSpPr>
          <p:nvPr/>
        </p:nvSpPr>
        <p:spPr bwMode="auto">
          <a:xfrm>
            <a:off x="792057" y="5333489"/>
            <a:ext cx="2772198" cy="875647"/>
          </a:xfrm>
          <a:prstGeom prst="ellipse">
            <a:avLst/>
          </a:prstGeom>
          <a:blipFill dpi="0" rotWithShape="1">
            <a:blip r:embed="rId2" cstate="print"/>
            <a:srcRect/>
            <a:tile tx="0" ty="0" sx="100000" sy="100000" flip="none" algn="tl"/>
          </a:blipFill>
          <a:ln w="9525" algn="ctr">
            <a:solidFill>
              <a:schemeClr val="tx1"/>
            </a:solidFill>
            <a:round/>
            <a:headEnd/>
            <a:tailEnd/>
          </a:ln>
        </p:spPr>
        <p:txBody>
          <a:bodyPr wrap="none" lIns="108823" tIns="54411" rIns="108823" bIns="54411" anchor="ctr"/>
          <a:lstStyle/>
          <a:p>
            <a:pPr algn="ctr"/>
            <a:r>
              <a:rPr lang="ru-RU" sz="2400" dirty="0">
                <a:solidFill>
                  <a:srgbClr val="002060"/>
                </a:solidFill>
                <a:latin typeface="Times" pitchFamily="18" charset="0"/>
              </a:rPr>
              <a:t>Финансовая</a:t>
            </a:r>
          </a:p>
          <a:p>
            <a:pPr algn="ctr"/>
            <a:r>
              <a:rPr lang="ru-RU" sz="2400" dirty="0">
                <a:solidFill>
                  <a:srgbClr val="002060"/>
                </a:solidFill>
                <a:latin typeface="Times" pitchFamily="18" charset="0"/>
              </a:rPr>
              <a:t> грамотность</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p:cNvSpPr>
            <a:spLocks noChangeArrowheads="1"/>
          </p:cNvSpPr>
          <p:nvPr/>
        </p:nvSpPr>
        <p:spPr bwMode="auto">
          <a:xfrm>
            <a:off x="2124001" y="3582195"/>
            <a:ext cx="3384376" cy="1728191"/>
          </a:xfrm>
          <a:prstGeom prst="rect">
            <a:avLst/>
          </a:prstGeom>
          <a:solidFill>
            <a:schemeClr val="accent2">
              <a:lumMod val="60000"/>
              <a:lumOff val="40000"/>
              <a:alpha val="36000"/>
            </a:schemeClr>
          </a:solidFill>
          <a:ln w="9525">
            <a:noFill/>
            <a:miter lim="800000"/>
            <a:headEnd/>
            <a:tailEnd/>
          </a:ln>
        </p:spPr>
      </p:sp>
      <p:sp>
        <p:nvSpPr>
          <p:cNvPr id="2" name="Заголовок 1"/>
          <p:cNvSpPr>
            <a:spLocks noGrp="1"/>
          </p:cNvSpPr>
          <p:nvPr>
            <p:ph type="title"/>
          </p:nvPr>
        </p:nvSpPr>
        <p:spPr/>
        <p:txBody>
          <a:bodyPr>
            <a:normAutofit fontScale="90000"/>
          </a:bodyPr>
          <a:lstStyle/>
          <a:p>
            <a:pPr>
              <a:defRPr/>
            </a:pPr>
            <a:r>
              <a:rPr lang="ru-RU" sz="3800" dirty="0" smtClean="0"/>
              <a:t>Уровни функциональной </a:t>
            </a:r>
            <a:br>
              <a:rPr lang="ru-RU" sz="3800" dirty="0" smtClean="0"/>
            </a:br>
            <a:r>
              <a:rPr lang="ru-RU" sz="3800" dirty="0" smtClean="0"/>
              <a:t>грамотности в исследовании </a:t>
            </a:r>
            <a:r>
              <a:rPr lang="en-US" sz="3800" dirty="0" smtClean="0"/>
              <a:t>PISA</a:t>
            </a:r>
            <a:endParaRPr lang="ru-RU" sz="3800" dirty="0"/>
          </a:p>
        </p:txBody>
      </p:sp>
      <p:sp>
        <p:nvSpPr>
          <p:cNvPr id="14339" name="Text Box 366"/>
          <p:cNvSpPr txBox="1">
            <a:spLocks noChangeArrowheads="1"/>
          </p:cNvSpPr>
          <p:nvPr/>
        </p:nvSpPr>
        <p:spPr bwMode="auto">
          <a:xfrm>
            <a:off x="5659905" y="2454467"/>
            <a:ext cx="6220945" cy="827554"/>
          </a:xfrm>
          <a:prstGeom prst="rect">
            <a:avLst/>
          </a:prstGeom>
          <a:noFill/>
          <a:ln w="9525">
            <a:noFill/>
            <a:miter lim="800000"/>
            <a:headEnd/>
            <a:tailEnd/>
          </a:ln>
        </p:spPr>
        <p:txBody>
          <a:bodyPr lIns="108823" tIns="54411" rIns="108823" bIns="54411"/>
          <a:lstStyle/>
          <a:p>
            <a:pPr>
              <a:spcAft>
                <a:spcPts val="1190"/>
              </a:spcAft>
            </a:pPr>
            <a:r>
              <a:rPr lang="ru-RU" dirty="0"/>
              <a:t>Самостоятельно мыслящие и способные функционировать в сложных условиях</a:t>
            </a:r>
          </a:p>
        </p:txBody>
      </p:sp>
      <p:sp>
        <p:nvSpPr>
          <p:cNvPr id="14340" name="Text Box 367"/>
          <p:cNvSpPr txBox="1">
            <a:spLocks noChangeArrowheads="1"/>
          </p:cNvSpPr>
          <p:nvPr/>
        </p:nvSpPr>
        <p:spPr bwMode="auto">
          <a:xfrm>
            <a:off x="5659905" y="3507566"/>
            <a:ext cx="6220945" cy="902182"/>
          </a:xfrm>
          <a:prstGeom prst="rect">
            <a:avLst/>
          </a:prstGeom>
          <a:noFill/>
          <a:ln w="9525">
            <a:noFill/>
            <a:miter lim="800000"/>
            <a:headEnd/>
            <a:tailEnd/>
          </a:ln>
        </p:spPr>
        <p:txBody>
          <a:bodyPr lIns="108823" tIns="54411" rIns="108823" bIns="54411"/>
          <a:lstStyle/>
          <a:p>
            <a:pPr>
              <a:spcAft>
                <a:spcPts val="1190"/>
              </a:spcAft>
            </a:pPr>
            <a:r>
              <a:rPr lang="ru-RU" i="1" dirty="0"/>
              <a:t>4 уровень</a:t>
            </a:r>
            <a:r>
              <a:rPr lang="ru-RU" dirty="0"/>
              <a:t> – проявляется способность использовать имеющиеся знания и умения для получения новой информации</a:t>
            </a:r>
          </a:p>
        </p:txBody>
      </p:sp>
      <p:sp>
        <p:nvSpPr>
          <p:cNvPr id="14341" name="Text Box 368"/>
          <p:cNvSpPr txBox="1">
            <a:spLocks noChangeArrowheads="1"/>
          </p:cNvSpPr>
          <p:nvPr/>
        </p:nvSpPr>
        <p:spPr bwMode="auto">
          <a:xfrm>
            <a:off x="5659905" y="5011755"/>
            <a:ext cx="6220945" cy="1578819"/>
          </a:xfrm>
          <a:prstGeom prst="rect">
            <a:avLst/>
          </a:prstGeom>
          <a:noFill/>
          <a:ln w="9525">
            <a:noFill/>
            <a:miter lim="800000"/>
            <a:headEnd/>
            <a:tailEnd/>
          </a:ln>
        </p:spPr>
        <p:txBody>
          <a:bodyPr lIns="108823" tIns="54411" rIns="108823" bIns="54411"/>
          <a:lstStyle/>
          <a:p>
            <a:pPr>
              <a:spcAft>
                <a:spcPts val="1190"/>
              </a:spcAft>
            </a:pPr>
            <a:r>
              <a:rPr lang="ru-RU" i="1" dirty="0"/>
              <a:t>2 уровень</a:t>
            </a:r>
            <a:r>
              <a:rPr lang="ru-RU" dirty="0"/>
              <a:t> – пороговый, при достижении которого учащиеся начинают демонстрировать применение знаний и умений в простейших не учебных ситуациях</a:t>
            </a:r>
          </a:p>
        </p:txBody>
      </p:sp>
      <p:sp>
        <p:nvSpPr>
          <p:cNvPr id="14342" name="Правая фигурная скобка 368"/>
          <p:cNvSpPr>
            <a:spLocks/>
          </p:cNvSpPr>
          <p:nvPr/>
        </p:nvSpPr>
        <p:spPr bwMode="auto">
          <a:xfrm>
            <a:off x="5379385" y="2078005"/>
            <a:ext cx="280520" cy="1429561"/>
          </a:xfrm>
          <a:prstGeom prst="rightBrace">
            <a:avLst>
              <a:gd name="adj1" fmla="val 68341"/>
              <a:gd name="adj2" fmla="val 50000"/>
            </a:avLst>
          </a:prstGeom>
          <a:noFill/>
          <a:ln w="38100" algn="ctr">
            <a:solidFill>
              <a:schemeClr val="accent2"/>
            </a:solidFill>
            <a:round/>
            <a:headEnd/>
            <a:tailEnd/>
          </a:ln>
        </p:spPr>
        <p:txBody>
          <a:bodyPr lIns="108823" tIns="54411" rIns="108823" bIns="54411"/>
          <a:lstStyle/>
          <a:p>
            <a:endParaRPr lang="ru-RU"/>
          </a:p>
        </p:txBody>
      </p:sp>
      <p:pic>
        <p:nvPicPr>
          <p:cNvPr id="14343" name="Picture 369"/>
          <p:cNvPicPr>
            <a:picLocks noChangeAspect="1" noChangeArrowheads="1"/>
          </p:cNvPicPr>
          <p:nvPr/>
        </p:nvPicPr>
        <p:blipFill>
          <a:blip r:embed="rId3" cstate="print"/>
          <a:srcRect/>
          <a:stretch>
            <a:fillRect/>
          </a:stretch>
        </p:blipFill>
        <p:spPr bwMode="auto">
          <a:xfrm>
            <a:off x="1730563" y="1325081"/>
            <a:ext cx="3648823" cy="5194181"/>
          </a:xfrm>
          <a:prstGeom prst="rect">
            <a:avLst/>
          </a:prstGeom>
          <a:noFill/>
          <a:ln w="9525">
            <a:noFill/>
            <a:miter lim="800000"/>
            <a:headEnd/>
            <a:tailEnd/>
          </a:ln>
        </p:spPr>
      </p:pic>
      <p:pic>
        <p:nvPicPr>
          <p:cNvPr id="12" name="Рисунок 11" descr="PISA_WebBanner6-01.jpg"/>
          <p:cNvPicPr>
            <a:picLocks noChangeAspect="1"/>
          </p:cNvPicPr>
          <p:nvPr/>
        </p:nvPicPr>
        <p:blipFill>
          <a:blip r:embed="rId4" cstate="print"/>
          <a:srcRect/>
          <a:stretch>
            <a:fillRect/>
          </a:stretch>
        </p:blipFill>
        <p:spPr>
          <a:xfrm>
            <a:off x="9900865" y="125810"/>
            <a:ext cx="1753598" cy="540000"/>
          </a:xfrm>
          <a:prstGeom prst="rect">
            <a:avLst/>
          </a:prstGeom>
        </p:spPr>
      </p:pic>
      <p:pic>
        <p:nvPicPr>
          <p:cNvPr id="9" name="Picture 3"/>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179787" y="161906"/>
            <a:ext cx="1762463" cy="540000"/>
          </a:xfrm>
          <a:prstGeom prst="rect">
            <a:avLst/>
          </a:prstGeom>
          <a:noFill/>
          <a:ln>
            <a:noFill/>
          </a:ln>
        </p:spPr>
      </p:pic>
      <p:cxnSp>
        <p:nvCxnSpPr>
          <p:cNvPr id="20" name="Прямая соединительная линия 19"/>
          <p:cNvCxnSpPr/>
          <p:nvPr/>
        </p:nvCxnSpPr>
        <p:spPr>
          <a:xfrm flipH="1">
            <a:off x="2196009" y="4446290"/>
            <a:ext cx="3103543"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1"/>
          <p:cNvSpPr txBox="1"/>
          <p:nvPr/>
        </p:nvSpPr>
        <p:spPr>
          <a:xfrm>
            <a:off x="287562" y="4230266"/>
            <a:ext cx="1836439" cy="8640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ru-RU" sz="1050" b="0" i="0" kern="0" baseline="0" dirty="0">
                <a:latin typeface="Arial" pitchFamily="34" charset="0"/>
                <a:cs typeface="Arial" pitchFamily="34" charset="0"/>
              </a:rPr>
              <a:t>Среднее значение </a:t>
            </a:r>
            <a:r>
              <a:rPr lang="ru-RU" sz="1050" b="0" i="0" kern="0" baseline="0" dirty="0" smtClean="0">
                <a:latin typeface="Arial" pitchFamily="34" charset="0"/>
                <a:cs typeface="Arial" pitchFamily="34" charset="0"/>
              </a:rPr>
              <a:t/>
            </a:r>
            <a:br>
              <a:rPr lang="ru-RU" sz="1050" b="0" i="0" kern="0" baseline="0" dirty="0" smtClean="0">
                <a:latin typeface="Arial" pitchFamily="34" charset="0"/>
                <a:cs typeface="Arial" pitchFamily="34" charset="0"/>
              </a:rPr>
            </a:br>
            <a:r>
              <a:rPr lang="ru-RU" sz="1050" b="0" i="0" kern="0" baseline="0" dirty="0" smtClean="0">
                <a:latin typeface="Arial" pitchFamily="34" charset="0"/>
                <a:cs typeface="Arial" pitchFamily="34" charset="0"/>
              </a:rPr>
              <a:t>международной </a:t>
            </a:r>
            <a:r>
              <a:rPr lang="ru-RU" sz="1050" b="0" i="0" kern="0" baseline="0" dirty="0">
                <a:latin typeface="Arial" pitchFamily="34" charset="0"/>
                <a:cs typeface="Arial" pitchFamily="34" charset="0"/>
              </a:rPr>
              <a:t>шкалы</a:t>
            </a:r>
          </a:p>
        </p:txBody>
      </p:sp>
      <p:sp>
        <p:nvSpPr>
          <p:cNvPr id="22" name="TextBox 1"/>
          <p:cNvSpPr txBox="1"/>
          <p:nvPr/>
        </p:nvSpPr>
        <p:spPr>
          <a:xfrm>
            <a:off x="5076329" y="4302274"/>
            <a:ext cx="576064" cy="5760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ru-RU" sz="1200" b="1" i="0" kern="0" baseline="0" dirty="0" smtClean="0">
                <a:latin typeface="Arial" pitchFamily="34" charset="0"/>
                <a:cs typeface="Arial" pitchFamily="34" charset="0"/>
              </a:rPr>
              <a:t>500</a:t>
            </a:r>
            <a:endParaRPr lang="ru-RU" sz="1200" b="1" i="0" kern="0" baseline="0" dirty="0">
              <a:latin typeface="Arial" pitchFamily="34" charset="0"/>
              <a:cs typeface="Arial" pitchFamily="34" charset="0"/>
            </a:endParaRPr>
          </a:p>
        </p:txBody>
      </p:sp>
      <p:sp>
        <p:nvSpPr>
          <p:cNvPr id="25" name="TextBox 1"/>
          <p:cNvSpPr txBox="1"/>
          <p:nvPr/>
        </p:nvSpPr>
        <p:spPr>
          <a:xfrm>
            <a:off x="5076329" y="5310386"/>
            <a:ext cx="576064"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ru-RU" sz="1200" b="1" i="0" kern="0" baseline="0" dirty="0" smtClean="0">
                <a:latin typeface="Arial" pitchFamily="34" charset="0"/>
                <a:cs typeface="Arial" pitchFamily="34" charset="0"/>
              </a:rPr>
              <a:t>400</a:t>
            </a:r>
            <a:endParaRPr lang="ru-RU" sz="1200" b="1" i="0" kern="0" baseline="0" dirty="0">
              <a:latin typeface="Arial" pitchFamily="34" charset="0"/>
              <a:cs typeface="Arial" pitchFamily="34" charset="0"/>
            </a:endParaRPr>
          </a:p>
        </p:txBody>
      </p:sp>
      <p:sp>
        <p:nvSpPr>
          <p:cNvPr id="26" name="TextBox 1"/>
          <p:cNvSpPr txBox="1"/>
          <p:nvPr/>
        </p:nvSpPr>
        <p:spPr>
          <a:xfrm>
            <a:off x="5076329" y="3510186"/>
            <a:ext cx="576064"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ru-RU" sz="1200" b="1" i="0" kern="0" baseline="0" dirty="0" smtClean="0">
                <a:latin typeface="Arial" pitchFamily="34" charset="0"/>
                <a:cs typeface="Arial" pitchFamily="34" charset="0"/>
              </a:rPr>
              <a:t>600</a:t>
            </a:r>
            <a:endParaRPr lang="ru-RU" sz="1200" b="1" i="0" kern="0" baseline="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marL="543860" indent="-543860">
              <a:lnSpc>
                <a:spcPct val="90000"/>
              </a:lnSpc>
              <a:buNone/>
              <a:defRPr/>
            </a:pPr>
            <a:r>
              <a:rPr lang="en-US" dirty="0" smtClean="0">
                <a:solidFill>
                  <a:schemeClr val="accent6">
                    <a:lumMod val="75000"/>
                  </a:schemeClr>
                </a:solidFill>
              </a:rPr>
              <a:t>2</a:t>
            </a:r>
            <a:r>
              <a:rPr lang="ru-RU" dirty="0" smtClean="0">
                <a:solidFill>
                  <a:schemeClr val="accent6">
                    <a:lumMod val="75000"/>
                  </a:schemeClr>
                </a:solidFill>
              </a:rPr>
              <a:t>. Оценка математической грамотности</a:t>
            </a:r>
          </a:p>
          <a:p>
            <a:pPr marL="543860" indent="-543860">
              <a:lnSpc>
                <a:spcPct val="90000"/>
              </a:lnSpc>
              <a:buNone/>
              <a:defRPr/>
            </a:pPr>
            <a:endParaRPr lang="ru-RU" dirty="0" smtClean="0">
              <a:solidFill>
                <a:schemeClr val="accent6">
                  <a:lumMod val="7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983884" y="121064"/>
            <a:ext cx="10756706" cy="1145971"/>
          </a:xfrm>
        </p:spPr>
        <p:txBody>
          <a:bodyPr>
            <a:normAutofit/>
          </a:bodyPr>
          <a:lstStyle/>
          <a:p>
            <a:pPr eaLnBrk="1" hangingPunct="1">
              <a:lnSpc>
                <a:spcPct val="80000"/>
              </a:lnSpc>
              <a:defRPr/>
            </a:pPr>
            <a:r>
              <a:rPr lang="ru-RU" sz="3600" b="1" dirty="0" smtClean="0"/>
              <a:t>Математическая грамотность  </a:t>
            </a:r>
            <a:br>
              <a:rPr lang="ru-RU" sz="3600" b="1" dirty="0" smtClean="0"/>
            </a:br>
            <a:r>
              <a:rPr lang="ru-RU" sz="3600" b="1" dirty="0" smtClean="0"/>
              <a:t>(исследование </a:t>
            </a:r>
            <a:r>
              <a:rPr lang="en-US" sz="3600" b="1" dirty="0" smtClean="0"/>
              <a:t>PISA)</a:t>
            </a:r>
            <a:endParaRPr lang="ru-RU" sz="3600" b="1" dirty="0" smtClean="0"/>
          </a:p>
        </p:txBody>
      </p:sp>
      <p:sp>
        <p:nvSpPr>
          <p:cNvPr id="63491" name="Rectangle 4"/>
          <p:cNvSpPr>
            <a:spLocks noChangeArrowheads="1"/>
          </p:cNvSpPr>
          <p:nvPr/>
        </p:nvSpPr>
        <p:spPr bwMode="auto">
          <a:xfrm>
            <a:off x="-5903296" y="3078076"/>
            <a:ext cx="219735" cy="756163"/>
          </a:xfrm>
          <a:prstGeom prst="rect">
            <a:avLst/>
          </a:prstGeom>
          <a:noFill/>
          <a:ln w="9525">
            <a:noFill/>
            <a:miter lim="800000"/>
            <a:headEnd/>
            <a:tailEnd/>
          </a:ln>
        </p:spPr>
        <p:txBody>
          <a:bodyPr wrap="none" lIns="108773" tIns="54385" rIns="108773" bIns="54385" anchor="ctr">
            <a:spAutoFit/>
          </a:bodyPr>
          <a:lstStyle/>
          <a:p>
            <a:r>
              <a:rPr lang="ru-RU"/>
              <a:t/>
            </a:r>
            <a:br>
              <a:rPr lang="ru-RU"/>
            </a:br>
            <a:endParaRPr lang="ru-RU"/>
          </a:p>
        </p:txBody>
      </p:sp>
      <p:sp>
        <p:nvSpPr>
          <p:cNvPr id="63492" name="AutoShape 15"/>
          <p:cNvSpPr>
            <a:spLocks noChangeArrowheads="1"/>
          </p:cNvSpPr>
          <p:nvPr/>
        </p:nvSpPr>
        <p:spPr bwMode="auto">
          <a:xfrm>
            <a:off x="1542866" y="4111798"/>
            <a:ext cx="3001153" cy="845796"/>
          </a:xfrm>
          <a:prstGeom prst="roundRect">
            <a:avLst>
              <a:gd name="adj" fmla="val 16667"/>
            </a:avLst>
          </a:prstGeom>
          <a:solidFill>
            <a:schemeClr val="accent1"/>
          </a:solidFill>
          <a:ln w="25400">
            <a:solidFill>
              <a:schemeClr val="tx1"/>
            </a:solidFill>
            <a:round/>
            <a:headEnd/>
            <a:tailEnd/>
          </a:ln>
        </p:spPr>
        <p:txBody>
          <a:bodyPr wrap="none" lIns="108773" tIns="54385" rIns="108773" bIns="54385" anchor="ctr"/>
          <a:lstStyle/>
          <a:p>
            <a:pPr algn="ctr"/>
            <a:r>
              <a:rPr lang="ru-RU" dirty="0">
                <a:solidFill>
                  <a:schemeClr val="bg1"/>
                </a:solidFill>
                <a:latin typeface="Arial Black" pitchFamily="34" charset="0"/>
              </a:rPr>
              <a:t>Проблема, </a:t>
            </a:r>
            <a:br>
              <a:rPr lang="ru-RU" dirty="0">
                <a:solidFill>
                  <a:schemeClr val="bg1"/>
                </a:solidFill>
                <a:latin typeface="Arial Black" pitchFamily="34" charset="0"/>
              </a:rPr>
            </a:br>
            <a:r>
              <a:rPr lang="ru-RU" dirty="0">
                <a:solidFill>
                  <a:schemeClr val="bg1"/>
                </a:solidFill>
                <a:latin typeface="Arial Black" pitchFamily="34" charset="0"/>
              </a:rPr>
              <a:t> в контексте </a:t>
            </a:r>
          </a:p>
        </p:txBody>
      </p:sp>
      <p:sp>
        <p:nvSpPr>
          <p:cNvPr id="63493" name="AutoShape 17"/>
          <p:cNvSpPr>
            <a:spLocks noChangeArrowheads="1"/>
          </p:cNvSpPr>
          <p:nvPr/>
        </p:nvSpPr>
        <p:spPr bwMode="auto">
          <a:xfrm>
            <a:off x="1476861" y="5962597"/>
            <a:ext cx="3001153" cy="902182"/>
          </a:xfrm>
          <a:prstGeom prst="roundRect">
            <a:avLst>
              <a:gd name="adj" fmla="val 16667"/>
            </a:avLst>
          </a:prstGeom>
          <a:solidFill>
            <a:schemeClr val="accent1"/>
          </a:solidFill>
          <a:ln w="25400">
            <a:solidFill>
              <a:schemeClr val="tx1"/>
            </a:solidFill>
            <a:round/>
            <a:headEnd/>
            <a:tailEnd/>
          </a:ln>
        </p:spPr>
        <p:txBody>
          <a:bodyPr wrap="none" lIns="108773" tIns="54385" rIns="108773" bIns="54385" anchor="ctr"/>
          <a:lstStyle/>
          <a:p>
            <a:pPr algn="ctr"/>
            <a:r>
              <a:rPr lang="ru-RU" dirty="0">
                <a:solidFill>
                  <a:schemeClr val="bg1"/>
                </a:solidFill>
                <a:latin typeface="Arial Black" pitchFamily="34" charset="0"/>
              </a:rPr>
              <a:t>Результаты </a:t>
            </a:r>
          </a:p>
          <a:p>
            <a:pPr algn="ctr"/>
            <a:r>
              <a:rPr lang="ru-RU" dirty="0">
                <a:solidFill>
                  <a:schemeClr val="bg1"/>
                </a:solidFill>
                <a:latin typeface="Arial Black" pitchFamily="34" charset="0"/>
              </a:rPr>
              <a:t>в контексте</a:t>
            </a:r>
          </a:p>
        </p:txBody>
      </p:sp>
      <p:sp>
        <p:nvSpPr>
          <p:cNvPr id="63494" name="AutoShape 18"/>
          <p:cNvSpPr>
            <a:spLocks noChangeArrowheads="1"/>
          </p:cNvSpPr>
          <p:nvPr/>
        </p:nvSpPr>
        <p:spPr bwMode="auto">
          <a:xfrm>
            <a:off x="7778246" y="4138334"/>
            <a:ext cx="3118723" cy="845796"/>
          </a:xfrm>
          <a:prstGeom prst="roundRect">
            <a:avLst>
              <a:gd name="adj" fmla="val 16667"/>
            </a:avLst>
          </a:prstGeom>
          <a:solidFill>
            <a:schemeClr val="accent1"/>
          </a:solidFill>
          <a:ln w="25400">
            <a:solidFill>
              <a:schemeClr val="tx1"/>
            </a:solidFill>
            <a:round/>
            <a:headEnd/>
            <a:tailEnd/>
          </a:ln>
        </p:spPr>
        <p:txBody>
          <a:bodyPr wrap="none" lIns="108773" tIns="54385" rIns="108773" bIns="54385" anchor="ctr"/>
          <a:lstStyle/>
          <a:p>
            <a:pPr algn="ctr"/>
            <a:r>
              <a:rPr lang="ru-RU" dirty="0">
                <a:solidFill>
                  <a:schemeClr val="bg1"/>
                </a:solidFill>
                <a:latin typeface="Arial Black" pitchFamily="34" charset="0"/>
              </a:rPr>
              <a:t>Математическая </a:t>
            </a:r>
          </a:p>
          <a:p>
            <a:pPr algn="ctr"/>
            <a:r>
              <a:rPr lang="ru-RU" dirty="0">
                <a:solidFill>
                  <a:schemeClr val="bg1"/>
                </a:solidFill>
                <a:latin typeface="Arial Black" pitchFamily="34" charset="0"/>
              </a:rPr>
              <a:t>проблема</a:t>
            </a:r>
          </a:p>
        </p:txBody>
      </p:sp>
      <p:sp>
        <p:nvSpPr>
          <p:cNvPr id="63495" name="AutoShape 19"/>
          <p:cNvSpPr>
            <a:spLocks noChangeArrowheads="1"/>
          </p:cNvSpPr>
          <p:nvPr/>
        </p:nvSpPr>
        <p:spPr bwMode="auto">
          <a:xfrm>
            <a:off x="7811247" y="5957623"/>
            <a:ext cx="3085721" cy="875647"/>
          </a:xfrm>
          <a:prstGeom prst="roundRect">
            <a:avLst>
              <a:gd name="adj" fmla="val 16667"/>
            </a:avLst>
          </a:prstGeom>
          <a:solidFill>
            <a:schemeClr val="accent1"/>
          </a:solidFill>
          <a:ln w="25400">
            <a:solidFill>
              <a:schemeClr val="tx1"/>
            </a:solidFill>
            <a:round/>
            <a:headEnd/>
            <a:tailEnd/>
          </a:ln>
        </p:spPr>
        <p:txBody>
          <a:bodyPr wrap="none" lIns="108773" tIns="54385" rIns="108773" bIns="54385" anchor="ctr"/>
          <a:lstStyle/>
          <a:p>
            <a:pPr algn="ctr"/>
            <a:r>
              <a:rPr lang="ru-RU" dirty="0">
                <a:solidFill>
                  <a:schemeClr val="bg1"/>
                </a:solidFill>
                <a:latin typeface="Arial Black" pitchFamily="34" charset="0"/>
              </a:rPr>
              <a:t>Математические </a:t>
            </a:r>
          </a:p>
          <a:p>
            <a:pPr algn="ctr"/>
            <a:r>
              <a:rPr lang="ru-RU" dirty="0">
                <a:solidFill>
                  <a:schemeClr val="bg1"/>
                </a:solidFill>
                <a:latin typeface="Arial Black" pitchFamily="34" charset="0"/>
              </a:rPr>
              <a:t>результаты</a:t>
            </a:r>
          </a:p>
        </p:txBody>
      </p:sp>
      <p:sp>
        <p:nvSpPr>
          <p:cNvPr id="63496" name="AutoShape 20"/>
          <p:cNvSpPr>
            <a:spLocks noChangeArrowheads="1"/>
          </p:cNvSpPr>
          <p:nvPr/>
        </p:nvSpPr>
        <p:spPr bwMode="auto">
          <a:xfrm>
            <a:off x="4702838" y="4591081"/>
            <a:ext cx="2673191" cy="318417"/>
          </a:xfrm>
          <a:prstGeom prst="rightArrow">
            <a:avLst>
              <a:gd name="adj1" fmla="val 50000"/>
              <a:gd name="adj2" fmla="val 168750"/>
            </a:avLst>
          </a:prstGeom>
          <a:solidFill>
            <a:srgbClr val="0000FF"/>
          </a:solidFill>
          <a:ln w="25400">
            <a:solidFill>
              <a:schemeClr val="tx1"/>
            </a:solidFill>
            <a:miter lim="800000"/>
            <a:headEnd/>
            <a:tailEnd/>
          </a:ln>
        </p:spPr>
        <p:txBody>
          <a:bodyPr wrap="none" lIns="108773" tIns="54385" rIns="108773" bIns="54385" anchor="ctr"/>
          <a:lstStyle/>
          <a:p>
            <a:endParaRPr lang="ru-RU"/>
          </a:p>
        </p:txBody>
      </p:sp>
      <p:sp>
        <p:nvSpPr>
          <p:cNvPr id="63497" name="AutoShape 21"/>
          <p:cNvSpPr>
            <a:spLocks noChangeArrowheads="1"/>
          </p:cNvSpPr>
          <p:nvPr/>
        </p:nvSpPr>
        <p:spPr bwMode="auto">
          <a:xfrm>
            <a:off x="8056701" y="5058761"/>
            <a:ext cx="594043" cy="867355"/>
          </a:xfrm>
          <a:prstGeom prst="downArrow">
            <a:avLst>
              <a:gd name="adj1" fmla="val 50000"/>
              <a:gd name="adj2" fmla="val 62533"/>
            </a:avLst>
          </a:prstGeom>
          <a:solidFill>
            <a:srgbClr val="0000FF"/>
          </a:solidFill>
          <a:ln w="25400">
            <a:solidFill>
              <a:schemeClr val="tx1"/>
            </a:solidFill>
            <a:miter lim="800000"/>
            <a:headEnd/>
            <a:tailEnd/>
          </a:ln>
        </p:spPr>
        <p:txBody>
          <a:bodyPr wrap="none" lIns="108773" tIns="54385" rIns="108773" bIns="54385" anchor="ctr"/>
          <a:lstStyle/>
          <a:p>
            <a:endParaRPr lang="ru-RU"/>
          </a:p>
        </p:txBody>
      </p:sp>
      <p:sp>
        <p:nvSpPr>
          <p:cNvPr id="63498" name="AutoShape 22"/>
          <p:cNvSpPr>
            <a:spLocks noChangeArrowheads="1"/>
          </p:cNvSpPr>
          <p:nvPr/>
        </p:nvSpPr>
        <p:spPr bwMode="auto">
          <a:xfrm>
            <a:off x="4475948" y="6045517"/>
            <a:ext cx="3207418" cy="398022"/>
          </a:xfrm>
          <a:prstGeom prst="leftArrow">
            <a:avLst>
              <a:gd name="adj1" fmla="val 50000"/>
              <a:gd name="adj2" fmla="val 161979"/>
            </a:avLst>
          </a:prstGeom>
          <a:solidFill>
            <a:srgbClr val="0000FF"/>
          </a:solidFill>
          <a:ln w="25400">
            <a:solidFill>
              <a:schemeClr val="tx1"/>
            </a:solidFill>
            <a:miter lim="800000"/>
            <a:headEnd/>
            <a:tailEnd/>
          </a:ln>
        </p:spPr>
        <p:txBody>
          <a:bodyPr wrap="none" lIns="108773" tIns="54385" rIns="108773" bIns="54385" anchor="ctr"/>
          <a:lstStyle/>
          <a:p>
            <a:endParaRPr lang="ru-RU"/>
          </a:p>
        </p:txBody>
      </p:sp>
      <p:sp>
        <p:nvSpPr>
          <p:cNvPr id="63499" name="AutoShape 23"/>
          <p:cNvSpPr>
            <a:spLocks noChangeArrowheads="1"/>
          </p:cNvSpPr>
          <p:nvPr/>
        </p:nvSpPr>
        <p:spPr bwMode="auto">
          <a:xfrm>
            <a:off x="3817961" y="5018959"/>
            <a:ext cx="561040" cy="867355"/>
          </a:xfrm>
          <a:prstGeom prst="upArrow">
            <a:avLst>
              <a:gd name="adj1" fmla="val 50000"/>
              <a:gd name="adj2" fmla="val 66212"/>
            </a:avLst>
          </a:prstGeom>
          <a:solidFill>
            <a:srgbClr val="0000FF"/>
          </a:solidFill>
          <a:ln w="25400">
            <a:solidFill>
              <a:schemeClr val="tx1"/>
            </a:solidFill>
            <a:miter lim="800000"/>
            <a:headEnd/>
            <a:tailEnd/>
          </a:ln>
        </p:spPr>
        <p:txBody>
          <a:bodyPr wrap="none" lIns="108773" tIns="54385" rIns="108773" bIns="54385" anchor="ctr"/>
          <a:lstStyle/>
          <a:p>
            <a:endParaRPr lang="ru-RU"/>
          </a:p>
        </p:txBody>
      </p:sp>
      <p:sp>
        <p:nvSpPr>
          <p:cNvPr id="13324" name="Text Box 24"/>
          <p:cNvSpPr txBox="1">
            <a:spLocks noChangeArrowheads="1"/>
          </p:cNvSpPr>
          <p:nvPr/>
        </p:nvSpPr>
        <p:spPr bwMode="auto">
          <a:xfrm>
            <a:off x="1542866" y="5285960"/>
            <a:ext cx="2555621" cy="479164"/>
          </a:xfrm>
          <a:prstGeom prst="rect">
            <a:avLst/>
          </a:prstGeom>
          <a:noFill/>
          <a:ln w="9525">
            <a:noFill/>
            <a:miter lim="800000"/>
            <a:headEnd/>
            <a:tailEnd/>
          </a:ln>
        </p:spPr>
        <p:txBody>
          <a:bodyPr lIns="108773" tIns="54385" rIns="108773" bIns="54385">
            <a:spAutoFit/>
          </a:bodyPr>
          <a:lstStyle/>
          <a:p>
            <a:pPr algn="ctr">
              <a:defRPr/>
            </a:pPr>
            <a:r>
              <a:rPr lang="ru-RU" sz="2400" b="1" i="1" dirty="0">
                <a:solidFill>
                  <a:schemeClr val="tx1">
                    <a:lumMod val="85000"/>
                    <a:lumOff val="15000"/>
                  </a:schemeClr>
                </a:solidFill>
                <a:latin typeface="Arial Narrow" pitchFamily="34" charset="0"/>
              </a:rPr>
              <a:t>Оценивать</a:t>
            </a:r>
          </a:p>
        </p:txBody>
      </p:sp>
      <p:sp>
        <p:nvSpPr>
          <p:cNvPr id="56345" name="Text Box 25"/>
          <p:cNvSpPr txBox="1">
            <a:spLocks noChangeArrowheads="1"/>
          </p:cNvSpPr>
          <p:nvPr/>
        </p:nvSpPr>
        <p:spPr bwMode="auto">
          <a:xfrm>
            <a:off x="4923540" y="2069716"/>
            <a:ext cx="2376170" cy="556108"/>
          </a:xfrm>
          <a:prstGeom prst="rect">
            <a:avLst/>
          </a:prstGeom>
          <a:noFill/>
          <a:ln w="9525">
            <a:noFill/>
            <a:miter lim="800000"/>
            <a:headEnd/>
            <a:tailEnd/>
          </a:ln>
          <a:effectLst/>
        </p:spPr>
        <p:txBody>
          <a:bodyPr lIns="108773" tIns="54385" rIns="108773" bIns="54385">
            <a:spAutoFit/>
          </a:bodyPr>
          <a:lstStyle/>
          <a:p>
            <a:pPr algn="ctr">
              <a:defRPr/>
            </a:pPr>
            <a:endParaRPr lang="ru-RU" sz="2900" i="1" dirty="0">
              <a:effectLst>
                <a:outerShdw blurRad="38100" dist="38100" dir="2700000" algn="tl">
                  <a:srgbClr val="000000"/>
                </a:outerShdw>
              </a:effectLst>
            </a:endParaRPr>
          </a:p>
        </p:txBody>
      </p:sp>
      <p:sp>
        <p:nvSpPr>
          <p:cNvPr id="13326" name="Text Box 26"/>
          <p:cNvSpPr txBox="1">
            <a:spLocks noChangeArrowheads="1"/>
          </p:cNvSpPr>
          <p:nvPr/>
        </p:nvSpPr>
        <p:spPr bwMode="auto">
          <a:xfrm>
            <a:off x="4440887" y="6415346"/>
            <a:ext cx="3368303" cy="479164"/>
          </a:xfrm>
          <a:prstGeom prst="rect">
            <a:avLst/>
          </a:prstGeom>
          <a:noFill/>
          <a:ln w="9525">
            <a:noFill/>
            <a:miter lim="800000"/>
            <a:headEnd/>
            <a:tailEnd/>
          </a:ln>
        </p:spPr>
        <p:txBody>
          <a:bodyPr lIns="108773" tIns="54385" rIns="108773" bIns="54385">
            <a:spAutoFit/>
          </a:bodyPr>
          <a:lstStyle/>
          <a:p>
            <a:pPr algn="ctr">
              <a:defRPr/>
            </a:pPr>
            <a:r>
              <a:rPr lang="ru-RU" sz="2400" b="1" i="1" dirty="0">
                <a:solidFill>
                  <a:schemeClr val="tx1">
                    <a:lumMod val="85000"/>
                    <a:lumOff val="15000"/>
                  </a:schemeClr>
                </a:solidFill>
                <a:latin typeface="Arial Narrow" pitchFamily="34" charset="0"/>
              </a:rPr>
              <a:t>Интерпретировать</a:t>
            </a:r>
          </a:p>
        </p:txBody>
      </p:sp>
      <p:sp>
        <p:nvSpPr>
          <p:cNvPr id="13327" name="Text Box 27"/>
          <p:cNvSpPr txBox="1">
            <a:spLocks noChangeArrowheads="1"/>
          </p:cNvSpPr>
          <p:nvPr/>
        </p:nvSpPr>
        <p:spPr bwMode="auto">
          <a:xfrm>
            <a:off x="8184586" y="5209674"/>
            <a:ext cx="2617500" cy="479164"/>
          </a:xfrm>
          <a:prstGeom prst="rect">
            <a:avLst/>
          </a:prstGeom>
          <a:noFill/>
          <a:ln w="9525">
            <a:noFill/>
            <a:miter lim="800000"/>
            <a:headEnd/>
            <a:tailEnd/>
          </a:ln>
        </p:spPr>
        <p:txBody>
          <a:bodyPr lIns="108773" tIns="54385" rIns="108773" bIns="54385">
            <a:spAutoFit/>
          </a:bodyPr>
          <a:lstStyle/>
          <a:p>
            <a:pPr algn="ctr">
              <a:defRPr/>
            </a:pPr>
            <a:r>
              <a:rPr lang="ru-RU" sz="2400" b="1" i="1" dirty="0">
                <a:solidFill>
                  <a:schemeClr val="tx1">
                    <a:lumMod val="85000"/>
                    <a:lumOff val="15000"/>
                  </a:schemeClr>
                </a:solidFill>
                <a:latin typeface="Arial Narrow" pitchFamily="34" charset="0"/>
              </a:rPr>
              <a:t>Применять</a:t>
            </a:r>
          </a:p>
        </p:txBody>
      </p:sp>
      <p:sp>
        <p:nvSpPr>
          <p:cNvPr id="13328" name="Text Box 32"/>
          <p:cNvSpPr txBox="1">
            <a:spLocks noChangeArrowheads="1"/>
          </p:cNvSpPr>
          <p:nvPr/>
        </p:nvSpPr>
        <p:spPr bwMode="auto">
          <a:xfrm>
            <a:off x="4257307" y="4174818"/>
            <a:ext cx="3646761" cy="479164"/>
          </a:xfrm>
          <a:prstGeom prst="rect">
            <a:avLst/>
          </a:prstGeom>
          <a:noFill/>
          <a:ln w="9525">
            <a:noFill/>
            <a:miter lim="800000"/>
            <a:headEnd/>
            <a:tailEnd/>
          </a:ln>
        </p:spPr>
        <p:txBody>
          <a:bodyPr lIns="108773" tIns="54385" rIns="108773" bIns="54385">
            <a:spAutoFit/>
          </a:bodyPr>
          <a:lstStyle/>
          <a:p>
            <a:pPr algn="ctr">
              <a:defRPr/>
            </a:pPr>
            <a:r>
              <a:rPr lang="ru-RU" sz="2400" b="1" i="1" dirty="0">
                <a:solidFill>
                  <a:schemeClr val="tx1">
                    <a:lumMod val="85000"/>
                    <a:lumOff val="15000"/>
                  </a:schemeClr>
                </a:solidFill>
                <a:latin typeface="Arial Narrow" pitchFamily="34" charset="0"/>
              </a:rPr>
              <a:t>Формулировать</a:t>
            </a:r>
          </a:p>
        </p:txBody>
      </p:sp>
      <p:sp>
        <p:nvSpPr>
          <p:cNvPr id="63505" name="Text Box 19"/>
          <p:cNvSpPr txBox="1">
            <a:spLocks noChangeArrowheads="1"/>
          </p:cNvSpPr>
          <p:nvPr/>
        </p:nvSpPr>
        <p:spPr bwMode="auto">
          <a:xfrm>
            <a:off x="1138581" y="3587735"/>
            <a:ext cx="3772583" cy="479164"/>
          </a:xfrm>
          <a:prstGeom prst="rect">
            <a:avLst/>
          </a:prstGeom>
          <a:noFill/>
          <a:ln w="9525">
            <a:noFill/>
            <a:miter lim="800000"/>
            <a:headEnd/>
            <a:tailEnd/>
          </a:ln>
        </p:spPr>
        <p:txBody>
          <a:bodyPr lIns="108773" tIns="54385" rIns="108773" bIns="54385">
            <a:spAutoFit/>
          </a:bodyPr>
          <a:lstStyle/>
          <a:p>
            <a:pPr algn="ctr">
              <a:spcBef>
                <a:spcPct val="50000"/>
              </a:spcBef>
            </a:pPr>
            <a:r>
              <a:rPr lang="ru-RU" sz="2400" dirty="0">
                <a:solidFill>
                  <a:srgbClr val="000099"/>
                </a:solidFill>
                <a:latin typeface="Arial Black" pitchFamily="34" charset="0"/>
              </a:rPr>
              <a:t>РЕАЛЬНЫЙ МИР</a:t>
            </a:r>
          </a:p>
        </p:txBody>
      </p:sp>
      <p:sp>
        <p:nvSpPr>
          <p:cNvPr id="63506" name="Text Box 20"/>
          <p:cNvSpPr txBox="1">
            <a:spLocks noChangeArrowheads="1"/>
          </p:cNvSpPr>
          <p:nvPr/>
        </p:nvSpPr>
        <p:spPr bwMode="auto">
          <a:xfrm>
            <a:off x="6689168" y="3587735"/>
            <a:ext cx="4865785" cy="479164"/>
          </a:xfrm>
          <a:prstGeom prst="rect">
            <a:avLst/>
          </a:prstGeom>
          <a:noFill/>
          <a:ln w="9525">
            <a:noFill/>
            <a:miter lim="800000"/>
            <a:headEnd/>
            <a:tailEnd/>
          </a:ln>
        </p:spPr>
        <p:txBody>
          <a:bodyPr lIns="108773" tIns="54385" rIns="108773" bIns="54385">
            <a:spAutoFit/>
          </a:bodyPr>
          <a:lstStyle/>
          <a:p>
            <a:pPr algn="ctr">
              <a:spcBef>
                <a:spcPct val="50000"/>
              </a:spcBef>
            </a:pPr>
            <a:r>
              <a:rPr lang="ru-RU" sz="2400" dirty="0">
                <a:solidFill>
                  <a:srgbClr val="000099"/>
                </a:solidFill>
                <a:latin typeface="Arial Black" pitchFamily="34" charset="0"/>
              </a:rPr>
              <a:t>МАТЕМАТИЧЕСКИЙ МИР</a:t>
            </a:r>
          </a:p>
        </p:txBody>
      </p:sp>
      <p:sp>
        <p:nvSpPr>
          <p:cNvPr id="63509" name="Содержимое 4"/>
          <p:cNvSpPr>
            <a:spLocks noGrp="1"/>
          </p:cNvSpPr>
          <p:nvPr>
            <p:ph sz="half" idx="1"/>
          </p:nvPr>
        </p:nvSpPr>
        <p:spPr>
          <a:xfrm>
            <a:off x="1355164" y="1175822"/>
            <a:ext cx="10201889" cy="2182486"/>
          </a:xfrm>
        </p:spPr>
        <p:txBody>
          <a:bodyPr>
            <a:normAutofit/>
          </a:bodyPr>
          <a:lstStyle/>
          <a:p>
            <a:pPr marL="0" indent="0">
              <a:buNone/>
            </a:pPr>
            <a:endParaRPr lang="ru-RU" sz="2000" i="1" dirty="0" smtClean="0"/>
          </a:p>
        </p:txBody>
      </p:sp>
      <p:pic>
        <p:nvPicPr>
          <p:cNvPr id="2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25" name="Рисунок 2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sp>
        <p:nvSpPr>
          <p:cNvPr id="26" name="Загнутый угол 25"/>
          <p:cNvSpPr/>
          <p:nvPr/>
        </p:nvSpPr>
        <p:spPr>
          <a:xfrm>
            <a:off x="755849" y="1205931"/>
            <a:ext cx="10801200" cy="2304256"/>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97" tIns="719664" rIns="91397" bIns="45699" rtlCol="0" anchor="ctr"/>
          <a:lstStyle/>
          <a:p>
            <a:pPr algn="just"/>
            <a:r>
              <a:rPr lang="ru-RU" sz="2000" b="1" i="1" dirty="0" smtClean="0">
                <a:solidFill>
                  <a:schemeClr val="tx1"/>
                </a:solidFill>
              </a:rPr>
              <a:t>	Математическая грамотность – это способность индивидуума формулировать, применять и интерпретировать математику в разнообразных контекстах. Она включает математические рассуждения, использование математических понятий, процедур, фактов и инструментов, чтобы описать, объяснить и предсказать явления. Она помогает людям понять роль математики в мире, высказывать хорошо обоснованные суждения и принимать решения, которые должны принимать конструктивные, активные и размышляющие граждане.</a:t>
            </a:r>
          </a:p>
          <a:p>
            <a:pPr algn="ctr"/>
            <a:endParaRPr lang="ru-RU" sz="2000" b="1" i="1"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043" y="197067"/>
            <a:ext cx="10946566" cy="968390"/>
          </a:xfrm>
        </p:spPr>
        <p:txBody>
          <a:bodyPr>
            <a:noAutofit/>
          </a:bodyPr>
          <a:lstStyle/>
          <a:p>
            <a:pPr algn="ctr"/>
            <a:r>
              <a:rPr lang="ru-RU" sz="3300" dirty="0" smtClean="0">
                <a:latin typeface="Arial Black" pitchFamily="34" charset="0"/>
              </a:rPr>
              <a:t>Особенности заданий</a:t>
            </a:r>
            <a:endParaRPr lang="ru-RU" sz="3300" dirty="0">
              <a:latin typeface="Arial Black" pitchFamily="34" charset="0"/>
            </a:endParaRPr>
          </a:p>
        </p:txBody>
      </p:sp>
      <p:sp>
        <p:nvSpPr>
          <p:cNvPr id="3" name="Содержимое 2"/>
          <p:cNvSpPr>
            <a:spLocks noGrp="1"/>
          </p:cNvSpPr>
          <p:nvPr>
            <p:ph idx="1"/>
          </p:nvPr>
        </p:nvSpPr>
        <p:spPr>
          <a:xfrm>
            <a:off x="1299435" y="1492566"/>
            <a:ext cx="10581415" cy="4872954"/>
          </a:xfrm>
        </p:spPr>
        <p:txBody>
          <a:bodyPr>
            <a:normAutofit/>
          </a:bodyPr>
          <a:lstStyle/>
          <a:p>
            <a:pPr>
              <a:spcAft>
                <a:spcPts val="714"/>
              </a:spcAft>
              <a:buFont typeface="Wingdings" pitchFamily="2" charset="2"/>
              <a:buChar char="w"/>
            </a:pPr>
            <a:r>
              <a:rPr lang="ru-RU" b="0" i="1" dirty="0" smtClean="0"/>
              <a:t>Требуют перевода с обыденного языка на математический язык</a:t>
            </a:r>
          </a:p>
          <a:p>
            <a:pPr>
              <a:spcAft>
                <a:spcPts val="714"/>
              </a:spcAft>
              <a:buFont typeface="Wingdings" pitchFamily="2" charset="2"/>
              <a:buChar char="w"/>
            </a:pPr>
            <a:r>
              <a:rPr lang="ru-RU" b="0" i="1" dirty="0" smtClean="0"/>
              <a:t>Контекст заданий близок к проблемным ситуациям, возникающим в повседневной жизни</a:t>
            </a:r>
          </a:p>
          <a:p>
            <a:pPr>
              <a:spcAft>
                <a:spcPts val="714"/>
              </a:spcAft>
              <a:buFont typeface="Wingdings" pitchFamily="2" charset="2"/>
              <a:buChar char="w"/>
            </a:pPr>
            <a:r>
              <a:rPr lang="ru-RU" b="0" i="1" dirty="0" smtClean="0"/>
              <a:t>Задача, поставленная вне математики и решаемая с помощью предметных знаний по математике</a:t>
            </a:r>
          </a:p>
          <a:p>
            <a:pPr>
              <a:spcAft>
                <a:spcPts val="714"/>
              </a:spcAft>
              <a:buFont typeface="Wingdings" pitchFamily="2" charset="2"/>
              <a:buChar char="w"/>
            </a:pPr>
            <a:endParaRPr lang="ru-RU" b="0" i="1" dirty="0" smtClean="0"/>
          </a:p>
        </p:txBody>
      </p:sp>
      <p:pic>
        <p:nvPicPr>
          <p:cNvPr id="4" name="Рисунок 3" descr="PISA_WebBanner6-01.jpg"/>
          <p:cNvPicPr>
            <a:picLocks noChangeAspect="1"/>
          </p:cNvPicPr>
          <p:nvPr/>
        </p:nvPicPr>
        <p:blipFill>
          <a:blip r:embed="rId2" cstate="print"/>
          <a:srcRect/>
          <a:stretch>
            <a:fillRect/>
          </a:stretch>
        </p:blipFill>
        <p:spPr>
          <a:xfrm>
            <a:off x="9036769" y="6174483"/>
            <a:ext cx="2688850" cy="82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285" y="347518"/>
            <a:ext cx="8461742" cy="1194065"/>
          </a:xfrm>
        </p:spPr>
        <p:txBody>
          <a:bodyPr/>
          <a:lstStyle/>
          <a:p>
            <a:r>
              <a:rPr lang="ru-RU" dirty="0" smtClean="0"/>
              <a:t>Описание заданий</a:t>
            </a:r>
            <a:endParaRPr lang="ru-RU" dirty="0"/>
          </a:p>
        </p:txBody>
      </p:sp>
      <p:sp>
        <p:nvSpPr>
          <p:cNvPr id="4" name="Объект 3"/>
          <p:cNvSpPr>
            <a:spLocks noGrp="1"/>
          </p:cNvSpPr>
          <p:nvPr>
            <p:ph sz="quarter" idx="4294967295"/>
          </p:nvPr>
        </p:nvSpPr>
        <p:spPr>
          <a:xfrm>
            <a:off x="1355966" y="1325443"/>
            <a:ext cx="8971518" cy="4457432"/>
          </a:xfrm>
          <a:prstGeom prst="rect">
            <a:avLst/>
          </a:prstGeom>
        </p:spPr>
        <p:txBody>
          <a:bodyPr lIns="108823" tIns="54411" rIns="108823" bIns="54411">
            <a:noAutofit/>
          </a:bodyPr>
          <a:lstStyle/>
          <a:p>
            <a:r>
              <a:rPr lang="ru-RU" sz="2900" dirty="0" smtClean="0"/>
              <a:t>Комплексные или структурированные задания, объединённые общей темой или проблемой</a:t>
            </a:r>
          </a:p>
          <a:p>
            <a:r>
              <a:rPr lang="ru-RU" sz="2900" dirty="0" smtClean="0"/>
              <a:t>Каждое из заданий включает тексты, в которых представлена некоторая ситуация, и 1-6 вопросов различной трудности</a:t>
            </a:r>
          </a:p>
          <a:p>
            <a:r>
              <a:rPr lang="ru-RU" sz="2900" dirty="0" smtClean="0"/>
              <a:t>Задания не типичны для российской школы, а близки к реальным проблемным ситуациям</a:t>
            </a:r>
          </a:p>
          <a:p>
            <a:r>
              <a:rPr lang="ru-RU" sz="2900" dirty="0" smtClean="0"/>
              <a:t>Для решения проблемы требуется не только знание предмета, но и сформированность общеучебных и интеллектуальных умений</a:t>
            </a:r>
            <a:endParaRPr lang="ru-RU" sz="2900" dirty="0"/>
          </a:p>
        </p:txBody>
      </p:sp>
      <p:pic>
        <p:nvPicPr>
          <p:cNvPr id="5" name="Рисунок 4" descr="PISA_WebBanner6-01.jpg"/>
          <p:cNvPicPr>
            <a:picLocks noChangeAspect="1"/>
          </p:cNvPicPr>
          <p:nvPr/>
        </p:nvPicPr>
        <p:blipFill>
          <a:blip r:embed="rId2" cstate="print"/>
          <a:srcRect/>
          <a:stretch>
            <a:fillRect/>
          </a:stretch>
        </p:blipFill>
        <p:spPr>
          <a:xfrm>
            <a:off x="10131834" y="1"/>
            <a:ext cx="1753599" cy="540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91047" y="1"/>
            <a:ext cx="1762463" cy="540000"/>
          </a:xfrm>
          <a:prstGeom prst="rect">
            <a:avLst/>
          </a:prstGeom>
          <a:noFill/>
          <a:ln>
            <a:noFill/>
          </a:ln>
        </p:spPr>
      </p:pic>
    </p:spTree>
    <p:extLst>
      <p:ext uri="{BB962C8B-B14F-4D97-AF65-F5344CB8AC3E}">
        <p14:creationId xmlns:p14="http://schemas.microsoft.com/office/powerpoint/2010/main" val="605572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043" y="197067"/>
            <a:ext cx="10946566" cy="968390"/>
          </a:xfrm>
        </p:spPr>
        <p:txBody>
          <a:bodyPr>
            <a:noAutofit/>
          </a:bodyPr>
          <a:lstStyle/>
          <a:p>
            <a:pPr algn="ctr"/>
            <a:r>
              <a:rPr lang="ru-RU" sz="3300" dirty="0" smtClean="0">
                <a:latin typeface="Arial Black" pitchFamily="34" charset="0"/>
              </a:rPr>
              <a:t>Параметры для анализа заданий на соответствие </a:t>
            </a:r>
            <a:r>
              <a:rPr lang="ru-RU" sz="3300" dirty="0" err="1" smtClean="0">
                <a:latin typeface="Arial Black" pitchFamily="34" charset="0"/>
              </a:rPr>
              <a:t>компетентностному</a:t>
            </a:r>
            <a:r>
              <a:rPr lang="ru-RU" sz="3300" dirty="0" smtClean="0">
                <a:latin typeface="Arial Black" pitchFamily="34" charset="0"/>
              </a:rPr>
              <a:t> подходу</a:t>
            </a:r>
            <a:endParaRPr lang="ru-RU" sz="3300" dirty="0">
              <a:latin typeface="Arial Black" pitchFamily="34" charset="0"/>
            </a:endParaRPr>
          </a:p>
        </p:txBody>
      </p:sp>
      <p:sp>
        <p:nvSpPr>
          <p:cNvPr id="3" name="Содержимое 2"/>
          <p:cNvSpPr>
            <a:spLocks noGrp="1"/>
          </p:cNvSpPr>
          <p:nvPr>
            <p:ph idx="1"/>
          </p:nvPr>
        </p:nvSpPr>
        <p:spPr>
          <a:xfrm>
            <a:off x="1299435" y="1492566"/>
            <a:ext cx="10581415" cy="4872954"/>
          </a:xfrm>
        </p:spPr>
        <p:txBody>
          <a:bodyPr>
            <a:normAutofit/>
          </a:bodyPr>
          <a:lstStyle/>
          <a:p>
            <a:pPr>
              <a:spcAft>
                <a:spcPts val="714"/>
              </a:spcAft>
              <a:buFont typeface="Wingdings" pitchFamily="2" charset="2"/>
              <a:buChar char="w"/>
            </a:pPr>
            <a:r>
              <a:rPr lang="ru-RU" b="0" i="1" dirty="0" smtClean="0"/>
              <a:t>Наличие ситуационной значимости контекста</a:t>
            </a:r>
          </a:p>
          <a:p>
            <a:pPr>
              <a:spcAft>
                <a:spcPts val="714"/>
              </a:spcAft>
              <a:buFont typeface="Wingdings" pitchFamily="2" charset="2"/>
              <a:buChar char="w"/>
            </a:pPr>
            <a:r>
              <a:rPr lang="ru-RU" b="0" i="1" dirty="0" smtClean="0"/>
              <a:t>Необходимость перевода условий задачи, сформулированных с помощью обыденной семантики на язык математики (математическое моделирование)</a:t>
            </a:r>
          </a:p>
          <a:p>
            <a:pPr>
              <a:spcAft>
                <a:spcPts val="714"/>
              </a:spcAft>
              <a:buFont typeface="Wingdings" pitchFamily="2" charset="2"/>
              <a:buChar char="w"/>
            </a:pPr>
            <a:r>
              <a:rPr lang="ru-RU" b="0" i="1" dirty="0" smtClean="0"/>
              <a:t>Новизна формулировки задачи, неопределенность</a:t>
            </a:r>
          </a:p>
          <a:p>
            <a:pPr>
              <a:spcAft>
                <a:spcPts val="714"/>
              </a:spcAft>
              <a:buFont typeface="Wingdings" pitchFamily="2" charset="2"/>
              <a:buChar char="w"/>
            </a:pPr>
            <a:endParaRPr lang="ru-RU" b="0" i="1" dirty="0" smtClean="0"/>
          </a:p>
        </p:txBody>
      </p:sp>
      <p:pic>
        <p:nvPicPr>
          <p:cNvPr id="4" name="Рисунок 3" descr="PISA_WebBanner6-01.jpg"/>
          <p:cNvPicPr>
            <a:picLocks noChangeAspect="1"/>
          </p:cNvPicPr>
          <p:nvPr/>
        </p:nvPicPr>
        <p:blipFill>
          <a:blip r:embed="rId2" cstate="print"/>
          <a:srcRect/>
          <a:stretch>
            <a:fillRect/>
          </a:stretch>
        </p:blipFill>
        <p:spPr>
          <a:xfrm>
            <a:off x="9036769" y="6174483"/>
            <a:ext cx="2688850" cy="82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2188" y="135992"/>
            <a:ext cx="10692765" cy="963544"/>
          </a:xfrm>
        </p:spPr>
        <p:txBody>
          <a:bodyPr>
            <a:normAutofit fontScale="90000"/>
          </a:bodyPr>
          <a:lstStyle/>
          <a:p>
            <a:pPr>
              <a:lnSpc>
                <a:spcPct val="80000"/>
              </a:lnSpc>
              <a:defRPr/>
            </a:pPr>
            <a:r>
              <a:rPr lang="ru-RU" sz="3900" dirty="0" smtClean="0"/>
              <a:t>Пример задания </a:t>
            </a:r>
            <a:br>
              <a:rPr lang="ru-RU" sz="3900" dirty="0" smtClean="0"/>
            </a:br>
            <a:r>
              <a:rPr lang="ru-RU" sz="3900" dirty="0" smtClean="0"/>
              <a:t>«Парусные корабли»</a:t>
            </a:r>
            <a:endParaRPr lang="ru-RU" sz="3900" dirty="0"/>
          </a:p>
        </p:txBody>
      </p:sp>
      <p:sp>
        <p:nvSpPr>
          <p:cNvPr id="9" name="Содержимое 8"/>
          <p:cNvSpPr>
            <a:spLocks noGrp="1"/>
          </p:cNvSpPr>
          <p:nvPr>
            <p:ph sz="half" idx="2"/>
          </p:nvPr>
        </p:nvSpPr>
        <p:spPr>
          <a:xfrm>
            <a:off x="6775798" y="3811059"/>
            <a:ext cx="4867848" cy="2404715"/>
          </a:xfrm>
        </p:spPr>
        <p:txBody>
          <a:bodyPr>
            <a:normAutofit lnSpcReduction="10000"/>
          </a:bodyPr>
          <a:lstStyle/>
          <a:p>
            <a:pPr marL="0" indent="0">
              <a:buNone/>
              <a:defRPr/>
            </a:pPr>
            <a:r>
              <a:rPr lang="ru-RU" sz="1700" i="1" dirty="0" smtClean="0">
                <a:solidFill>
                  <a:schemeClr val="accent6"/>
                </a:solidFill>
              </a:rPr>
              <a:t>Типичная задача для учащихся 5-6 классов: </a:t>
            </a:r>
          </a:p>
          <a:p>
            <a:pPr marL="0" indent="0">
              <a:buNone/>
              <a:defRPr/>
            </a:pPr>
            <a:r>
              <a:rPr lang="ru-RU" sz="1700" i="1" dirty="0" smtClean="0">
                <a:solidFill>
                  <a:schemeClr val="accent6"/>
                </a:solidFill>
              </a:rPr>
              <a:t>«За год двигатель на корабле потребляет 3500000 л топлива, 1 литр топлива стоит 0,42 р. Установка паруса на корабле стоит 2500000 р. Парус экономит 20% топлива. </a:t>
            </a:r>
            <a:r>
              <a:rPr lang="ru-RU" sz="1700" i="1" u="heavy" dirty="0" smtClean="0">
                <a:solidFill>
                  <a:schemeClr val="accent6"/>
                </a:solidFill>
                <a:uFill>
                  <a:solidFill>
                    <a:srgbClr val="FF3300"/>
                  </a:solidFill>
                </a:uFill>
              </a:rPr>
              <a:t>Через сколько лет экономия топлива покроет стоимость установки паруса?</a:t>
            </a:r>
            <a:r>
              <a:rPr lang="ru-RU" sz="1700" i="1" dirty="0" smtClean="0">
                <a:solidFill>
                  <a:schemeClr val="accent6"/>
                </a:solidFill>
              </a:rPr>
              <a:t>»</a:t>
            </a:r>
            <a:endParaRPr lang="ru-RU" sz="1700" dirty="0"/>
          </a:p>
        </p:txBody>
      </p:sp>
      <p:sp>
        <p:nvSpPr>
          <p:cNvPr id="11268" name="Прямоугольник 13"/>
          <p:cNvSpPr>
            <a:spLocks noChangeArrowheads="1"/>
          </p:cNvSpPr>
          <p:nvPr/>
        </p:nvSpPr>
        <p:spPr bwMode="auto">
          <a:xfrm>
            <a:off x="6868618" y="2078008"/>
            <a:ext cx="5012234" cy="756177"/>
          </a:xfrm>
          <a:prstGeom prst="rect">
            <a:avLst/>
          </a:prstGeom>
          <a:noFill/>
          <a:ln w="9525">
            <a:noFill/>
            <a:miter lim="800000"/>
            <a:headEnd/>
            <a:tailEnd/>
          </a:ln>
        </p:spPr>
        <p:txBody>
          <a:bodyPr lIns="108785" tIns="54392" rIns="108785" bIns="54392">
            <a:spAutoFit/>
          </a:bodyPr>
          <a:lstStyle/>
          <a:p>
            <a:r>
              <a:rPr lang="ru-RU" i="1" dirty="0">
                <a:solidFill>
                  <a:srgbClr val="FF0000"/>
                </a:solidFill>
              </a:rPr>
              <a:t>Создать модель решения и  выполнить арифметические действия</a:t>
            </a:r>
          </a:p>
        </p:txBody>
      </p:sp>
      <p:pic>
        <p:nvPicPr>
          <p:cNvPr id="11269" name="Picture 3"/>
          <p:cNvPicPr>
            <a:picLocks noChangeAspect="1" noChangeArrowheads="1"/>
          </p:cNvPicPr>
          <p:nvPr/>
        </p:nvPicPr>
        <p:blipFill>
          <a:blip r:embed="rId2" cstate="print">
            <a:clrChange>
              <a:clrFrom>
                <a:srgbClr val="FFFFFE"/>
              </a:clrFrom>
              <a:clrTo>
                <a:srgbClr val="FFFFFE">
                  <a:alpha val="0"/>
                </a:srgbClr>
              </a:clrTo>
            </a:clrChange>
          </a:blip>
          <a:srcRect/>
          <a:stretch>
            <a:fillRect/>
          </a:stretch>
        </p:blipFill>
        <p:spPr bwMode="auto">
          <a:xfrm>
            <a:off x="86631" y="197353"/>
            <a:ext cx="1831631" cy="452749"/>
          </a:xfrm>
          <a:prstGeom prst="rect">
            <a:avLst/>
          </a:prstGeom>
          <a:noFill/>
          <a:ln w="9525">
            <a:noFill/>
            <a:miter lim="800000"/>
            <a:headEnd/>
            <a:tailEnd/>
          </a:ln>
        </p:spPr>
      </p:pic>
      <p:pic>
        <p:nvPicPr>
          <p:cNvPr id="11271" name="Bild 6" descr=":screen-capture-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30645" y="1175823"/>
            <a:ext cx="2058522" cy="1353273"/>
          </a:xfrm>
          <a:prstGeom prst="rect">
            <a:avLst/>
          </a:prstGeom>
          <a:noFill/>
          <a:ln w="9525">
            <a:noFill/>
            <a:miter lim="800000"/>
            <a:headEnd/>
            <a:tailEnd/>
          </a:ln>
        </p:spPr>
      </p:pic>
      <p:sp>
        <p:nvSpPr>
          <p:cNvPr id="11272" name="Содержимое 8"/>
          <p:cNvSpPr txBox="1">
            <a:spLocks/>
          </p:cNvSpPr>
          <p:nvPr/>
        </p:nvSpPr>
        <p:spPr bwMode="auto">
          <a:xfrm>
            <a:off x="1262341" y="1099539"/>
            <a:ext cx="3556004" cy="2106196"/>
          </a:xfrm>
          <a:prstGeom prst="rect">
            <a:avLst/>
          </a:prstGeom>
          <a:noFill/>
          <a:ln w="9525">
            <a:noFill/>
            <a:miter lim="800000"/>
            <a:headEnd/>
            <a:tailEnd/>
          </a:ln>
        </p:spPr>
        <p:txBody>
          <a:bodyPr lIns="0" tIns="0" rIns="0" bIns="0"/>
          <a:lstStyle/>
          <a:p>
            <a:endParaRPr lang="ru-RU" sz="1200" dirty="0"/>
          </a:p>
          <a:p>
            <a:r>
              <a:rPr lang="ru-RU" sz="1200" dirty="0"/>
              <a:t>     Девяносто пять процентов товаров в мире перевозят по морю примерно 50 000 танкеров, грузовых кораблей и контейнеровозов. Большинство этих кораблей используют дизельное топливо. </a:t>
            </a:r>
          </a:p>
          <a:p>
            <a:r>
              <a:rPr lang="ru-RU" sz="1200" dirty="0"/>
              <a:t>     Инженеры планируют разработать поддержку кораблей, используя силу ветра. Их предложение заключается в прикреплении к кораблям </a:t>
            </a:r>
            <a:r>
              <a:rPr lang="ru-RU" sz="1200" dirty="0" err="1"/>
              <a:t>кайтов</a:t>
            </a:r>
            <a:r>
              <a:rPr lang="ru-RU" sz="1200" dirty="0"/>
              <a:t> (парящих в воздухе парусов) и использовании силы ветра, чтобы уменьшить расход дизельного топлива и его влияние на окружающую среду.</a:t>
            </a:r>
          </a:p>
        </p:txBody>
      </p:sp>
      <p:sp>
        <p:nvSpPr>
          <p:cNvPr id="13" name="Содержимое 12"/>
          <p:cNvSpPr>
            <a:spLocks noGrp="1"/>
          </p:cNvSpPr>
          <p:nvPr>
            <p:ph sz="half" idx="1"/>
          </p:nvPr>
        </p:nvSpPr>
        <p:spPr>
          <a:xfrm>
            <a:off x="1262345" y="6365028"/>
            <a:ext cx="5334007" cy="678296"/>
          </a:xfrm>
          <a:ln>
            <a:solidFill>
              <a:schemeClr val="tx1"/>
            </a:solidFill>
            <a:prstDash val="dash"/>
          </a:ln>
        </p:spPr>
        <p:txBody>
          <a:bodyPr>
            <a:normAutofit lnSpcReduction="10000"/>
          </a:bodyPr>
          <a:lstStyle/>
          <a:p>
            <a:pPr>
              <a:defRPr/>
            </a:pPr>
            <a:r>
              <a:rPr lang="ru-RU" sz="1200" dirty="0" smtClean="0">
                <a:latin typeface="Arial Black" pitchFamily="34" charset="0"/>
              </a:rPr>
              <a:t>Результат российских учащихся: 16%</a:t>
            </a:r>
          </a:p>
          <a:p>
            <a:pPr>
              <a:defRPr/>
            </a:pPr>
            <a:r>
              <a:rPr lang="ru-RU" sz="1200" dirty="0" smtClean="0">
                <a:latin typeface="Arial Black" pitchFamily="34" charset="0"/>
              </a:rPr>
              <a:t>Средний результат учащихся стран ОЭСР: 15%</a:t>
            </a:r>
          </a:p>
          <a:p>
            <a:pPr>
              <a:defRPr/>
            </a:pPr>
            <a:r>
              <a:rPr lang="ru-RU" sz="1200" dirty="0" smtClean="0">
                <a:latin typeface="Arial Black" pitchFamily="34" charset="0"/>
              </a:rPr>
              <a:t>Максимальный результат: 47%</a:t>
            </a:r>
          </a:p>
        </p:txBody>
      </p:sp>
      <p:pic>
        <p:nvPicPr>
          <p:cNvPr id="11274"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99472" y="3283678"/>
            <a:ext cx="4022163" cy="2782834"/>
          </a:xfrm>
          <a:prstGeom prst="rect">
            <a:avLst/>
          </a:prstGeom>
          <a:noFill/>
          <a:ln w="9525">
            <a:noFill/>
            <a:miter lim="800000"/>
            <a:headEnd/>
            <a:tailEnd/>
          </a:ln>
        </p:spPr>
      </p:pic>
      <p:sp>
        <p:nvSpPr>
          <p:cNvPr id="11275" name="Овал 13"/>
          <p:cNvSpPr>
            <a:spLocks noChangeArrowheads="1"/>
          </p:cNvSpPr>
          <p:nvPr/>
        </p:nvSpPr>
        <p:spPr bwMode="auto">
          <a:xfrm>
            <a:off x="1113830" y="5447921"/>
            <a:ext cx="1309782" cy="298515"/>
          </a:xfrm>
          <a:prstGeom prst="ellipse">
            <a:avLst/>
          </a:prstGeom>
          <a:noFill/>
          <a:ln w="22225" algn="ctr">
            <a:solidFill>
              <a:srgbClr val="FF3300"/>
            </a:solidFill>
            <a:round/>
            <a:headEnd/>
            <a:tailEnd/>
          </a:ln>
        </p:spPr>
        <p:txBody>
          <a:bodyPr lIns="108785" tIns="54392" rIns="108785" bIns="54392"/>
          <a:lstStyle/>
          <a:p>
            <a:endParaRPr lang="ru-RU"/>
          </a:p>
        </p:txBody>
      </p:sp>
      <p:sp>
        <p:nvSpPr>
          <p:cNvPr id="11276" name="Овал 14"/>
          <p:cNvSpPr>
            <a:spLocks noChangeArrowheads="1"/>
          </p:cNvSpPr>
          <p:nvPr/>
        </p:nvSpPr>
        <p:spPr bwMode="auto">
          <a:xfrm>
            <a:off x="1856383" y="3880711"/>
            <a:ext cx="1309782" cy="298515"/>
          </a:xfrm>
          <a:prstGeom prst="ellipse">
            <a:avLst/>
          </a:prstGeom>
          <a:noFill/>
          <a:ln w="22225" algn="ctr">
            <a:solidFill>
              <a:srgbClr val="FF3300"/>
            </a:solidFill>
            <a:round/>
            <a:headEnd/>
            <a:tailEnd/>
          </a:ln>
        </p:spPr>
        <p:txBody>
          <a:bodyPr lIns="108785" tIns="54392" rIns="108785" bIns="54392"/>
          <a:lstStyle/>
          <a:p>
            <a:endParaRPr lang="ru-RU"/>
          </a:p>
        </p:txBody>
      </p:sp>
      <p:sp>
        <p:nvSpPr>
          <p:cNvPr id="11277" name="Овал 15"/>
          <p:cNvSpPr>
            <a:spLocks noChangeArrowheads="1"/>
          </p:cNvSpPr>
          <p:nvPr/>
        </p:nvSpPr>
        <p:spPr bwMode="auto">
          <a:xfrm>
            <a:off x="3805585" y="3432938"/>
            <a:ext cx="1309781" cy="298515"/>
          </a:xfrm>
          <a:prstGeom prst="ellipse">
            <a:avLst/>
          </a:prstGeom>
          <a:noFill/>
          <a:ln w="22225" algn="ctr">
            <a:solidFill>
              <a:srgbClr val="FF3300"/>
            </a:solidFill>
            <a:round/>
            <a:headEnd/>
            <a:tailEnd/>
          </a:ln>
        </p:spPr>
        <p:txBody>
          <a:bodyPr lIns="108785" tIns="54392" rIns="108785" bIns="54392"/>
          <a:lstStyle/>
          <a:p>
            <a:endParaRPr lang="ru-RU"/>
          </a:p>
        </p:txBody>
      </p:sp>
      <p:sp>
        <p:nvSpPr>
          <p:cNvPr id="11278" name="Овал 16"/>
          <p:cNvSpPr>
            <a:spLocks noChangeArrowheads="1"/>
          </p:cNvSpPr>
          <p:nvPr/>
        </p:nvSpPr>
        <p:spPr bwMode="auto">
          <a:xfrm>
            <a:off x="4640957" y="5597179"/>
            <a:ext cx="835373" cy="374805"/>
          </a:xfrm>
          <a:prstGeom prst="ellipse">
            <a:avLst/>
          </a:prstGeom>
          <a:noFill/>
          <a:ln w="22225" algn="ctr">
            <a:solidFill>
              <a:srgbClr val="FF3300"/>
            </a:solidFill>
            <a:round/>
            <a:headEnd/>
            <a:tailEnd/>
          </a:ln>
        </p:spPr>
        <p:txBody>
          <a:bodyPr lIns="108785" tIns="54392" rIns="108785" bIns="54392"/>
          <a:lstStyle/>
          <a:p>
            <a:endParaRPr lang="ru-RU"/>
          </a:p>
        </p:txBody>
      </p:sp>
      <p:sp>
        <p:nvSpPr>
          <p:cNvPr id="19" name="Содержимое 8"/>
          <p:cNvSpPr txBox="1">
            <a:spLocks/>
          </p:cNvSpPr>
          <p:nvPr/>
        </p:nvSpPr>
        <p:spPr bwMode="auto">
          <a:xfrm>
            <a:off x="1262341" y="5839309"/>
            <a:ext cx="4490384" cy="602006"/>
          </a:xfrm>
          <a:prstGeom prst="rect">
            <a:avLst/>
          </a:prstGeom>
          <a:noFill/>
          <a:ln w="9525">
            <a:noFill/>
            <a:miter lim="800000"/>
            <a:headEnd/>
            <a:tailEnd/>
          </a:ln>
        </p:spPr>
        <p:txBody>
          <a:bodyPr lIns="0" tIns="0" rIns="0" bIns="0"/>
          <a:lstStyle/>
          <a:p>
            <a:pPr>
              <a:defRPr/>
            </a:pPr>
            <a:endParaRPr lang="ru-RU" sz="1100" dirty="0">
              <a:latin typeface="Times New Roman" pitchFamily="18" charset="0"/>
              <a:cs typeface="Times New Roman" pitchFamily="18" charset="0"/>
            </a:endParaRPr>
          </a:p>
          <a:p>
            <a:pPr>
              <a:defRPr/>
            </a:pPr>
            <a:r>
              <a:rPr lang="ru-RU" sz="1100" dirty="0">
                <a:latin typeface="Times New Roman" pitchFamily="18" charset="0"/>
                <a:cs typeface="Times New Roman" pitchFamily="18" charset="0"/>
              </a:rPr>
              <a:t>           </a:t>
            </a:r>
            <a:r>
              <a:rPr lang="ru-RU" sz="1100" u="heavy" dirty="0">
                <a:uFill>
                  <a:solidFill>
                    <a:srgbClr val="FF3300"/>
                  </a:solidFill>
                </a:uFill>
                <a:latin typeface="Times New Roman" pitchFamily="18" charset="0"/>
                <a:cs typeface="Times New Roman" pitchFamily="18" charset="0"/>
              </a:rPr>
              <a:t>Через сколько примерно лет экономия на дизельном топливе покроет стоимость установки </a:t>
            </a:r>
            <a:r>
              <a:rPr lang="ru-RU" sz="1100" u="heavy" dirty="0" err="1">
                <a:uFill>
                  <a:solidFill>
                    <a:srgbClr val="FF3300"/>
                  </a:solidFill>
                </a:uFill>
                <a:latin typeface="Times New Roman" pitchFamily="18" charset="0"/>
                <a:cs typeface="Times New Roman" pitchFamily="18" charset="0"/>
              </a:rPr>
              <a:t>кайта</a:t>
            </a:r>
            <a:r>
              <a:rPr lang="ru-RU" sz="1100" dirty="0">
                <a:latin typeface="Times New Roman" pitchFamily="18" charset="0"/>
                <a:cs typeface="Times New Roman" pitchFamily="18" charset="0"/>
              </a:rPr>
              <a:t>? Приведите вычисления, подтверждающие ваш ответ.</a:t>
            </a:r>
          </a:p>
        </p:txBody>
      </p:sp>
      <p:sp>
        <p:nvSpPr>
          <p:cNvPr id="20" name="Содержимое 8"/>
          <p:cNvSpPr txBox="1">
            <a:spLocks/>
          </p:cNvSpPr>
          <p:nvPr/>
        </p:nvSpPr>
        <p:spPr bwMode="auto">
          <a:xfrm>
            <a:off x="6781985" y="3282020"/>
            <a:ext cx="4867848" cy="525720"/>
          </a:xfrm>
          <a:prstGeom prst="rect">
            <a:avLst/>
          </a:prstGeom>
          <a:noFill/>
          <a:ln w="9525">
            <a:noFill/>
            <a:miter lim="800000"/>
            <a:headEnd/>
            <a:tailEnd/>
          </a:ln>
        </p:spPr>
        <p:txBody>
          <a:bodyPr lIns="108785" tIns="54392" rIns="108785" bIns="54392"/>
          <a:lstStyle/>
          <a:p>
            <a:pPr eaLnBrk="0" hangingPunct="0">
              <a:spcBef>
                <a:spcPct val="20000"/>
              </a:spcBef>
              <a:defRPr/>
            </a:pPr>
            <a:r>
              <a:rPr lang="ru-RU" sz="1700" kern="0" dirty="0">
                <a:solidFill>
                  <a:srgbClr val="0000FF"/>
                </a:solidFill>
              </a:rPr>
              <a:t>МАТЕМАТИЧЕСКИЙ МИР</a:t>
            </a:r>
          </a:p>
        </p:txBody>
      </p:sp>
      <p:sp>
        <p:nvSpPr>
          <p:cNvPr id="21" name="Содержимое 8"/>
          <p:cNvSpPr txBox="1">
            <a:spLocks/>
          </p:cNvSpPr>
          <p:nvPr/>
        </p:nvSpPr>
        <p:spPr bwMode="auto">
          <a:xfrm>
            <a:off x="1113834" y="820920"/>
            <a:ext cx="2506117" cy="373144"/>
          </a:xfrm>
          <a:prstGeom prst="rect">
            <a:avLst/>
          </a:prstGeom>
          <a:noFill/>
          <a:ln w="9525">
            <a:noFill/>
            <a:miter lim="800000"/>
            <a:headEnd/>
            <a:tailEnd/>
          </a:ln>
        </p:spPr>
        <p:txBody>
          <a:bodyPr lIns="108785" tIns="54392" rIns="108785" bIns="54392"/>
          <a:lstStyle/>
          <a:p>
            <a:pPr eaLnBrk="0" hangingPunct="0">
              <a:spcBef>
                <a:spcPct val="20000"/>
              </a:spcBef>
              <a:defRPr/>
            </a:pPr>
            <a:r>
              <a:rPr lang="ru-RU" sz="1700" kern="0" dirty="0">
                <a:solidFill>
                  <a:srgbClr val="0000FF"/>
                </a:solidFill>
              </a:rPr>
              <a:t>РЕАЛЬНЫЙ МИР</a:t>
            </a:r>
          </a:p>
        </p:txBody>
      </p:sp>
      <p:pic>
        <p:nvPicPr>
          <p:cNvPr id="22" name="Рисунок 21" descr="PISA_WebBanner6-01.jpg"/>
          <p:cNvPicPr>
            <a:picLocks noChangeAspect="1"/>
          </p:cNvPicPr>
          <p:nvPr/>
        </p:nvPicPr>
        <p:blipFill>
          <a:blip r:embed="rId5" cstate="print"/>
          <a:srcRect/>
          <a:stretch>
            <a:fillRect/>
          </a:stretch>
        </p:blipFill>
        <p:spPr>
          <a:xfrm>
            <a:off x="9947471" y="233882"/>
            <a:ext cx="1753599" cy="540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125811"/>
            <a:ext cx="10692765" cy="775005"/>
          </a:xfrm>
        </p:spPr>
        <p:txBody>
          <a:bodyPr/>
          <a:lstStyle/>
          <a:p>
            <a:r>
              <a:rPr lang="ru-RU" sz="3900" dirty="0" smtClean="0"/>
              <a:t>Продажа музыкальных дис</a:t>
            </a:r>
            <a:r>
              <a:rPr lang="ru-RU" dirty="0" smtClean="0"/>
              <a:t>ков</a:t>
            </a:r>
            <a:endParaRPr lang="ru-RU" dirty="0"/>
          </a:p>
        </p:txBody>
      </p:sp>
      <p:sp>
        <p:nvSpPr>
          <p:cNvPr id="3" name="Содержимое 2"/>
          <p:cNvSpPr>
            <a:spLocks noGrp="1"/>
          </p:cNvSpPr>
          <p:nvPr>
            <p:ph idx="1"/>
          </p:nvPr>
        </p:nvSpPr>
        <p:spPr>
          <a:xfrm>
            <a:off x="6408230" y="1205929"/>
            <a:ext cx="5145823" cy="5958459"/>
          </a:xfrm>
        </p:spPr>
        <p:txBody>
          <a:bodyPr>
            <a:normAutofit fontScale="47500" lnSpcReduction="20000"/>
          </a:bodyPr>
          <a:lstStyle/>
          <a:p>
            <a:pPr marL="0" indent="0">
              <a:buNone/>
            </a:pPr>
            <a:r>
              <a:rPr lang="ru-RU" b="1" i="1" dirty="0" smtClean="0"/>
              <a:t>Содержание:</a:t>
            </a:r>
            <a:r>
              <a:rPr lang="ru-RU" b="1" dirty="0" smtClean="0"/>
              <a:t> </a:t>
            </a:r>
            <a:r>
              <a:rPr lang="ru-RU" dirty="0" smtClean="0"/>
              <a:t>Неопределенность и данные</a:t>
            </a:r>
          </a:p>
          <a:p>
            <a:pPr marL="0" indent="0">
              <a:buNone/>
            </a:pPr>
            <a:r>
              <a:rPr lang="ru-RU" b="1" i="1" dirty="0" smtClean="0"/>
              <a:t>Вид деятельности</a:t>
            </a:r>
            <a:r>
              <a:rPr lang="ru-RU" i="1" dirty="0" smtClean="0"/>
              <a:t>:</a:t>
            </a:r>
            <a:r>
              <a:rPr lang="ru-RU" dirty="0" smtClean="0"/>
              <a:t> «Интерпретировать» (дать ответ с учетом условий представленной в задании ситуации)</a:t>
            </a:r>
          </a:p>
          <a:p>
            <a:pPr marL="0" indent="0">
              <a:buNone/>
            </a:pPr>
            <a:r>
              <a:rPr lang="ru-RU" b="1" i="1" dirty="0" smtClean="0"/>
              <a:t>Уровень сложности</a:t>
            </a:r>
            <a:r>
              <a:rPr lang="ru-RU" i="1" dirty="0" smtClean="0"/>
              <a:t>:</a:t>
            </a:r>
            <a:r>
              <a:rPr lang="ru-RU" dirty="0" smtClean="0"/>
              <a:t> вопрос 1 – ниже 1 уровня сложности, вопрос 2 – 1 уровень</a:t>
            </a:r>
          </a:p>
          <a:p>
            <a:pPr marL="0" indent="0">
              <a:buNone/>
            </a:pPr>
            <a:r>
              <a:rPr lang="ru-RU" b="1" i="1" dirty="0" smtClean="0"/>
              <a:t>Результат российских учащихся</a:t>
            </a:r>
            <a:r>
              <a:rPr lang="ru-RU" i="1" dirty="0" smtClean="0"/>
              <a:t>:</a:t>
            </a:r>
            <a:r>
              <a:rPr lang="ru-RU" dirty="0" smtClean="0"/>
              <a:t> вопрос 1 – 89%; вопрос 2 – 72%</a:t>
            </a:r>
          </a:p>
          <a:p>
            <a:pPr marL="0" indent="0">
              <a:buNone/>
            </a:pPr>
            <a:r>
              <a:rPr lang="ru-RU" b="1" i="1" dirty="0" smtClean="0"/>
              <a:t>Средний результат учащихся стран ОЭСР</a:t>
            </a:r>
            <a:r>
              <a:rPr lang="ru-RU" i="1" dirty="0" smtClean="0"/>
              <a:t>:</a:t>
            </a:r>
            <a:r>
              <a:rPr lang="ru-RU" dirty="0" smtClean="0"/>
              <a:t> вопрос 1 – 87%; вопрос 2 – 80%</a:t>
            </a:r>
          </a:p>
          <a:p>
            <a:pPr marL="0" indent="0">
              <a:buNone/>
            </a:pPr>
            <a:r>
              <a:rPr lang="ru-RU" b="1" i="1" dirty="0" smtClean="0"/>
              <a:t>Максимальный результат</a:t>
            </a:r>
            <a:r>
              <a:rPr lang="ru-RU" i="1" dirty="0" smtClean="0"/>
              <a:t>:</a:t>
            </a:r>
            <a:r>
              <a:rPr lang="ru-RU" dirty="0" smtClean="0"/>
              <a:t> вопрос 1 – 93%; вопрос 2 – 91%</a:t>
            </a:r>
          </a:p>
          <a:p>
            <a:pPr marL="0" indent="0">
              <a:buNone/>
            </a:pPr>
            <a:endParaRPr lang="ru-RU" dirty="0" smtClean="0"/>
          </a:p>
          <a:p>
            <a:pPr marL="0" indent="0" algn="just">
              <a:buNone/>
            </a:pPr>
            <a:r>
              <a:rPr lang="ru-RU" b="1" dirty="0" smtClean="0"/>
              <a:t>Комментарии эксперта.</a:t>
            </a:r>
            <a:r>
              <a:rPr lang="ru-RU" b="1" i="1" dirty="0" smtClean="0"/>
              <a:t> </a:t>
            </a:r>
            <a:r>
              <a:rPr lang="ru-RU" i="1" dirty="0" smtClean="0"/>
              <a:t>Проверяется умение читать столбчатую диаграмму и извлекать из нее информацию, нужную для ответа на поставленный вопрос. Для российских учащихся оба вопроса базовой сложности, поэтому и результаты достаточно высокие. Сложность вопроса 2 несколько выше, так как надо не только прочесть диаграмму, но и сравнить высоту столбцов, поэтому и результат несколько ниже. Эта тенденция характерна и для учащихся стран ОЭСР, и для лидирующих стран.</a:t>
            </a:r>
            <a:endParaRPr lang="ru-RU"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5" name="Рисунок 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pic>
        <p:nvPicPr>
          <p:cNvPr id="6" name="Рисунок 5"/>
          <p:cNvPicPr/>
          <p:nvPr/>
        </p:nvPicPr>
        <p:blipFill>
          <a:blip r:embed="rId4" cstate="print"/>
          <a:srcRect t="739"/>
          <a:stretch>
            <a:fillRect/>
          </a:stretch>
        </p:blipFill>
        <p:spPr bwMode="auto">
          <a:xfrm>
            <a:off x="1355965" y="1180554"/>
            <a:ext cx="4865141" cy="3769797"/>
          </a:xfrm>
          <a:prstGeom prst="rect">
            <a:avLst/>
          </a:prstGeom>
          <a:noFill/>
          <a:ln w="9525">
            <a:noFill/>
            <a:miter lim="800000"/>
            <a:headEnd/>
            <a:tailEnd/>
          </a:ln>
        </p:spPr>
      </p:pic>
      <p:pic>
        <p:nvPicPr>
          <p:cNvPr id="7" name="Рисунок 6"/>
          <p:cNvPicPr/>
          <p:nvPr/>
        </p:nvPicPr>
        <p:blipFill>
          <a:blip r:embed="rId5" cstate="print"/>
          <a:srcRect t="21339"/>
          <a:stretch>
            <a:fillRect/>
          </a:stretch>
        </p:blipFill>
        <p:spPr bwMode="auto">
          <a:xfrm>
            <a:off x="1449526" y="4845307"/>
            <a:ext cx="4023097" cy="1113155"/>
          </a:xfrm>
          <a:prstGeom prst="rect">
            <a:avLst/>
          </a:prstGeom>
          <a:noFill/>
          <a:ln w="9525">
            <a:noFill/>
            <a:miter lim="800000"/>
            <a:headEnd/>
            <a:tailEnd/>
          </a:ln>
        </p:spPr>
      </p:pic>
      <p:pic>
        <p:nvPicPr>
          <p:cNvPr id="8" name="Рисунок 7"/>
          <p:cNvPicPr/>
          <p:nvPr/>
        </p:nvPicPr>
        <p:blipFill>
          <a:blip r:embed="rId6" cstate="print"/>
          <a:srcRect t="14183" b="12059"/>
          <a:stretch>
            <a:fillRect/>
          </a:stretch>
        </p:blipFill>
        <p:spPr bwMode="auto">
          <a:xfrm>
            <a:off x="1449526" y="5931858"/>
            <a:ext cx="4116657" cy="123253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125811"/>
            <a:ext cx="10692765" cy="775005"/>
          </a:xfrm>
        </p:spPr>
        <p:txBody>
          <a:bodyPr/>
          <a:lstStyle/>
          <a:p>
            <a:r>
              <a:rPr lang="ru-RU" dirty="0" smtClean="0"/>
              <a:t>Вращающаяся дверь</a:t>
            </a:r>
            <a:endParaRPr lang="ru-RU" dirty="0"/>
          </a:p>
        </p:txBody>
      </p:sp>
      <p:sp>
        <p:nvSpPr>
          <p:cNvPr id="3" name="Содержимое 2"/>
          <p:cNvSpPr>
            <a:spLocks noGrp="1"/>
          </p:cNvSpPr>
          <p:nvPr>
            <p:ph idx="1"/>
          </p:nvPr>
        </p:nvSpPr>
        <p:spPr>
          <a:xfrm>
            <a:off x="6314666" y="1205931"/>
            <a:ext cx="4972142" cy="5328591"/>
          </a:xfrm>
        </p:spPr>
        <p:txBody>
          <a:bodyPr>
            <a:normAutofit fontScale="32500" lnSpcReduction="20000"/>
          </a:bodyPr>
          <a:lstStyle/>
          <a:p>
            <a:pPr marL="0" indent="0">
              <a:buNone/>
            </a:pPr>
            <a:r>
              <a:rPr lang="ru-RU" b="1" i="1" dirty="0" smtClean="0"/>
              <a:t>Содержание:</a:t>
            </a:r>
            <a:r>
              <a:rPr lang="ru-RU" b="1" dirty="0" smtClean="0"/>
              <a:t> </a:t>
            </a:r>
            <a:r>
              <a:rPr lang="ru-RU" dirty="0" smtClean="0"/>
              <a:t>Пространство и форма</a:t>
            </a:r>
          </a:p>
          <a:p>
            <a:pPr marL="0" indent="0">
              <a:buNone/>
            </a:pPr>
            <a:r>
              <a:rPr lang="ru-RU" b="1" i="1" dirty="0" smtClean="0"/>
              <a:t>Вид деятельности</a:t>
            </a:r>
            <a:r>
              <a:rPr lang="ru-RU" i="1" dirty="0" smtClean="0"/>
              <a:t>:</a:t>
            </a:r>
            <a:r>
              <a:rPr lang="ru-RU" dirty="0" smtClean="0"/>
              <a:t> «Формулировать» (создать модель решения)</a:t>
            </a:r>
          </a:p>
          <a:p>
            <a:pPr marL="0" indent="0">
              <a:buNone/>
            </a:pPr>
            <a:r>
              <a:rPr lang="ru-RU" b="1" i="1" dirty="0" smtClean="0"/>
              <a:t>Уровень сложности</a:t>
            </a:r>
            <a:r>
              <a:rPr lang="ru-RU" i="1" dirty="0" smtClean="0"/>
              <a:t>:</a:t>
            </a:r>
            <a:r>
              <a:rPr lang="ru-RU" dirty="0" smtClean="0"/>
              <a:t> 6 уровень</a:t>
            </a:r>
          </a:p>
          <a:p>
            <a:pPr marL="0" indent="0">
              <a:buNone/>
            </a:pPr>
            <a:r>
              <a:rPr lang="ru-RU" b="1" i="1" dirty="0" smtClean="0"/>
              <a:t>Результат российских учащихся</a:t>
            </a:r>
            <a:r>
              <a:rPr lang="ru-RU" i="1" dirty="0" smtClean="0"/>
              <a:t>:</a:t>
            </a:r>
            <a:r>
              <a:rPr lang="ru-RU" dirty="0" smtClean="0"/>
              <a:t> 3%</a:t>
            </a:r>
          </a:p>
          <a:p>
            <a:pPr marL="0" indent="0">
              <a:buNone/>
            </a:pPr>
            <a:r>
              <a:rPr lang="ru-RU" b="1" i="1" dirty="0" smtClean="0"/>
              <a:t>Средний результат учащихся стран ОЭСР</a:t>
            </a:r>
            <a:r>
              <a:rPr lang="ru-RU" i="1" dirty="0" smtClean="0"/>
              <a:t>:</a:t>
            </a:r>
            <a:r>
              <a:rPr lang="ru-RU" dirty="0" smtClean="0"/>
              <a:t> 4%</a:t>
            </a:r>
          </a:p>
          <a:p>
            <a:pPr marL="0" indent="0">
              <a:buNone/>
            </a:pPr>
            <a:r>
              <a:rPr lang="ru-RU" b="1" i="1" dirty="0" smtClean="0"/>
              <a:t>Максимальный результат</a:t>
            </a:r>
            <a:r>
              <a:rPr lang="ru-RU" i="1" dirty="0" smtClean="0"/>
              <a:t>:</a:t>
            </a:r>
            <a:r>
              <a:rPr lang="ru-RU" dirty="0" smtClean="0"/>
              <a:t> 14%</a:t>
            </a:r>
          </a:p>
          <a:p>
            <a:pPr marL="0" indent="0">
              <a:buNone/>
            </a:pPr>
            <a:endParaRPr lang="ru-RU" dirty="0" smtClean="0"/>
          </a:p>
          <a:p>
            <a:pPr marL="0" indent="0" algn="just">
              <a:buNone/>
            </a:pPr>
            <a:r>
              <a:rPr lang="ru-RU" b="1" dirty="0" smtClean="0"/>
              <a:t>Комментарии эксперта</a:t>
            </a:r>
            <a:r>
              <a:rPr lang="ru-RU" dirty="0" smtClean="0"/>
              <a:t>.</a:t>
            </a:r>
            <a:r>
              <a:rPr lang="ru-RU" i="1" dirty="0" smtClean="0"/>
              <a:t> В задании требуется воспринять новую информацию – описание представленной реальной ситуации – и интерпретировать ее геометрическую модель, чтобы вычислить длину искомой дуги. Опираясь на пространственное воображение и интуицию при работе с моделью, можно догадаться, что эта дуга составляет 1/6 часть длины окружности двери. Для решения проблемы нужно вспомнить (или посмотреть в списке формул в тетради для учащегося) известную учащимся формулу длины окружности. Ответ в пределах от 103 до 105. [Принимаются ответы, вычисленные, как 1/6 длины окружности, например, 100π/3, а также ответ, равный 100, но только в случае, если понятно, что этот ответ получен в результате использования =3].</a:t>
            </a:r>
            <a:endParaRPr lang="ru-RU" dirty="0" smtClean="0"/>
          </a:p>
          <a:p>
            <a:pPr marL="0" indent="0" algn="just">
              <a:buNone/>
            </a:pPr>
            <a:r>
              <a:rPr lang="ru-RU" i="1" dirty="0" smtClean="0"/>
              <a:t>Подобных задач нет в российских учебниках. Сложность задачи определяется наличием большого текста, в котором много новой для учащихся словесной информации, описывающей ситуацию. Информация представлена в различной форме: в виде текста, количественных данных и рисунков. Данные, нужные для решения, надо извлечь из разных частей текста. Слово «окружность» не упоминается в тексте задания, учащимся самим надо сообразить, что именно окружность, разделенная тремя радиусами на три равные части, является моделью вращающейся двери.</a:t>
            </a:r>
            <a:endParaRPr lang="ru-RU"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5" name="Рисунок 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pic>
        <p:nvPicPr>
          <p:cNvPr id="9" name="Рисунок 8"/>
          <p:cNvPicPr/>
          <p:nvPr/>
        </p:nvPicPr>
        <p:blipFill>
          <a:blip r:embed="rId4" cstate="print">
            <a:clrChange>
              <a:clrFrom>
                <a:srgbClr val="FFFFFF"/>
              </a:clrFrom>
              <a:clrTo>
                <a:srgbClr val="FFFFFF">
                  <a:alpha val="0"/>
                </a:srgbClr>
              </a:clrTo>
            </a:clrChange>
          </a:blip>
          <a:srcRect t="3412"/>
          <a:stretch>
            <a:fillRect/>
          </a:stretch>
        </p:blipFill>
        <p:spPr bwMode="auto">
          <a:xfrm>
            <a:off x="1449527" y="1250221"/>
            <a:ext cx="4865141" cy="2336800"/>
          </a:xfrm>
          <a:prstGeom prst="rect">
            <a:avLst/>
          </a:prstGeom>
          <a:noFill/>
          <a:ln w="9525">
            <a:noFill/>
            <a:miter lim="800000"/>
            <a:headEnd/>
            <a:tailEnd/>
          </a:ln>
        </p:spPr>
      </p:pic>
      <p:grpSp>
        <p:nvGrpSpPr>
          <p:cNvPr id="6" name="Group 2"/>
          <p:cNvGrpSpPr>
            <a:grpSpLocks/>
          </p:cNvGrpSpPr>
          <p:nvPr/>
        </p:nvGrpSpPr>
        <p:grpSpPr bwMode="auto">
          <a:xfrm>
            <a:off x="361286" y="2430070"/>
            <a:ext cx="3490913" cy="992187"/>
            <a:chOff x="1941" y="3618"/>
            <a:chExt cx="5497" cy="1561"/>
          </a:xfrm>
        </p:grpSpPr>
        <p:sp>
          <p:nvSpPr>
            <p:cNvPr id="11267" name="AutoShape 3"/>
            <p:cNvSpPr>
              <a:spLocks noChangeAspect="1" noChangeArrowheads="1"/>
            </p:cNvSpPr>
            <p:nvPr/>
          </p:nvSpPr>
          <p:spPr bwMode="auto">
            <a:xfrm>
              <a:off x="4371" y="3618"/>
              <a:ext cx="156" cy="530"/>
            </a:xfrm>
            <a:prstGeom prst="downArrow">
              <a:avLst>
                <a:gd name="adj1" fmla="val 50000"/>
                <a:gd name="adj2" fmla="val 84936"/>
              </a:avLst>
            </a:prstGeom>
            <a:solidFill>
              <a:srgbClr val="FFFFFF"/>
            </a:solidFill>
            <a:ln w="9525">
              <a:solidFill>
                <a:srgbClr val="A5A5A5"/>
              </a:solidFill>
              <a:miter lim="800000"/>
              <a:headEnd/>
              <a:tailEnd/>
            </a:ln>
          </p:spPr>
          <p:txBody>
            <a:bodyPr vert="horz" wrap="square" lIns="91440" tIns="45720" rIns="91440" bIns="45720" numCol="1" anchor="t" anchorCtr="0" compatLnSpc="1">
              <a:prstTxWarp prst="textNoShape">
                <a:avLst/>
              </a:prstTxWarp>
            </a:bodyPr>
            <a:lstStyle/>
            <a:p>
              <a:endParaRPr lang="ru-RU"/>
            </a:p>
          </p:txBody>
        </p:sp>
        <p:cxnSp>
          <p:nvCxnSpPr>
            <p:cNvPr id="11268" name="AutoShape 4"/>
            <p:cNvCxnSpPr>
              <a:cxnSpLocks noChangeAspect="1" noChangeShapeType="1"/>
            </p:cNvCxnSpPr>
            <p:nvPr/>
          </p:nvCxnSpPr>
          <p:spPr bwMode="auto">
            <a:xfrm>
              <a:off x="1953" y="5135"/>
              <a:ext cx="1365" cy="0"/>
            </a:xfrm>
            <a:prstGeom prst="straightConnector1">
              <a:avLst/>
            </a:prstGeom>
            <a:noFill/>
            <a:ln w="9525">
              <a:solidFill>
                <a:srgbClr val="000000"/>
              </a:solidFill>
              <a:round/>
              <a:headEnd type="triangle" w="med" len="med"/>
              <a:tailEnd type="triangle" w="med" len="med"/>
            </a:ln>
          </p:spPr>
        </p:cxnSp>
        <p:cxnSp>
          <p:nvCxnSpPr>
            <p:cNvPr id="11269" name="AutoShape 5"/>
            <p:cNvCxnSpPr>
              <a:cxnSpLocks noChangeAspect="1" noChangeShapeType="1"/>
            </p:cNvCxnSpPr>
            <p:nvPr/>
          </p:nvCxnSpPr>
          <p:spPr bwMode="auto">
            <a:xfrm>
              <a:off x="1941" y="3958"/>
              <a:ext cx="0" cy="1147"/>
            </a:xfrm>
            <a:prstGeom prst="straightConnector1">
              <a:avLst/>
            </a:prstGeom>
            <a:noFill/>
            <a:ln w="9525">
              <a:solidFill>
                <a:srgbClr val="000000"/>
              </a:solidFill>
              <a:prstDash val="dash"/>
              <a:round/>
              <a:headEnd/>
              <a:tailEnd/>
            </a:ln>
          </p:spPr>
        </p:cxnSp>
        <p:cxnSp>
          <p:nvCxnSpPr>
            <p:cNvPr id="11270" name="AutoShape 6"/>
            <p:cNvCxnSpPr>
              <a:cxnSpLocks noChangeAspect="1" noChangeShapeType="1"/>
            </p:cNvCxnSpPr>
            <p:nvPr/>
          </p:nvCxnSpPr>
          <p:spPr bwMode="auto">
            <a:xfrm>
              <a:off x="3318" y="3958"/>
              <a:ext cx="0" cy="1147"/>
            </a:xfrm>
            <a:prstGeom prst="straightConnector1">
              <a:avLst/>
            </a:prstGeom>
            <a:noFill/>
            <a:ln w="9525">
              <a:solidFill>
                <a:srgbClr val="000000"/>
              </a:solidFill>
              <a:prstDash val="dash"/>
              <a:round/>
              <a:headEnd/>
              <a:tailEnd/>
            </a:ln>
          </p:spPr>
        </p:cxnSp>
        <p:cxnSp>
          <p:nvCxnSpPr>
            <p:cNvPr id="11271" name="AutoShape 7"/>
            <p:cNvCxnSpPr>
              <a:cxnSpLocks noChangeAspect="1" noChangeShapeType="1"/>
            </p:cNvCxnSpPr>
            <p:nvPr/>
          </p:nvCxnSpPr>
          <p:spPr bwMode="auto">
            <a:xfrm flipH="1">
              <a:off x="6227" y="3957"/>
              <a:ext cx="1211" cy="138"/>
            </a:xfrm>
            <a:prstGeom prst="straightConnector1">
              <a:avLst/>
            </a:prstGeom>
            <a:noFill/>
            <a:ln w="9525">
              <a:solidFill>
                <a:srgbClr val="000000"/>
              </a:solidFill>
              <a:round/>
              <a:headEnd/>
              <a:tailEnd type="triangle" w="med" len="med"/>
            </a:ln>
          </p:spPr>
        </p:cxnSp>
        <p:cxnSp>
          <p:nvCxnSpPr>
            <p:cNvPr id="11272" name="AutoShape 8"/>
            <p:cNvCxnSpPr>
              <a:cxnSpLocks noChangeAspect="1" noChangeShapeType="1"/>
            </p:cNvCxnSpPr>
            <p:nvPr/>
          </p:nvCxnSpPr>
          <p:spPr bwMode="auto">
            <a:xfrm flipH="1">
              <a:off x="6033" y="3957"/>
              <a:ext cx="1405" cy="674"/>
            </a:xfrm>
            <a:prstGeom prst="straightConnector1">
              <a:avLst/>
            </a:prstGeom>
            <a:noFill/>
            <a:ln w="9525">
              <a:solidFill>
                <a:srgbClr val="000000"/>
              </a:solidFill>
              <a:round/>
              <a:headEnd/>
              <a:tailEnd type="triangle" w="med" len="med"/>
            </a:ln>
          </p:spPr>
        </p:cxnSp>
        <p:cxnSp>
          <p:nvCxnSpPr>
            <p:cNvPr id="11273" name="AutoShape 9"/>
            <p:cNvCxnSpPr>
              <a:cxnSpLocks noChangeAspect="1" noChangeShapeType="1"/>
            </p:cNvCxnSpPr>
            <p:nvPr/>
          </p:nvCxnSpPr>
          <p:spPr bwMode="auto">
            <a:xfrm flipH="1">
              <a:off x="6606" y="3957"/>
              <a:ext cx="832" cy="573"/>
            </a:xfrm>
            <a:prstGeom prst="straightConnector1">
              <a:avLst/>
            </a:prstGeom>
            <a:noFill/>
            <a:ln w="9525">
              <a:solidFill>
                <a:srgbClr val="000000"/>
              </a:solidFill>
              <a:round/>
              <a:headEnd/>
              <a:tailEnd type="triangle" w="med" len="med"/>
            </a:ln>
          </p:spPr>
        </p:cxnSp>
        <p:sp>
          <p:nvSpPr>
            <p:cNvPr id="11274" name="AutoShape 10"/>
            <p:cNvSpPr>
              <a:spLocks noChangeAspect="1" noChangeArrowheads="1"/>
            </p:cNvSpPr>
            <p:nvPr/>
          </p:nvSpPr>
          <p:spPr bwMode="auto">
            <a:xfrm>
              <a:off x="4371" y="4650"/>
              <a:ext cx="157" cy="529"/>
            </a:xfrm>
            <a:prstGeom prst="downArrow">
              <a:avLst>
                <a:gd name="adj1" fmla="val 50000"/>
                <a:gd name="adj2" fmla="val 84236"/>
              </a:avLst>
            </a:prstGeom>
            <a:solidFill>
              <a:srgbClr val="FFFFFF"/>
            </a:solidFill>
            <a:ln w="9525">
              <a:solidFill>
                <a:srgbClr val="A5A5A5"/>
              </a:solidFill>
              <a:miter lim="800000"/>
              <a:headEnd/>
              <a:tailEnd/>
            </a:ln>
          </p:spPr>
          <p:txBody>
            <a:bodyPr vert="horz" wrap="square" lIns="91440" tIns="45720" rIns="91440" bIns="45720" numCol="1" anchor="t" anchorCtr="0" compatLnSpc="1">
              <a:prstTxWarp prst="textNoShape">
                <a:avLst/>
              </a:prstTxWarp>
            </a:bodyPr>
            <a:lstStyle/>
            <a:p>
              <a:endParaRPr lang="ru-RU"/>
            </a:p>
          </p:txBody>
        </p:sp>
      </p:grpSp>
      <p:pic>
        <p:nvPicPr>
          <p:cNvPr id="19" name="Рисунок 18"/>
          <p:cNvPicPr/>
          <p:nvPr/>
        </p:nvPicPr>
        <p:blipFill>
          <a:blip r:embed="rId5" cstate="print">
            <a:clrChange>
              <a:clrFrom>
                <a:srgbClr val="FFFFFF"/>
              </a:clrFrom>
              <a:clrTo>
                <a:srgbClr val="FFFFFF">
                  <a:alpha val="0"/>
                </a:srgbClr>
              </a:clrTo>
            </a:clrChange>
          </a:blip>
          <a:srcRect/>
          <a:stretch>
            <a:fillRect/>
          </a:stretch>
        </p:blipFill>
        <p:spPr bwMode="auto">
          <a:xfrm>
            <a:off x="1355967" y="3883030"/>
            <a:ext cx="4958701" cy="20034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marL="543860" indent="-543860">
              <a:lnSpc>
                <a:spcPct val="90000"/>
              </a:lnSpc>
              <a:buNone/>
              <a:defRPr/>
            </a:pPr>
            <a:r>
              <a:rPr lang="en-US" dirty="0" smtClean="0">
                <a:solidFill>
                  <a:schemeClr val="accent6">
                    <a:lumMod val="75000"/>
                  </a:schemeClr>
                </a:solidFill>
              </a:rPr>
              <a:t>1</a:t>
            </a:r>
            <a:r>
              <a:rPr lang="ru-RU" dirty="0" smtClean="0">
                <a:solidFill>
                  <a:schemeClr val="accent6">
                    <a:lumMod val="75000"/>
                  </a:schemeClr>
                </a:solidFill>
              </a:rPr>
              <a:t>. Введение</a:t>
            </a:r>
            <a:r>
              <a:rPr lang="en-US" dirty="0" smtClean="0">
                <a:solidFill>
                  <a:schemeClr val="accent6">
                    <a:lumMod val="75000"/>
                  </a:schemeClr>
                </a:solidFill>
              </a:rPr>
              <a:t>.</a:t>
            </a:r>
            <a:r>
              <a:rPr lang="ru-RU" dirty="0" smtClean="0">
                <a:solidFill>
                  <a:schemeClr val="accent6">
                    <a:lumMod val="75000"/>
                  </a:schemeClr>
                </a:solidFill>
              </a:rPr>
              <a:t> Функциональная грамотность и оценка ее </a:t>
            </a:r>
            <a:r>
              <a:rPr lang="ru-RU" dirty="0" err="1" smtClean="0">
                <a:solidFill>
                  <a:schemeClr val="accent6">
                    <a:lumMod val="75000"/>
                  </a:schemeClr>
                </a:solidFill>
              </a:rPr>
              <a:t>сформированности</a:t>
            </a:r>
            <a:endParaRPr lang="ru-RU" dirty="0" smtClean="0">
              <a:solidFill>
                <a:schemeClr val="accent6">
                  <a:lumMod val="75000"/>
                </a:schemeClr>
              </a:solidFill>
            </a:endParaRPr>
          </a:p>
          <a:p>
            <a:pPr marL="543860" indent="-543860">
              <a:lnSpc>
                <a:spcPct val="90000"/>
              </a:lnSpc>
              <a:buNone/>
              <a:defRPr/>
            </a:pPr>
            <a:endParaRPr lang="ru-RU" dirty="0" smtClean="0">
              <a:solidFill>
                <a:schemeClr val="accent6">
                  <a:lumMod val="75000"/>
                </a:schemeClr>
              </a:solidFill>
            </a:endParaRPr>
          </a:p>
          <a:p>
            <a:pPr marL="543860" indent="-543860">
              <a:lnSpc>
                <a:spcPct val="90000"/>
              </a:lnSpc>
              <a:buNone/>
              <a:defRPr/>
            </a:pPr>
            <a:endParaRPr lang="ru-RU" dirty="0" smtClean="0">
              <a:solidFill>
                <a:schemeClr val="accent6">
                  <a:lumMod val="7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sz="2400" dirty="0" smtClean="0"/>
              <a:t/>
            </a:r>
            <a:br>
              <a:rPr lang="ru-RU" sz="2400" dirty="0" smtClean="0"/>
            </a:br>
            <a:r>
              <a:rPr lang="ru-RU" sz="2400" dirty="0" smtClean="0"/>
              <a:t>Ю.А </a:t>
            </a:r>
            <a:r>
              <a:rPr lang="ru-RU" sz="2400" dirty="0" err="1" smtClean="0"/>
              <a:t>Тюменева</a:t>
            </a:r>
            <a:r>
              <a:rPr lang="ru-RU" sz="2400" dirty="0" smtClean="0"/>
              <a:t/>
            </a:r>
            <a:br>
              <a:rPr lang="ru-RU" sz="2400" dirty="0" smtClean="0"/>
            </a:br>
            <a:r>
              <a:rPr lang="ru-RU" sz="2400" dirty="0" smtClean="0"/>
              <a:t> (</a:t>
            </a:r>
            <a:r>
              <a:rPr lang="en-US" sz="2400" dirty="0" smtClean="0"/>
              <a:t>http://www.rtc-edu.ru/trainings/vebinar/434</a:t>
            </a:r>
            <a:r>
              <a:rPr lang="ru-RU" sz="2400" dirty="0" smtClean="0"/>
              <a:t>)</a:t>
            </a:r>
            <a:br>
              <a:rPr lang="ru-RU" sz="2400" dirty="0" smtClean="0"/>
            </a:br>
            <a:endParaRPr lang="ru-RU" sz="2400" dirty="0"/>
          </a:p>
        </p:txBody>
      </p:sp>
      <p:sp>
        <p:nvSpPr>
          <p:cNvPr id="4099" name="Содержимое 2"/>
          <p:cNvSpPr>
            <a:spLocks noGrp="1"/>
          </p:cNvSpPr>
          <p:nvPr>
            <p:ph idx="1"/>
          </p:nvPr>
        </p:nvSpPr>
        <p:spPr/>
        <p:txBody>
          <a:bodyPr/>
          <a:lstStyle/>
          <a:p>
            <a:pPr indent="15110">
              <a:buNone/>
            </a:pPr>
            <a:r>
              <a:rPr lang="ru-RU" dirty="0" smtClean="0"/>
              <a:t>Что в заданиях PISA по математике мешает российским школьникам их выполнять? Результаты экспериментальных исследований</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303522"/>
          </a:xfrm>
          <a:prstGeom prst="rect">
            <a:avLst/>
          </a:prstGeom>
          <a:noFill/>
          <a:ln w="9525">
            <a:noFill/>
            <a:miter lim="800000"/>
            <a:headEnd/>
            <a:tailEnd/>
          </a:ln>
        </p:spPr>
      </p:pic>
      <p:sp>
        <p:nvSpPr>
          <p:cNvPr id="2" name="Заголовок 1"/>
          <p:cNvSpPr>
            <a:spLocks noGrp="1"/>
          </p:cNvSpPr>
          <p:nvPr>
            <p:ph type="ctrTitle"/>
          </p:nvPr>
        </p:nvSpPr>
        <p:spPr>
          <a:xfrm>
            <a:off x="233080" y="172480"/>
            <a:ext cx="11414692" cy="1003347"/>
          </a:xfrm>
        </p:spPr>
        <p:txBody>
          <a:bodyPr/>
          <a:lstStyle/>
          <a:p>
            <a:pPr algn="l"/>
            <a:r>
              <a:rPr lang="ru-RU" sz="3100" dirty="0" smtClean="0">
                <a:solidFill>
                  <a:schemeClr val="bg1"/>
                </a:solidFill>
              </a:rPr>
              <a:t>Задания </a:t>
            </a:r>
            <a:r>
              <a:rPr lang="en-US" sz="3100" dirty="0" smtClean="0">
                <a:solidFill>
                  <a:schemeClr val="bg1"/>
                </a:solidFill>
              </a:rPr>
              <a:t>PISA – </a:t>
            </a:r>
            <a:r>
              <a:rPr lang="ru-RU" sz="3100" dirty="0" smtClean="0">
                <a:solidFill>
                  <a:schemeClr val="bg1"/>
                </a:solidFill>
              </a:rPr>
              <a:t>как один из вариантов задать новый контекст</a:t>
            </a:r>
            <a:endParaRPr lang="en-US" sz="3100" dirty="0" smtClean="0">
              <a:solidFill>
                <a:schemeClr val="bg1"/>
              </a:solidFill>
            </a:endParaRPr>
          </a:p>
        </p:txBody>
      </p:sp>
      <p:sp>
        <p:nvSpPr>
          <p:cNvPr id="5124" name="Объект 2"/>
          <p:cNvSpPr txBox="1">
            <a:spLocks/>
          </p:cNvSpPr>
          <p:nvPr/>
        </p:nvSpPr>
        <p:spPr bwMode="auto">
          <a:xfrm>
            <a:off x="1262342" y="1671693"/>
            <a:ext cx="10045094" cy="4728165"/>
          </a:xfrm>
          <a:prstGeom prst="rect">
            <a:avLst/>
          </a:prstGeom>
          <a:noFill/>
          <a:ln w="9525">
            <a:noFill/>
            <a:miter lim="800000"/>
            <a:headEnd/>
            <a:tailEnd/>
          </a:ln>
        </p:spPr>
        <p:txBody>
          <a:bodyPr lIns="108785" tIns="54392" rIns="108785" bIns="54392"/>
          <a:lstStyle/>
          <a:p>
            <a:pPr>
              <a:spcBef>
                <a:spcPct val="20000"/>
              </a:spcBef>
              <a:buFont typeface="Arial" pitchFamily="34" charset="0"/>
              <a:buNone/>
            </a:pPr>
            <a:r>
              <a:rPr lang="ru-RU" sz="2400" dirty="0"/>
              <a:t>Эксперимент 1. </a:t>
            </a:r>
            <a:r>
              <a:rPr lang="ru-RU" sz="2400" dirty="0" smtClean="0"/>
              <a:t>Показано</a:t>
            </a:r>
            <a:r>
              <a:rPr lang="ru-RU" sz="2400" dirty="0"/>
              <a:t>, какие характеристики заданий </a:t>
            </a:r>
            <a:r>
              <a:rPr lang="en-US" sz="2400" dirty="0"/>
              <a:t>PISA</a:t>
            </a:r>
            <a:r>
              <a:rPr lang="ru-RU" sz="2400" dirty="0"/>
              <a:t> усложняют или упрощают их решение. </a:t>
            </a:r>
            <a:r>
              <a:rPr lang="ru-RU" sz="2400" dirty="0" smtClean="0"/>
              <a:t>Экспериментально подтвердили, </a:t>
            </a:r>
            <a:r>
              <a:rPr lang="ru-RU" sz="2400" dirty="0"/>
              <a:t>что задания, которые являются значительно более трудными именно для российских школьников, связаны скорее с дефицитами предметного знания (их переносом), чем с общими навыками решения задач.  </a:t>
            </a:r>
          </a:p>
          <a:p>
            <a:pPr>
              <a:spcBef>
                <a:spcPct val="20000"/>
              </a:spcBef>
              <a:buFont typeface="Arial" pitchFamily="34" charset="0"/>
              <a:buNone/>
            </a:pPr>
            <a:r>
              <a:rPr lang="ru-RU" sz="2400" dirty="0"/>
              <a:t>Эксперимент 2. </a:t>
            </a:r>
            <a:r>
              <a:rPr lang="ru-RU" sz="2400" dirty="0" smtClean="0"/>
              <a:t>Показаны </a:t>
            </a:r>
            <a:r>
              <a:rPr lang="ru-RU" sz="2400" dirty="0"/>
              <a:t>эффекты «типичности» задачи в отношении процесса ее решения. </a:t>
            </a:r>
            <a:r>
              <a:rPr lang="ru-RU" sz="2400" dirty="0" smtClean="0"/>
              <a:t>Продемонстрировано, </a:t>
            </a:r>
            <a:r>
              <a:rPr lang="ru-RU" sz="2400" dirty="0"/>
              <a:t>что распознавание задачи, как относящейся к какому-то типу, актуализирует процесс воспоминания и воспроизведения, тогда как процессы понимания практически блокируются.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303522"/>
          </a:xfrm>
          <a:prstGeom prst="rect">
            <a:avLst/>
          </a:prstGeom>
          <a:noFill/>
          <a:ln w="9525">
            <a:noFill/>
            <a:miter lim="800000"/>
            <a:headEnd/>
            <a:tailEnd/>
          </a:ln>
        </p:spPr>
      </p:pic>
      <p:sp>
        <p:nvSpPr>
          <p:cNvPr id="2" name="Заголовок 1"/>
          <p:cNvSpPr>
            <a:spLocks noGrp="1"/>
          </p:cNvSpPr>
          <p:nvPr>
            <p:ph type="ctrTitle"/>
          </p:nvPr>
        </p:nvSpPr>
        <p:spPr>
          <a:xfrm>
            <a:off x="1823380" y="2454471"/>
            <a:ext cx="9580999" cy="2532413"/>
          </a:xfrm>
        </p:spPr>
        <p:txBody>
          <a:bodyPr/>
          <a:lstStyle/>
          <a:p>
            <a:pPr algn="l">
              <a:defRPr/>
            </a:pPr>
            <a:r>
              <a:rPr lang="ru-RU" sz="3900" dirty="0" smtClean="0"/>
              <a:t>Почему </a:t>
            </a:r>
            <a:r>
              <a:rPr lang="ru-RU" sz="3900" dirty="0"/>
              <a:t>некоторые задания </a:t>
            </a:r>
            <a:r>
              <a:rPr lang="en-US" sz="3900" dirty="0"/>
              <a:t>PISA </a:t>
            </a:r>
            <a:r>
              <a:rPr lang="ru-RU" sz="3900" dirty="0"/>
              <a:t>труднее для российских школьников, чем для их зарубежных сверстников</a:t>
            </a:r>
            <a:r>
              <a:rPr lang="ru-RU" sz="3900" dirty="0" smtClean="0"/>
              <a:t>?</a:t>
            </a:r>
            <a:endParaRPr lang="en-US" sz="3900" dirty="0"/>
          </a:p>
        </p:txBody>
      </p:sp>
      <p:sp>
        <p:nvSpPr>
          <p:cNvPr id="7" name="Заголовок 1"/>
          <p:cNvSpPr txBox="1">
            <a:spLocks/>
          </p:cNvSpPr>
          <p:nvPr/>
        </p:nvSpPr>
        <p:spPr bwMode="auto">
          <a:xfrm>
            <a:off x="513600" y="172480"/>
            <a:ext cx="10946470" cy="1003347"/>
          </a:xfrm>
          <a:prstGeom prst="rect">
            <a:avLst/>
          </a:prstGeom>
          <a:noFill/>
          <a:ln w="9525">
            <a:noFill/>
            <a:miter lim="800000"/>
            <a:headEnd/>
            <a:tailEnd/>
          </a:ln>
        </p:spPr>
        <p:txBody>
          <a:bodyPr lIns="108785" tIns="54392" rIns="108785" bIns="54392" anchor="ctr"/>
          <a:lstStyle/>
          <a:p>
            <a:r>
              <a:rPr lang="ru-RU" sz="3900" dirty="0"/>
              <a:t>Эксперимент 1.</a:t>
            </a:r>
            <a:endParaRPr lang="en-US" sz="3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0319" y="-28194"/>
            <a:ext cx="11899413" cy="1640180"/>
          </a:xfrm>
          <a:prstGeom prst="rect">
            <a:avLst/>
          </a:prstGeom>
          <a:noFill/>
          <a:ln w="9525">
            <a:noFill/>
            <a:miter lim="800000"/>
            <a:headEnd/>
            <a:tailEnd/>
          </a:ln>
        </p:spPr>
      </p:pic>
      <p:sp>
        <p:nvSpPr>
          <p:cNvPr id="2" name="Заголовок 1"/>
          <p:cNvSpPr>
            <a:spLocks noGrp="1"/>
          </p:cNvSpPr>
          <p:nvPr>
            <p:ph type="ctrTitle"/>
          </p:nvPr>
        </p:nvSpPr>
        <p:spPr>
          <a:xfrm>
            <a:off x="233080" y="0"/>
            <a:ext cx="10946470" cy="1404685"/>
          </a:xfrm>
        </p:spPr>
        <p:txBody>
          <a:bodyPr/>
          <a:lstStyle/>
          <a:p>
            <a:pPr algn="l"/>
            <a:r>
              <a:rPr lang="ru-RU" sz="3900" dirty="0" smtClean="0">
                <a:solidFill>
                  <a:schemeClr val="bg1"/>
                </a:solidFill>
              </a:rPr>
              <a:t>Исследовательский вопрос</a:t>
            </a:r>
          </a:p>
        </p:txBody>
      </p:sp>
      <p:sp>
        <p:nvSpPr>
          <p:cNvPr id="8196" name="Прямоугольник 3"/>
          <p:cNvSpPr>
            <a:spLocks noChangeArrowheads="1"/>
          </p:cNvSpPr>
          <p:nvPr/>
        </p:nvSpPr>
        <p:spPr bwMode="auto">
          <a:xfrm>
            <a:off x="1730562" y="1877336"/>
            <a:ext cx="9541808" cy="2695169"/>
          </a:xfrm>
          <a:prstGeom prst="rect">
            <a:avLst/>
          </a:prstGeom>
          <a:noFill/>
          <a:ln w="9525">
            <a:noFill/>
            <a:miter lim="800000"/>
            <a:headEnd/>
            <a:tailEnd/>
          </a:ln>
        </p:spPr>
        <p:txBody>
          <a:bodyPr lIns="108785" tIns="54392" rIns="108785" bIns="54392">
            <a:spAutoFit/>
          </a:bodyPr>
          <a:lstStyle/>
          <a:p>
            <a:r>
              <a:rPr lang="ru-RU" sz="2400" dirty="0">
                <a:solidFill>
                  <a:srgbClr val="002060"/>
                </a:solidFill>
              </a:rPr>
              <a:t>Привычный вопрос: </a:t>
            </a:r>
            <a:r>
              <a:rPr lang="ru-RU" sz="2400" i="1" dirty="0">
                <a:solidFill>
                  <a:srgbClr val="002060"/>
                </a:solidFill>
              </a:rPr>
              <a:t>Чем объяснить низкие достижения российских школьников в PISA?</a:t>
            </a:r>
          </a:p>
          <a:p>
            <a:endParaRPr lang="ru-RU" sz="2400" dirty="0">
              <a:solidFill>
                <a:srgbClr val="002060"/>
              </a:solidFill>
            </a:endParaRPr>
          </a:p>
          <a:p>
            <a:r>
              <a:rPr lang="ru-RU" sz="2400" dirty="0">
                <a:solidFill>
                  <a:srgbClr val="002060"/>
                </a:solidFill>
              </a:rPr>
              <a:t>Наш вопрос: </a:t>
            </a:r>
            <a:r>
              <a:rPr lang="ru-RU" sz="2400" i="1" dirty="0">
                <a:solidFill>
                  <a:srgbClr val="002060"/>
                </a:solidFill>
              </a:rPr>
              <a:t>Чем объяснить существенно большую трудность некоторых заданий </a:t>
            </a:r>
            <a:r>
              <a:rPr lang="en-US" sz="2400" i="1" dirty="0">
                <a:solidFill>
                  <a:srgbClr val="002060"/>
                </a:solidFill>
              </a:rPr>
              <a:t>PISA</a:t>
            </a:r>
            <a:r>
              <a:rPr lang="ru-RU" sz="2400" i="1" dirty="0">
                <a:solidFill>
                  <a:srgbClr val="002060"/>
                </a:solidFill>
              </a:rPr>
              <a:t> по математике для российских школьников, чем для их сверстников в других странах</a:t>
            </a:r>
            <a:r>
              <a:rPr lang="en-US" sz="2400" i="1" dirty="0">
                <a:solidFill>
                  <a:srgbClr val="002060"/>
                </a:solidFill>
              </a:rPr>
              <a:t>?</a:t>
            </a:r>
          </a:p>
          <a:p>
            <a:endParaRPr lang="en-US" sz="2400" dirty="0">
              <a:solidFill>
                <a:srgbClr val="002060"/>
              </a:solidFill>
            </a:endParaRPr>
          </a:p>
        </p:txBody>
      </p:sp>
      <p:sp>
        <p:nvSpPr>
          <p:cNvPr id="8197" name="TextBox 5"/>
          <p:cNvSpPr txBox="1">
            <a:spLocks noChangeArrowheads="1"/>
          </p:cNvSpPr>
          <p:nvPr/>
        </p:nvSpPr>
        <p:spPr bwMode="auto">
          <a:xfrm>
            <a:off x="1918267" y="5051559"/>
            <a:ext cx="9354107" cy="1125509"/>
          </a:xfrm>
          <a:prstGeom prst="rect">
            <a:avLst/>
          </a:prstGeom>
          <a:noFill/>
          <a:ln w="9525">
            <a:noFill/>
            <a:miter lim="800000"/>
            <a:headEnd/>
            <a:tailEnd/>
          </a:ln>
        </p:spPr>
        <p:txBody>
          <a:bodyPr lIns="108785" tIns="54392" rIns="108785" bIns="54392">
            <a:spAutoFit/>
          </a:bodyPr>
          <a:lstStyle/>
          <a:p>
            <a:r>
              <a:rPr lang="ru-RU" sz="3300" dirty="0">
                <a:solidFill>
                  <a:srgbClr val="000000"/>
                </a:solidFill>
                <a:latin typeface="Calibri" pitchFamily="34" charset="0"/>
              </a:rPr>
              <a:t>Специфические дефициты в знаниях и умениях, связанные с программой обучения.</a:t>
            </a:r>
            <a:endParaRPr lang="en-US" sz="3300" dirty="0"/>
          </a:p>
        </p:txBody>
      </p:sp>
      <p:sp>
        <p:nvSpPr>
          <p:cNvPr id="7" name="Стрелка углом вверх 6"/>
          <p:cNvSpPr/>
          <p:nvPr/>
        </p:nvSpPr>
        <p:spPr>
          <a:xfrm rot="5400000">
            <a:off x="857659" y="4846429"/>
            <a:ext cx="902182" cy="78174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lIns="108785" tIns="54392" rIns="108785" bIns="54392"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0319" y="-28194"/>
            <a:ext cx="11899413" cy="1640180"/>
          </a:xfrm>
          <a:prstGeom prst="rect">
            <a:avLst/>
          </a:prstGeom>
          <a:noFill/>
          <a:ln w="9525">
            <a:noFill/>
            <a:miter lim="800000"/>
            <a:headEnd/>
            <a:tailEnd/>
          </a:ln>
        </p:spPr>
      </p:pic>
      <p:sp>
        <p:nvSpPr>
          <p:cNvPr id="2" name="Заголовок 1"/>
          <p:cNvSpPr>
            <a:spLocks noGrp="1"/>
          </p:cNvSpPr>
          <p:nvPr>
            <p:ph type="ctrTitle"/>
          </p:nvPr>
        </p:nvSpPr>
        <p:spPr>
          <a:xfrm>
            <a:off x="233080" y="0"/>
            <a:ext cx="10946470" cy="1404685"/>
          </a:xfrm>
        </p:spPr>
        <p:txBody>
          <a:bodyPr/>
          <a:lstStyle/>
          <a:p>
            <a:pPr algn="l"/>
            <a:r>
              <a:rPr lang="ru-RU" sz="3900" dirty="0" smtClean="0">
                <a:solidFill>
                  <a:schemeClr val="bg1"/>
                </a:solidFill>
              </a:rPr>
              <a:t>Пример задания с трудностью для России 2,9%</a:t>
            </a:r>
          </a:p>
        </p:txBody>
      </p:sp>
      <p:sp>
        <p:nvSpPr>
          <p:cNvPr id="9220" name="TextBox 5"/>
          <p:cNvSpPr txBox="1">
            <a:spLocks noChangeArrowheads="1"/>
          </p:cNvSpPr>
          <p:nvPr/>
        </p:nvSpPr>
        <p:spPr bwMode="auto">
          <a:xfrm>
            <a:off x="9962591" y="3782864"/>
            <a:ext cx="1918262" cy="1217842"/>
          </a:xfrm>
          <a:prstGeom prst="rect">
            <a:avLst/>
          </a:prstGeom>
          <a:noFill/>
          <a:ln w="9525">
            <a:noFill/>
            <a:miter lim="800000"/>
            <a:headEnd/>
            <a:tailEnd/>
          </a:ln>
        </p:spPr>
        <p:txBody>
          <a:bodyPr lIns="108785" tIns="54392" rIns="108785" bIns="54392">
            <a:spAutoFit/>
          </a:bodyPr>
          <a:lstStyle/>
          <a:p>
            <a:r>
              <a:rPr lang="ru-RU" sz="2400" dirty="0">
                <a:solidFill>
                  <a:srgbClr val="000000"/>
                </a:solidFill>
                <a:latin typeface="Calibri" pitchFamily="34" charset="0"/>
              </a:rPr>
              <a:t>Средняя трудность</a:t>
            </a:r>
            <a:r>
              <a:rPr lang="en-US" sz="2400" dirty="0">
                <a:solidFill>
                  <a:srgbClr val="000000"/>
                </a:solidFill>
                <a:latin typeface="Calibri" pitchFamily="34" charset="0"/>
              </a:rPr>
              <a:t> </a:t>
            </a:r>
            <a:r>
              <a:rPr lang="ru-RU" sz="2400" dirty="0">
                <a:solidFill>
                  <a:srgbClr val="000000"/>
                </a:solidFill>
                <a:latin typeface="Calibri" pitchFamily="34" charset="0"/>
              </a:rPr>
              <a:t>по </a:t>
            </a:r>
            <a:r>
              <a:rPr lang="en-US" sz="2400" dirty="0">
                <a:solidFill>
                  <a:srgbClr val="000000"/>
                </a:solidFill>
                <a:latin typeface="Calibri" pitchFamily="34" charset="0"/>
              </a:rPr>
              <a:t>OECD</a:t>
            </a:r>
            <a:r>
              <a:rPr lang="ru-RU" sz="2400" dirty="0">
                <a:solidFill>
                  <a:srgbClr val="000000"/>
                </a:solidFill>
                <a:latin typeface="Calibri" pitchFamily="34" charset="0"/>
              </a:rPr>
              <a:t> 3,5%</a:t>
            </a:r>
            <a:endParaRPr lang="en-US" sz="2400" dirty="0"/>
          </a:p>
        </p:txBody>
      </p:sp>
      <p:pic>
        <p:nvPicPr>
          <p:cNvPr id="9221" name="Picture 2"/>
          <p:cNvPicPr>
            <a:picLocks noChangeAspect="1" noChangeArrowheads="1"/>
          </p:cNvPicPr>
          <p:nvPr/>
        </p:nvPicPr>
        <p:blipFill>
          <a:blip r:embed="rId4" cstate="print"/>
          <a:srcRect/>
          <a:stretch>
            <a:fillRect/>
          </a:stretch>
        </p:blipFill>
        <p:spPr bwMode="auto">
          <a:xfrm>
            <a:off x="0" y="1459412"/>
            <a:ext cx="9869769" cy="57049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89555"/>
            <a:ext cx="10946471" cy="1404685"/>
          </a:xfrm>
        </p:spPr>
        <p:txBody>
          <a:bodyPr/>
          <a:lstStyle/>
          <a:p>
            <a:pPr algn="l"/>
            <a:r>
              <a:rPr lang="ru-RU" sz="3900" dirty="0" smtClean="0">
                <a:solidFill>
                  <a:schemeClr val="bg1"/>
                </a:solidFill>
              </a:rPr>
              <a:t>Предыдущие российские ответы на этот вопрос и их недостатки:</a:t>
            </a:r>
          </a:p>
        </p:txBody>
      </p:sp>
      <p:sp>
        <p:nvSpPr>
          <p:cNvPr id="4" name="Прямоугольник 3"/>
          <p:cNvSpPr/>
          <p:nvPr/>
        </p:nvSpPr>
        <p:spPr>
          <a:xfrm>
            <a:off x="1262340" y="1776176"/>
            <a:ext cx="10010029" cy="5280493"/>
          </a:xfrm>
          <a:prstGeom prst="rect">
            <a:avLst/>
          </a:prstGeom>
        </p:spPr>
        <p:txBody>
          <a:bodyPr lIns="108785" tIns="54392" rIns="108785" bIns="54392">
            <a:spAutoFit/>
          </a:bodyPr>
          <a:lstStyle/>
          <a:p>
            <a:pPr>
              <a:defRPr/>
            </a:pPr>
            <a:r>
              <a:rPr lang="ru-RU" sz="2400" dirty="0">
                <a:solidFill>
                  <a:srgbClr val="002060"/>
                </a:solidFill>
              </a:rPr>
              <a:t>     Предложенные объяснения: </a:t>
            </a:r>
          </a:p>
          <a:p>
            <a:pPr marL="339951" indent="-339951">
              <a:buFont typeface="Wingdings" pitchFamily="2" charset="2"/>
              <a:buChar char="ü"/>
              <a:defRPr/>
            </a:pPr>
            <a:r>
              <a:rPr lang="ru-RU" sz="2400" dirty="0">
                <a:solidFill>
                  <a:srgbClr val="002060"/>
                </a:solidFill>
              </a:rPr>
              <a:t>неактуальность части разделов математики к концу основной школы и их забывание, </a:t>
            </a:r>
          </a:p>
          <a:p>
            <a:pPr marL="339951" indent="-339951">
              <a:buFont typeface="Wingdings" pitchFamily="2" charset="2"/>
              <a:buChar char="ü"/>
              <a:defRPr/>
            </a:pPr>
            <a:r>
              <a:rPr lang="ru-RU" sz="2400" dirty="0">
                <a:solidFill>
                  <a:srgbClr val="002060"/>
                </a:solidFill>
              </a:rPr>
              <a:t>слабой подготовка учителей по отдельным разделам, </a:t>
            </a:r>
          </a:p>
          <a:p>
            <a:pPr marL="339951" indent="-339951">
              <a:buFont typeface="Wingdings" pitchFamily="2" charset="2"/>
              <a:buChar char="ü"/>
              <a:defRPr/>
            </a:pPr>
            <a:r>
              <a:rPr lang="ru-RU" sz="2400" dirty="0">
                <a:solidFill>
                  <a:srgbClr val="002060"/>
                </a:solidFill>
              </a:rPr>
              <a:t>отсутствием в наших учебниках «</a:t>
            </a:r>
            <a:r>
              <a:rPr lang="en-US" sz="2400" dirty="0">
                <a:solidFill>
                  <a:srgbClr val="002060"/>
                </a:solidFill>
              </a:rPr>
              <a:t>PISA-</a:t>
            </a:r>
            <a:r>
              <a:rPr lang="ru-RU" sz="2400" dirty="0">
                <a:solidFill>
                  <a:srgbClr val="002060"/>
                </a:solidFill>
              </a:rPr>
              <a:t>подобных» задач, </a:t>
            </a:r>
          </a:p>
          <a:p>
            <a:pPr marL="339951" indent="-339951">
              <a:buFont typeface="Wingdings" pitchFamily="2" charset="2"/>
              <a:buChar char="ü"/>
              <a:defRPr/>
            </a:pPr>
            <a:r>
              <a:rPr lang="ru-RU" sz="2400" dirty="0">
                <a:solidFill>
                  <a:srgbClr val="002060"/>
                </a:solidFill>
              </a:rPr>
              <a:t>отсутствием заданий на интерпретацию,</a:t>
            </a:r>
          </a:p>
          <a:p>
            <a:pPr marL="339951" indent="-339951">
              <a:buFont typeface="Wingdings" pitchFamily="2" charset="2"/>
              <a:buChar char="ü"/>
              <a:defRPr/>
            </a:pPr>
            <a:r>
              <a:rPr lang="ru-RU" sz="2400" dirty="0">
                <a:solidFill>
                  <a:srgbClr val="002060"/>
                </a:solidFill>
              </a:rPr>
              <a:t>…</a:t>
            </a:r>
          </a:p>
          <a:p>
            <a:pPr>
              <a:defRPr/>
            </a:pPr>
            <a:endParaRPr lang="en-US" sz="2400" dirty="0"/>
          </a:p>
          <a:p>
            <a:pPr>
              <a:defRPr/>
            </a:pPr>
            <a:r>
              <a:rPr lang="ru-RU" sz="2400" dirty="0">
                <a:solidFill>
                  <a:srgbClr val="C00000"/>
                </a:solidFill>
              </a:rPr>
              <a:t>Недостатки:</a:t>
            </a:r>
          </a:p>
          <a:p>
            <a:pPr marL="339951" indent="-339951">
              <a:buFont typeface="Arial" pitchFamily="34" charset="0"/>
              <a:buChar char="•"/>
              <a:defRPr/>
            </a:pPr>
            <a:r>
              <a:rPr lang="ru-RU" sz="2400" dirty="0">
                <a:solidFill>
                  <a:srgbClr val="C00000"/>
                </a:solidFill>
              </a:rPr>
              <a:t>слишком общий характер</a:t>
            </a:r>
          </a:p>
          <a:p>
            <a:pPr marL="339951" indent="-339951">
              <a:buFont typeface="Arial" pitchFamily="34" charset="0"/>
              <a:buChar char="•"/>
              <a:defRPr/>
            </a:pPr>
            <a:r>
              <a:rPr lang="ru-RU" sz="2400" dirty="0">
                <a:solidFill>
                  <a:srgbClr val="C00000"/>
                </a:solidFill>
              </a:rPr>
              <a:t>не учитывают объективную трудность заданий</a:t>
            </a:r>
          </a:p>
          <a:p>
            <a:pPr marL="339951" indent="-339951">
              <a:buFont typeface="Arial" pitchFamily="34" charset="0"/>
              <a:buChar char="•"/>
              <a:defRPr/>
            </a:pPr>
            <a:r>
              <a:rPr lang="ru-RU" sz="2400" dirty="0">
                <a:solidFill>
                  <a:srgbClr val="C00000"/>
                </a:solidFill>
              </a:rPr>
              <a:t>носят до сих пор гипотетический характер</a:t>
            </a:r>
          </a:p>
          <a:p>
            <a:pPr>
              <a:defRPr/>
            </a:pPr>
            <a:endParaRPr lang="ru-RU" sz="2400" dirty="0"/>
          </a:p>
          <a:p>
            <a:pPr>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3900" dirty="0" smtClean="0">
                <a:solidFill>
                  <a:schemeClr val="bg1"/>
                </a:solidFill>
              </a:rPr>
              <a:t>Адресация ко всем эти недостаткам:</a:t>
            </a:r>
          </a:p>
        </p:txBody>
      </p:sp>
      <p:sp>
        <p:nvSpPr>
          <p:cNvPr id="4" name="Прямоугольник 3"/>
          <p:cNvSpPr/>
          <p:nvPr/>
        </p:nvSpPr>
        <p:spPr>
          <a:xfrm>
            <a:off x="1262345" y="1611989"/>
            <a:ext cx="10047157" cy="4572607"/>
          </a:xfrm>
          <a:prstGeom prst="rect">
            <a:avLst/>
          </a:prstGeom>
        </p:spPr>
        <p:txBody>
          <a:bodyPr lIns="108785" tIns="54392" rIns="108785" bIns="54392">
            <a:spAutoFit/>
          </a:bodyPr>
          <a:lstStyle/>
          <a:p>
            <a:pPr>
              <a:defRPr/>
            </a:pPr>
            <a:r>
              <a:rPr lang="ru-RU" sz="2900" dirty="0">
                <a:solidFill>
                  <a:srgbClr val="002060"/>
                </a:solidFill>
              </a:rPr>
              <a:t>В нашем исследовании: </a:t>
            </a:r>
          </a:p>
          <a:p>
            <a:pPr marL="339951" indent="-339951">
              <a:buFont typeface="Wingdings" pitchFamily="2" charset="2"/>
              <a:buChar char="Ø"/>
              <a:defRPr/>
            </a:pPr>
            <a:r>
              <a:rPr lang="ru-RU" sz="2900" dirty="0">
                <a:solidFill>
                  <a:srgbClr val="002060"/>
                </a:solidFill>
              </a:rPr>
              <a:t>Подобраны задания, трудные именно для российской выборки. </a:t>
            </a:r>
          </a:p>
          <a:p>
            <a:pPr>
              <a:defRPr/>
            </a:pPr>
            <a:endParaRPr lang="ru-RU" sz="2900" dirty="0">
              <a:solidFill>
                <a:srgbClr val="002060"/>
              </a:solidFill>
            </a:endParaRPr>
          </a:p>
          <a:p>
            <a:pPr marL="339951" indent="-339951">
              <a:buFont typeface="Wingdings" pitchFamily="2" charset="2"/>
              <a:buChar char="Ø"/>
              <a:defRPr/>
            </a:pPr>
            <a:r>
              <a:rPr lang="ru-RU" sz="2900" dirty="0">
                <a:solidFill>
                  <a:srgbClr val="002060"/>
                </a:solidFill>
              </a:rPr>
              <a:t>Осуществлен детальный анализ учебного плана в части, касающейся этих заданий.</a:t>
            </a:r>
          </a:p>
          <a:p>
            <a:pPr>
              <a:defRPr/>
            </a:pPr>
            <a:endParaRPr lang="ru-RU" sz="2900" dirty="0">
              <a:solidFill>
                <a:srgbClr val="002060"/>
              </a:solidFill>
            </a:endParaRPr>
          </a:p>
          <a:p>
            <a:pPr marL="339951" indent="-339951">
              <a:buFont typeface="Wingdings" pitchFamily="2" charset="2"/>
              <a:buChar char="Ø"/>
              <a:defRPr/>
            </a:pPr>
            <a:r>
              <a:rPr lang="ru-RU" sz="2900" dirty="0">
                <a:solidFill>
                  <a:srgbClr val="002060"/>
                </a:solidFill>
              </a:rPr>
              <a:t>Экспериментально проверено, какие составляющие заданий делают их более трудными для российских школьников. </a:t>
            </a:r>
            <a:endParaRPr lang="en-US" sz="29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3900" dirty="0" smtClean="0">
                <a:solidFill>
                  <a:schemeClr val="bg1"/>
                </a:solidFill>
              </a:rPr>
              <a:t>Разработка заданий-модификаций</a:t>
            </a:r>
          </a:p>
        </p:txBody>
      </p:sp>
      <p:graphicFrame>
        <p:nvGraphicFramePr>
          <p:cNvPr id="3" name="Схема 2"/>
          <p:cNvGraphicFramePr/>
          <p:nvPr/>
        </p:nvGraphicFramePr>
        <p:xfrm>
          <a:off x="1970859" y="1517821"/>
          <a:ext cx="7920567" cy="5660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3900" dirty="0" smtClean="0">
                <a:solidFill>
                  <a:schemeClr val="bg1"/>
                </a:solidFill>
              </a:rPr>
              <a:t>Типы трудностей:</a:t>
            </a:r>
            <a:endParaRPr lang="en-US" sz="3900" dirty="0" smtClean="0">
              <a:solidFill>
                <a:schemeClr val="bg1"/>
              </a:solidFill>
            </a:endParaRPr>
          </a:p>
        </p:txBody>
      </p:sp>
      <p:graphicFrame>
        <p:nvGraphicFramePr>
          <p:cNvPr id="7" name="Схема 6"/>
          <p:cNvGraphicFramePr/>
          <p:nvPr/>
        </p:nvGraphicFramePr>
        <p:xfrm>
          <a:off x="785321" y="1275294"/>
          <a:ext cx="10291643" cy="5660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pic>
        <p:nvPicPr>
          <p:cNvPr id="14339" name="Picture 2"/>
          <p:cNvPicPr>
            <a:picLocks noChangeAspect="1" noChangeArrowheads="1"/>
          </p:cNvPicPr>
          <p:nvPr/>
        </p:nvPicPr>
        <p:blipFill>
          <a:blip r:embed="rId4" cstate="print"/>
          <a:srcRect/>
          <a:stretch>
            <a:fillRect/>
          </a:stretch>
        </p:blipFill>
        <p:spPr bwMode="auto">
          <a:xfrm>
            <a:off x="5348447" y="0"/>
            <a:ext cx="6361205" cy="7164388"/>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2400" dirty="0" smtClean="0">
                <a:solidFill>
                  <a:schemeClr val="bg1"/>
                </a:solidFill>
              </a:rPr>
              <a:t>Типы заданий и примеры</a:t>
            </a:r>
          </a:p>
        </p:txBody>
      </p:sp>
      <p:sp>
        <p:nvSpPr>
          <p:cNvPr id="3" name="TextBox 2"/>
          <p:cNvSpPr txBox="1"/>
          <p:nvPr/>
        </p:nvSpPr>
        <p:spPr>
          <a:xfrm>
            <a:off x="1355165" y="2248823"/>
            <a:ext cx="3929343" cy="2695169"/>
          </a:xfrm>
          <a:prstGeom prst="rect">
            <a:avLst/>
          </a:prstGeom>
          <a:noFill/>
        </p:spPr>
        <p:txBody>
          <a:bodyPr lIns="108785" tIns="54392" rIns="108785" bIns="54392">
            <a:spAutoFit/>
          </a:bodyPr>
          <a:lstStyle/>
          <a:p>
            <a:pPr>
              <a:defRPr/>
            </a:pPr>
            <a:r>
              <a:rPr lang="ru-RU" sz="2400" dirty="0">
                <a:solidFill>
                  <a:srgbClr val="002060"/>
                </a:solidFill>
              </a:rPr>
              <a:t>Оригинальное задание</a:t>
            </a:r>
          </a:p>
          <a:p>
            <a:pPr>
              <a:defRPr/>
            </a:pPr>
            <a:r>
              <a:rPr lang="ru-RU" sz="2400" dirty="0">
                <a:solidFill>
                  <a:srgbClr val="002060"/>
                </a:solidFill>
              </a:rPr>
              <a:t>Гипотетическая причины трудности: </a:t>
            </a:r>
          </a:p>
          <a:p>
            <a:pPr marL="339951" indent="-339951">
              <a:buFont typeface="Wingdings" pitchFamily="2" charset="2"/>
              <a:buChar char="Ø"/>
              <a:defRPr/>
            </a:pPr>
            <a:r>
              <a:rPr lang="ru-RU" sz="2400" dirty="0">
                <a:solidFill>
                  <a:srgbClr val="002060"/>
                </a:solidFill>
              </a:rPr>
              <a:t>комплексность диаграммы (Д.Е.)</a:t>
            </a:r>
          </a:p>
          <a:p>
            <a:pPr marL="339951" indent="-339951">
              <a:buFont typeface="Wingdings" pitchFamily="2" charset="2"/>
              <a:buChar char="Ø"/>
              <a:defRPr/>
            </a:pPr>
            <a:r>
              <a:rPr lang="ru-RU" sz="2400" dirty="0">
                <a:solidFill>
                  <a:srgbClr val="002060"/>
                </a:solidFill>
              </a:rPr>
              <a:t>неумение интерпретировать (О.У.)</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Понятие функциональной грамотности</a:t>
            </a:r>
            <a:r>
              <a:rPr lang="en-US" dirty="0" smtClean="0"/>
              <a:t> (1)</a:t>
            </a:r>
            <a:endParaRPr lang="ru-RU" dirty="0"/>
          </a:p>
        </p:txBody>
      </p:sp>
      <p:sp>
        <p:nvSpPr>
          <p:cNvPr id="3" name="Содержимое 2"/>
          <p:cNvSpPr>
            <a:spLocks noGrp="1"/>
          </p:cNvSpPr>
          <p:nvPr>
            <p:ph idx="1"/>
          </p:nvPr>
        </p:nvSpPr>
        <p:spPr>
          <a:xfrm>
            <a:off x="594045" y="1133923"/>
            <a:ext cx="10692765" cy="5265936"/>
          </a:xfrm>
        </p:spPr>
        <p:txBody>
          <a:bodyPr>
            <a:normAutofit fontScale="85000" lnSpcReduction="20000"/>
          </a:bodyPr>
          <a:lstStyle/>
          <a:p>
            <a:r>
              <a:rPr lang="ru-RU" dirty="0" smtClean="0"/>
              <a:t>Термин «функциональная грамотность» введен ЮНЕСКО в 1957 году</a:t>
            </a:r>
            <a:r>
              <a:rPr lang="en-US" dirty="0" smtClean="0"/>
              <a:t>.</a:t>
            </a:r>
            <a:endParaRPr lang="ru-RU" dirty="0" smtClean="0"/>
          </a:p>
          <a:p>
            <a:r>
              <a:rPr lang="ru-RU" dirty="0" smtClean="0"/>
              <a:t>Функциональная грамотность понималась как «совокупность умений читать и писать для использования в повседневной жизни и удовлетворения житейских проблем»</a:t>
            </a:r>
            <a:r>
              <a:rPr lang="en-US" dirty="0" smtClean="0"/>
              <a:t>.</a:t>
            </a:r>
            <a:endParaRPr lang="ru-RU" dirty="0" smtClean="0"/>
          </a:p>
          <a:p>
            <a:r>
              <a:rPr lang="ru-RU" dirty="0" smtClean="0"/>
              <a:t> Особенности понятия:</a:t>
            </a:r>
            <a:endParaRPr lang="en-US" dirty="0" smtClean="0"/>
          </a:p>
          <a:p>
            <a:pPr lvl="1"/>
            <a:r>
              <a:rPr lang="ru-RU" dirty="0" smtClean="0"/>
              <a:t>Направленность на решение бытовых проблем;</a:t>
            </a:r>
          </a:p>
          <a:p>
            <a:pPr lvl="1"/>
            <a:r>
              <a:rPr lang="ru-RU" dirty="0" smtClean="0"/>
              <a:t>Основа – базовый уровень навыков чтения и письма</a:t>
            </a:r>
          </a:p>
          <a:p>
            <a:pPr lvl="1"/>
            <a:r>
              <a:rPr lang="ru-RU" dirty="0" smtClean="0"/>
              <a:t>Цель – возможность решения стандартных стереотипных задач</a:t>
            </a:r>
          </a:p>
          <a:p>
            <a:pPr lvl="1"/>
            <a:r>
              <a:rPr lang="ru-RU" dirty="0" smtClean="0"/>
              <a:t>Применялось в основном ко взрослому населению</a:t>
            </a:r>
            <a:r>
              <a:rPr lang="en-US" dirty="0" smtClean="0"/>
              <a:t>, </a:t>
            </a:r>
            <a:r>
              <a:rPr lang="ru-RU" dirty="0" smtClean="0"/>
              <a:t>которое нуждалось в формировании элементарной грамотности</a:t>
            </a:r>
            <a:r>
              <a:rPr lang="en-US" dirty="0" smtClean="0"/>
              <a:t>.</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2400" dirty="0" smtClean="0">
                <a:solidFill>
                  <a:schemeClr val="bg1"/>
                </a:solidFill>
              </a:rPr>
              <a:t>Типы заданий и </a:t>
            </a:r>
            <a:br>
              <a:rPr lang="ru-RU" sz="2400" dirty="0" smtClean="0">
                <a:solidFill>
                  <a:schemeClr val="bg1"/>
                </a:solidFill>
              </a:rPr>
            </a:br>
            <a:r>
              <a:rPr lang="ru-RU" sz="2400" dirty="0" smtClean="0">
                <a:solidFill>
                  <a:schemeClr val="bg1"/>
                </a:solidFill>
              </a:rPr>
              <a:t>примеры</a:t>
            </a:r>
          </a:p>
        </p:txBody>
      </p:sp>
      <p:sp>
        <p:nvSpPr>
          <p:cNvPr id="15364" name="TextBox 2"/>
          <p:cNvSpPr txBox="1">
            <a:spLocks noChangeArrowheads="1"/>
          </p:cNvSpPr>
          <p:nvPr/>
        </p:nvSpPr>
        <p:spPr bwMode="auto">
          <a:xfrm>
            <a:off x="1169523" y="2248823"/>
            <a:ext cx="2431861" cy="2325838"/>
          </a:xfrm>
          <a:prstGeom prst="rect">
            <a:avLst/>
          </a:prstGeom>
          <a:noFill/>
          <a:ln w="9525">
            <a:noFill/>
            <a:miter lim="800000"/>
            <a:headEnd/>
            <a:tailEnd/>
          </a:ln>
        </p:spPr>
        <p:txBody>
          <a:bodyPr lIns="108785" tIns="54392" rIns="108785" bIns="54392">
            <a:spAutoFit/>
          </a:bodyPr>
          <a:lstStyle/>
          <a:p>
            <a:r>
              <a:rPr lang="ru-RU" sz="2400" dirty="0">
                <a:solidFill>
                  <a:srgbClr val="002060"/>
                </a:solidFill>
              </a:rPr>
              <a:t>Модифицированное </a:t>
            </a:r>
          </a:p>
          <a:p>
            <a:r>
              <a:rPr lang="ru-RU" sz="2400" dirty="0">
                <a:solidFill>
                  <a:srgbClr val="002060"/>
                </a:solidFill>
              </a:rPr>
              <a:t>задание 1.</a:t>
            </a:r>
          </a:p>
          <a:p>
            <a:r>
              <a:rPr lang="ru-RU" sz="2400" dirty="0">
                <a:solidFill>
                  <a:srgbClr val="002060"/>
                </a:solidFill>
              </a:rPr>
              <a:t>Диаграмма заменена </a:t>
            </a:r>
          </a:p>
          <a:p>
            <a:r>
              <a:rPr lang="ru-RU" sz="2400" dirty="0">
                <a:solidFill>
                  <a:srgbClr val="002060"/>
                </a:solidFill>
              </a:rPr>
              <a:t>на таблицу</a:t>
            </a:r>
            <a:endParaRPr lang="en-US" sz="2400" dirty="0">
              <a:solidFill>
                <a:srgbClr val="002060"/>
              </a:solidFill>
            </a:endParaRPr>
          </a:p>
        </p:txBody>
      </p:sp>
      <p:pic>
        <p:nvPicPr>
          <p:cNvPr id="15365" name="Picture 3"/>
          <p:cNvPicPr>
            <a:picLocks noChangeAspect="1" noChangeArrowheads="1"/>
          </p:cNvPicPr>
          <p:nvPr/>
        </p:nvPicPr>
        <p:blipFill>
          <a:blip r:embed="rId4" cstate="print"/>
          <a:srcRect/>
          <a:stretch>
            <a:fillRect/>
          </a:stretch>
        </p:blipFill>
        <p:spPr bwMode="auto">
          <a:xfrm>
            <a:off x="3694203" y="288568"/>
            <a:ext cx="8085578" cy="66585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2400" dirty="0" smtClean="0">
                <a:solidFill>
                  <a:schemeClr val="bg1"/>
                </a:solidFill>
              </a:rPr>
              <a:t>Типы заданий и </a:t>
            </a:r>
            <a:br>
              <a:rPr lang="ru-RU" sz="2400" dirty="0" smtClean="0">
                <a:solidFill>
                  <a:schemeClr val="bg1"/>
                </a:solidFill>
              </a:rPr>
            </a:br>
            <a:r>
              <a:rPr lang="ru-RU" sz="2400" dirty="0" smtClean="0">
                <a:solidFill>
                  <a:schemeClr val="bg1"/>
                </a:solidFill>
              </a:rPr>
              <a:t>примеры</a:t>
            </a:r>
          </a:p>
        </p:txBody>
      </p:sp>
      <p:sp>
        <p:nvSpPr>
          <p:cNvPr id="3" name="TextBox 2"/>
          <p:cNvSpPr txBox="1"/>
          <p:nvPr/>
        </p:nvSpPr>
        <p:spPr>
          <a:xfrm>
            <a:off x="1169526" y="2248822"/>
            <a:ext cx="4022163" cy="1956506"/>
          </a:xfrm>
          <a:prstGeom prst="rect">
            <a:avLst/>
          </a:prstGeom>
          <a:noFill/>
        </p:spPr>
        <p:txBody>
          <a:bodyPr lIns="108785" tIns="54392" rIns="108785" bIns="54392">
            <a:spAutoFit/>
          </a:bodyPr>
          <a:lstStyle/>
          <a:p>
            <a:pPr>
              <a:defRPr/>
            </a:pPr>
            <a:r>
              <a:rPr lang="ru-RU" sz="2400" dirty="0">
                <a:solidFill>
                  <a:srgbClr val="002060"/>
                </a:solidFill>
              </a:rPr>
              <a:t>Модифицированное </a:t>
            </a:r>
          </a:p>
          <a:p>
            <a:pPr>
              <a:defRPr/>
            </a:pPr>
            <a:r>
              <a:rPr lang="ru-RU" sz="2400" dirty="0">
                <a:solidFill>
                  <a:srgbClr val="002060"/>
                </a:solidFill>
              </a:rPr>
              <a:t>задание 2.</a:t>
            </a:r>
          </a:p>
          <a:p>
            <a:pPr marL="339951" indent="-339951">
              <a:buFont typeface="Wingdings" pitchFamily="2" charset="2"/>
              <a:buChar char="Ø"/>
              <a:defRPr/>
            </a:pPr>
            <a:r>
              <a:rPr lang="ru-RU" sz="2400" dirty="0">
                <a:solidFill>
                  <a:srgbClr val="002060"/>
                </a:solidFill>
              </a:rPr>
              <a:t>Требование  интерпретации заменено на требование «найти».</a:t>
            </a:r>
          </a:p>
        </p:txBody>
      </p:sp>
      <p:pic>
        <p:nvPicPr>
          <p:cNvPr id="16389" name="Picture 2"/>
          <p:cNvPicPr>
            <a:picLocks noChangeAspect="1" noChangeArrowheads="1"/>
          </p:cNvPicPr>
          <p:nvPr/>
        </p:nvPicPr>
        <p:blipFill>
          <a:blip r:embed="rId4" cstate="print"/>
          <a:srcRect/>
          <a:stretch>
            <a:fillRect/>
          </a:stretch>
        </p:blipFill>
        <p:spPr bwMode="auto">
          <a:xfrm>
            <a:off x="5098869" y="444458"/>
            <a:ext cx="6456087" cy="64363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defRPr/>
            </a:pPr>
            <a:r>
              <a:rPr lang="ru-RU" sz="2400" dirty="0">
                <a:solidFill>
                  <a:schemeClr val="bg1"/>
                </a:solidFill>
              </a:rPr>
              <a:t>Типы заданий и </a:t>
            </a:r>
            <a:br>
              <a:rPr lang="ru-RU" sz="2400" dirty="0">
                <a:solidFill>
                  <a:schemeClr val="bg1"/>
                </a:solidFill>
              </a:rPr>
            </a:br>
            <a:r>
              <a:rPr lang="ru-RU" sz="2400" dirty="0">
                <a:solidFill>
                  <a:schemeClr val="bg1"/>
                </a:solidFill>
              </a:rPr>
              <a:t>примеры</a:t>
            </a:r>
            <a:endParaRPr lang="en-US" sz="2400" dirty="0"/>
          </a:p>
        </p:txBody>
      </p:sp>
      <p:pic>
        <p:nvPicPr>
          <p:cNvPr id="17412" name="Picture 2"/>
          <p:cNvPicPr>
            <a:picLocks noChangeAspect="1" noChangeArrowheads="1"/>
          </p:cNvPicPr>
          <p:nvPr/>
        </p:nvPicPr>
        <p:blipFill>
          <a:blip r:embed="rId4" cstate="print"/>
          <a:srcRect/>
          <a:stretch>
            <a:fillRect/>
          </a:stretch>
        </p:blipFill>
        <p:spPr bwMode="auto">
          <a:xfrm>
            <a:off x="5074113" y="243790"/>
            <a:ext cx="6806737" cy="6346786"/>
          </a:xfrm>
          <a:prstGeom prst="rect">
            <a:avLst/>
          </a:prstGeom>
          <a:noFill/>
          <a:ln w="9525">
            <a:noFill/>
            <a:miter lim="800000"/>
            <a:headEnd/>
            <a:tailEnd/>
          </a:ln>
        </p:spPr>
      </p:pic>
      <p:sp>
        <p:nvSpPr>
          <p:cNvPr id="3" name="Прямоугольник 2"/>
          <p:cNvSpPr/>
          <p:nvPr/>
        </p:nvSpPr>
        <p:spPr>
          <a:xfrm>
            <a:off x="1262341" y="2177514"/>
            <a:ext cx="3836524" cy="3433833"/>
          </a:xfrm>
          <a:prstGeom prst="rect">
            <a:avLst/>
          </a:prstGeom>
        </p:spPr>
        <p:txBody>
          <a:bodyPr lIns="108785" tIns="54392" rIns="108785" bIns="54392">
            <a:spAutoFit/>
          </a:bodyPr>
          <a:lstStyle/>
          <a:p>
            <a:pPr>
              <a:defRPr/>
            </a:pPr>
            <a:r>
              <a:rPr lang="ru-RU" sz="2400" dirty="0">
                <a:solidFill>
                  <a:srgbClr val="002060"/>
                </a:solidFill>
              </a:rPr>
              <a:t>Оригинальное задание</a:t>
            </a:r>
          </a:p>
          <a:p>
            <a:pPr marL="339951" indent="-339951">
              <a:buFont typeface="Wingdings" pitchFamily="2" charset="2"/>
              <a:buChar char="Ø"/>
              <a:defRPr/>
            </a:pPr>
            <a:r>
              <a:rPr lang="ru-RU" sz="2400" dirty="0">
                <a:solidFill>
                  <a:srgbClr val="002060"/>
                </a:solidFill>
              </a:rPr>
              <a:t>построение мультипликативной математической модели с тремя составляющими (Д.Е.)</a:t>
            </a:r>
          </a:p>
          <a:p>
            <a:pPr marL="339951" indent="-339951">
              <a:buFont typeface="Wingdings" pitchFamily="2" charset="2"/>
              <a:buChar char="Ø"/>
              <a:defRPr/>
            </a:pPr>
            <a:r>
              <a:rPr lang="ru-RU" sz="2400" dirty="0">
                <a:solidFill>
                  <a:srgbClr val="002060"/>
                </a:solidFill>
              </a:rPr>
              <a:t>построение ментального динамического образа (О.У.)</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117752"/>
            <a:ext cx="10946471" cy="1404684"/>
          </a:xfrm>
        </p:spPr>
        <p:txBody>
          <a:bodyPr/>
          <a:lstStyle/>
          <a:p>
            <a:pPr algn="l">
              <a:defRPr/>
            </a:pPr>
            <a:r>
              <a:rPr lang="ru-RU" sz="3900" dirty="0">
                <a:solidFill>
                  <a:schemeClr val="bg1"/>
                </a:solidFill>
              </a:rPr>
              <a:t>Типы заданий и </a:t>
            </a:r>
            <a:br>
              <a:rPr lang="ru-RU" sz="3900" dirty="0">
                <a:solidFill>
                  <a:schemeClr val="bg1"/>
                </a:solidFill>
              </a:rPr>
            </a:br>
            <a:r>
              <a:rPr lang="ru-RU" sz="3900" dirty="0">
                <a:solidFill>
                  <a:schemeClr val="bg1"/>
                </a:solidFill>
              </a:rPr>
              <a:t>примеры</a:t>
            </a:r>
            <a:endParaRPr lang="en-US" sz="3900" dirty="0"/>
          </a:p>
        </p:txBody>
      </p:sp>
      <p:sp>
        <p:nvSpPr>
          <p:cNvPr id="3" name="Прямоугольник 2"/>
          <p:cNvSpPr/>
          <p:nvPr/>
        </p:nvSpPr>
        <p:spPr>
          <a:xfrm>
            <a:off x="1169526" y="2177512"/>
            <a:ext cx="3929343" cy="2325838"/>
          </a:xfrm>
          <a:prstGeom prst="rect">
            <a:avLst/>
          </a:prstGeom>
        </p:spPr>
        <p:txBody>
          <a:bodyPr lIns="108785" tIns="54392" rIns="108785" bIns="54392">
            <a:spAutoFit/>
          </a:bodyPr>
          <a:lstStyle/>
          <a:p>
            <a:pPr>
              <a:defRPr/>
            </a:pPr>
            <a:r>
              <a:rPr lang="ru-RU" sz="2400" dirty="0">
                <a:solidFill>
                  <a:srgbClr val="002060"/>
                </a:solidFill>
              </a:rPr>
              <a:t>Модификация 1</a:t>
            </a:r>
          </a:p>
          <a:p>
            <a:pPr marL="339951" indent="-339951">
              <a:buFont typeface="Wingdings" pitchFamily="2" charset="2"/>
              <a:buChar char="Ø"/>
              <a:defRPr/>
            </a:pPr>
            <a:r>
              <a:rPr lang="ru-RU" sz="2400" dirty="0">
                <a:solidFill>
                  <a:srgbClr val="002060"/>
                </a:solidFill>
              </a:rPr>
              <a:t>только построение мультипликативной математической модели с тремя составляющими (Д.Е.)</a:t>
            </a:r>
          </a:p>
        </p:txBody>
      </p:sp>
      <p:sp>
        <p:nvSpPr>
          <p:cNvPr id="4" name="TextBox 3"/>
          <p:cNvSpPr txBox="1"/>
          <p:nvPr/>
        </p:nvSpPr>
        <p:spPr>
          <a:xfrm>
            <a:off x="5284503" y="1626914"/>
            <a:ext cx="6082748" cy="3433833"/>
          </a:xfrm>
          <a:prstGeom prst="rect">
            <a:avLst/>
          </a:prstGeom>
        </p:spPr>
        <p:style>
          <a:lnRef idx="1">
            <a:schemeClr val="accent1"/>
          </a:lnRef>
          <a:fillRef idx="2">
            <a:schemeClr val="accent1"/>
          </a:fillRef>
          <a:effectRef idx="1">
            <a:schemeClr val="accent1"/>
          </a:effectRef>
          <a:fontRef idx="minor">
            <a:schemeClr val="dk1"/>
          </a:fontRef>
        </p:style>
        <p:txBody>
          <a:bodyPr lIns="108785" tIns="54392" rIns="108785" bIns="54392">
            <a:spAutoFit/>
          </a:bodyPr>
          <a:lstStyle/>
          <a:p>
            <a:pPr>
              <a:defRPr/>
            </a:pPr>
            <a:r>
              <a:rPr lang="ru-RU" sz="2400" dirty="0"/>
              <a:t>ТУРБАЗА</a:t>
            </a:r>
            <a:endParaRPr lang="en-US" sz="2400" dirty="0"/>
          </a:p>
          <a:p>
            <a:pPr>
              <a:defRPr/>
            </a:pPr>
            <a:r>
              <a:rPr lang="ru-RU" sz="2400" dirty="0"/>
              <a:t>На турбазе за месяц могут отдохнуть 2 смены детей. В каждом из 5 домиков, где живут дети, помещается максимально 14 человек. </a:t>
            </a:r>
          </a:p>
          <a:p>
            <a:pPr>
              <a:defRPr/>
            </a:pPr>
            <a:endParaRPr lang="ru-RU" sz="2400" dirty="0"/>
          </a:p>
          <a:p>
            <a:pPr>
              <a:defRPr/>
            </a:pPr>
            <a:r>
              <a:rPr lang="ru-RU" sz="2400" dirty="0"/>
              <a:t>Какое наибольшее число детей может отдохнуть на турбазе за три летних месяца?</a:t>
            </a:r>
            <a:endParaRPr lang="en-US" sz="2400" dirty="0"/>
          </a:p>
          <a:p>
            <a:pPr>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3217"/>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117752"/>
            <a:ext cx="10946471" cy="1404684"/>
          </a:xfrm>
        </p:spPr>
        <p:txBody>
          <a:bodyPr/>
          <a:lstStyle/>
          <a:p>
            <a:pPr algn="l">
              <a:defRPr/>
            </a:pPr>
            <a:r>
              <a:rPr lang="ru-RU" sz="3900" dirty="0">
                <a:solidFill>
                  <a:schemeClr val="bg1"/>
                </a:solidFill>
              </a:rPr>
              <a:t>Типы заданий и </a:t>
            </a:r>
            <a:br>
              <a:rPr lang="ru-RU" sz="3900" dirty="0">
                <a:solidFill>
                  <a:schemeClr val="bg1"/>
                </a:solidFill>
              </a:rPr>
            </a:br>
            <a:r>
              <a:rPr lang="ru-RU" sz="3900" dirty="0">
                <a:solidFill>
                  <a:schemeClr val="bg1"/>
                </a:solidFill>
              </a:rPr>
              <a:t>примеры</a:t>
            </a:r>
            <a:endParaRPr lang="en-US" sz="3900" dirty="0"/>
          </a:p>
        </p:txBody>
      </p:sp>
      <p:sp>
        <p:nvSpPr>
          <p:cNvPr id="3" name="Прямоугольник 2"/>
          <p:cNvSpPr/>
          <p:nvPr/>
        </p:nvSpPr>
        <p:spPr>
          <a:xfrm>
            <a:off x="1169524" y="2177511"/>
            <a:ext cx="2900082" cy="1956506"/>
          </a:xfrm>
          <a:prstGeom prst="rect">
            <a:avLst/>
          </a:prstGeom>
        </p:spPr>
        <p:txBody>
          <a:bodyPr lIns="108785" tIns="54392" rIns="108785" bIns="54392">
            <a:spAutoFit/>
          </a:bodyPr>
          <a:lstStyle/>
          <a:p>
            <a:pPr>
              <a:defRPr/>
            </a:pPr>
            <a:r>
              <a:rPr lang="ru-RU" sz="2400" dirty="0">
                <a:solidFill>
                  <a:srgbClr val="002060"/>
                </a:solidFill>
              </a:rPr>
              <a:t>Модификация 2</a:t>
            </a:r>
          </a:p>
          <a:p>
            <a:pPr marL="339951" indent="-339951">
              <a:buFont typeface="Wingdings" pitchFamily="2" charset="2"/>
              <a:buChar char="Ø"/>
              <a:defRPr/>
            </a:pPr>
            <a:r>
              <a:rPr lang="ru-RU" sz="2400" dirty="0">
                <a:solidFill>
                  <a:srgbClr val="002060"/>
                </a:solidFill>
              </a:rPr>
              <a:t>Снижена нагрузка на пространственное воображение</a:t>
            </a:r>
          </a:p>
        </p:txBody>
      </p:sp>
      <p:sp>
        <p:nvSpPr>
          <p:cNvPr id="5" name="Прямоугольник 4"/>
          <p:cNvSpPr/>
          <p:nvPr/>
        </p:nvSpPr>
        <p:spPr>
          <a:xfrm>
            <a:off x="4069604" y="1550631"/>
            <a:ext cx="7483285" cy="4572607"/>
          </a:xfrm>
          <a:prstGeom prst="rect">
            <a:avLst/>
          </a:prstGeom>
        </p:spPr>
        <p:style>
          <a:lnRef idx="1">
            <a:schemeClr val="accent1"/>
          </a:lnRef>
          <a:fillRef idx="2">
            <a:schemeClr val="accent1"/>
          </a:fillRef>
          <a:effectRef idx="1">
            <a:schemeClr val="accent1"/>
          </a:effectRef>
          <a:fontRef idx="minor">
            <a:schemeClr val="dk1"/>
          </a:fontRef>
        </p:style>
        <p:txBody>
          <a:bodyPr lIns="108785" tIns="54392" rIns="108785" bIns="54392">
            <a:spAutoFit/>
          </a:bodyPr>
          <a:lstStyle/>
          <a:p>
            <a:pPr>
              <a:defRPr/>
            </a:pPr>
            <a:r>
              <a:rPr lang="ru-RU" sz="2900" dirty="0"/>
              <a:t>Вопрос:</a:t>
            </a:r>
            <a:endParaRPr lang="en-US" sz="2900" dirty="0"/>
          </a:p>
          <a:p>
            <a:pPr>
              <a:defRPr/>
            </a:pPr>
            <a:r>
              <a:rPr lang="ru-RU" sz="2900" dirty="0"/>
              <a:t>Дверь делает 4 полных оборота за минуту. В каждом из трёх секторов двери могут поместиться максимально 2 человека. Таким образом, за один полный оборот в дверь проходит 6 человек. </a:t>
            </a:r>
          </a:p>
          <a:p>
            <a:pPr>
              <a:defRPr/>
            </a:pPr>
            <a:r>
              <a:rPr lang="ru-RU" sz="2900" dirty="0"/>
              <a:t>Какое наибольшее число людей может войти в здание через эту дверь за 30 минут?</a:t>
            </a:r>
            <a:endParaRPr lang="en-US" sz="2900" dirty="0"/>
          </a:p>
          <a:p>
            <a:pPr>
              <a:defRPr/>
            </a:pPr>
            <a:r>
              <a:rPr lang="ru-RU" sz="2900" dirty="0"/>
              <a:t> </a:t>
            </a:r>
            <a:endParaRPr lang="en-US" sz="2900" dirty="0"/>
          </a:p>
          <a:p>
            <a:pPr>
              <a:defRPr/>
            </a:pPr>
            <a:r>
              <a:rPr lang="ru-RU" sz="2900" dirty="0"/>
              <a:t>Ответ: </a:t>
            </a:r>
            <a:r>
              <a:rPr lang="ru-RU" sz="2900" u="sng" dirty="0"/>
              <a:t>	___________</a:t>
            </a:r>
            <a:r>
              <a:rPr lang="ru-RU" sz="2900" dirty="0"/>
              <a:t>человек</a:t>
            </a:r>
            <a:endParaRPr lang="en-US" sz="2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3900" dirty="0" smtClean="0">
                <a:solidFill>
                  <a:schemeClr val="bg1"/>
                </a:solidFill>
              </a:rPr>
              <a:t>Инструмент и процедура</a:t>
            </a:r>
          </a:p>
        </p:txBody>
      </p:sp>
      <p:sp>
        <p:nvSpPr>
          <p:cNvPr id="20484" name="Прямоугольник 3"/>
          <p:cNvSpPr>
            <a:spLocks noChangeArrowheads="1"/>
          </p:cNvSpPr>
          <p:nvPr/>
        </p:nvSpPr>
        <p:spPr bwMode="auto">
          <a:xfrm>
            <a:off x="1262340" y="1976843"/>
            <a:ext cx="10329739" cy="2787502"/>
          </a:xfrm>
          <a:prstGeom prst="rect">
            <a:avLst/>
          </a:prstGeom>
          <a:noFill/>
          <a:ln w="9525">
            <a:noFill/>
            <a:miter lim="800000"/>
            <a:headEnd/>
            <a:tailEnd/>
          </a:ln>
        </p:spPr>
        <p:txBody>
          <a:bodyPr lIns="108785" tIns="54392" rIns="108785" bIns="54392">
            <a:spAutoFit/>
          </a:bodyPr>
          <a:lstStyle/>
          <a:p>
            <a:r>
              <a:rPr lang="ru-RU" sz="2900" dirty="0">
                <a:solidFill>
                  <a:srgbClr val="002060"/>
                </a:solidFill>
              </a:rPr>
              <a:t>Пять оригинальных заданий + 13 модификаций</a:t>
            </a:r>
          </a:p>
          <a:p>
            <a:endParaRPr lang="ru-RU" sz="2900" dirty="0">
              <a:solidFill>
                <a:srgbClr val="002060"/>
              </a:solidFill>
            </a:endParaRPr>
          </a:p>
          <a:p>
            <a:r>
              <a:rPr lang="ru-RU" sz="2900" dirty="0">
                <a:solidFill>
                  <a:srgbClr val="002060"/>
                </a:solidFill>
              </a:rPr>
              <a:t>Тестирование проходило в два этапа с двухнедельным промежутком: 1. Оригинальные задания и 2. Модификации. </a:t>
            </a:r>
          </a:p>
          <a:p>
            <a:endParaRPr lang="ru-RU" sz="2900" dirty="0">
              <a:solidFill>
                <a:srgbClr val="002060"/>
              </a:solidFill>
            </a:endParaRPr>
          </a:p>
          <a:p>
            <a:endParaRPr lang="en-US" sz="29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117752"/>
            <a:ext cx="10946471" cy="1404684"/>
          </a:xfrm>
        </p:spPr>
        <p:txBody>
          <a:bodyPr/>
          <a:lstStyle/>
          <a:p>
            <a:pPr algn="l">
              <a:defRPr/>
            </a:pPr>
            <a:r>
              <a:rPr lang="ru-RU" sz="3900" dirty="0" smtClean="0">
                <a:solidFill>
                  <a:schemeClr val="bg1"/>
                </a:solidFill>
              </a:rPr>
              <a:t>Результаты</a:t>
            </a:r>
            <a:r>
              <a:rPr lang="ru-RU" sz="3900" dirty="0" smtClean="0"/>
              <a:t> </a:t>
            </a:r>
            <a:br>
              <a:rPr lang="ru-RU" sz="3900" dirty="0" smtClean="0"/>
            </a:br>
            <a:endParaRPr lang="en-US" sz="3900" dirty="0"/>
          </a:p>
        </p:txBody>
      </p:sp>
      <p:sp>
        <p:nvSpPr>
          <p:cNvPr id="21508" name="Прямоугольник 3"/>
          <p:cNvSpPr>
            <a:spLocks noChangeArrowheads="1"/>
          </p:cNvSpPr>
          <p:nvPr/>
        </p:nvSpPr>
        <p:spPr bwMode="auto">
          <a:xfrm>
            <a:off x="140260" y="820920"/>
            <a:ext cx="11319810" cy="714965"/>
          </a:xfrm>
          <a:prstGeom prst="rect">
            <a:avLst/>
          </a:prstGeom>
          <a:noFill/>
          <a:ln w="9525">
            <a:noFill/>
            <a:miter lim="800000"/>
            <a:headEnd/>
            <a:tailEnd/>
          </a:ln>
        </p:spPr>
        <p:txBody>
          <a:bodyPr lIns="108785" tIns="54392" rIns="108785" bIns="54392">
            <a:spAutoFit/>
          </a:bodyPr>
          <a:lstStyle/>
          <a:p>
            <a:r>
              <a:rPr lang="ru-RU" sz="1900" dirty="0"/>
              <a:t>Оценивалась значимость изменений успешности выполнения  модифицированных заданий по сравнению с оригинальным: множественный </a:t>
            </a:r>
            <a:r>
              <a:rPr lang="ru-RU" sz="1900" dirty="0" err="1"/>
              <a:t>t-test</a:t>
            </a:r>
            <a:r>
              <a:rPr lang="ru-RU" sz="1900" dirty="0"/>
              <a:t> для каждого блока. </a:t>
            </a:r>
            <a:endParaRPr lang="en-US" sz="1900" dirty="0"/>
          </a:p>
        </p:txBody>
      </p:sp>
      <p:graphicFrame>
        <p:nvGraphicFramePr>
          <p:cNvPr id="6" name="Схема 5"/>
          <p:cNvGraphicFramePr/>
          <p:nvPr/>
        </p:nvGraphicFramePr>
        <p:xfrm>
          <a:off x="785321" y="1977393"/>
          <a:ext cx="10020244" cy="495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5" y="207303"/>
            <a:ext cx="10946471" cy="1404684"/>
          </a:xfrm>
        </p:spPr>
        <p:txBody>
          <a:bodyPr/>
          <a:lstStyle/>
          <a:p>
            <a:pPr algn="l"/>
            <a:r>
              <a:rPr lang="ru-RU" sz="3900" dirty="0" smtClean="0">
                <a:solidFill>
                  <a:schemeClr val="bg1"/>
                </a:solidFill>
              </a:rPr>
              <a:t>Вывод из Эксперимента 1</a:t>
            </a:r>
            <a:endParaRPr lang="en-US" sz="3900" dirty="0" smtClean="0">
              <a:solidFill>
                <a:schemeClr val="bg1"/>
              </a:solidFill>
            </a:endParaRPr>
          </a:p>
        </p:txBody>
      </p:sp>
      <p:sp>
        <p:nvSpPr>
          <p:cNvPr id="22532" name="Прямоугольник 4"/>
          <p:cNvSpPr>
            <a:spLocks noChangeArrowheads="1"/>
          </p:cNvSpPr>
          <p:nvPr/>
        </p:nvSpPr>
        <p:spPr bwMode="auto">
          <a:xfrm>
            <a:off x="1542860" y="1975184"/>
            <a:ext cx="9333481" cy="3064501"/>
          </a:xfrm>
          <a:prstGeom prst="rect">
            <a:avLst/>
          </a:prstGeom>
          <a:noFill/>
          <a:ln w="9525">
            <a:noFill/>
            <a:miter lim="800000"/>
            <a:headEnd/>
            <a:tailEnd/>
          </a:ln>
        </p:spPr>
        <p:txBody>
          <a:bodyPr lIns="108785" tIns="54392" rIns="108785" bIns="54392">
            <a:spAutoFit/>
          </a:bodyPr>
          <a:lstStyle/>
          <a:p>
            <a:r>
              <a:rPr lang="ru-RU" sz="2400" dirty="0">
                <a:solidFill>
                  <a:srgbClr val="002060"/>
                </a:solidFill>
              </a:rPr>
              <a:t>Эксперимент показал, что </a:t>
            </a:r>
            <a:r>
              <a:rPr lang="ru-RU" sz="2400" u="sng" dirty="0">
                <a:solidFill>
                  <a:srgbClr val="002060"/>
                </a:solidFill>
              </a:rPr>
              <a:t>недостаток специфических предметных знаний являлся преимущественным препятствием</a:t>
            </a:r>
            <a:r>
              <a:rPr lang="ru-RU" sz="2400" dirty="0">
                <a:solidFill>
                  <a:srgbClr val="002060"/>
                </a:solidFill>
              </a:rPr>
              <a:t> выполнения  оригинальных заданий, тогда как из более общих когнитивных умений, </a:t>
            </a:r>
            <a:r>
              <a:rPr lang="ru-RU" sz="2400" u="sng" dirty="0">
                <a:solidFill>
                  <a:srgbClr val="002060"/>
                </a:solidFill>
              </a:rPr>
              <a:t>только мысленные пространственные преобразования </a:t>
            </a:r>
            <a:r>
              <a:rPr lang="ru-RU" sz="2400" dirty="0">
                <a:solidFill>
                  <a:srgbClr val="002060"/>
                </a:solidFill>
              </a:rPr>
              <a:t>затрудняли выполнение задания. </a:t>
            </a:r>
          </a:p>
          <a:p>
            <a:r>
              <a:rPr lang="ru-RU" sz="2400" dirty="0">
                <a:solidFill>
                  <a:srgbClr val="C00000"/>
                </a:solidFill>
              </a:rPr>
              <a:t>НО! Означает ли </a:t>
            </a:r>
            <a:r>
              <a:rPr lang="ru-RU" sz="2400" u="sng" dirty="0">
                <a:solidFill>
                  <a:srgbClr val="002060"/>
                </a:solidFill>
              </a:rPr>
              <a:t>недостаток специфических предметных знаний</a:t>
            </a:r>
            <a:r>
              <a:rPr lang="ru-RU" sz="2400" dirty="0">
                <a:solidFill>
                  <a:srgbClr val="C00000"/>
                </a:solidFill>
              </a:rPr>
              <a:t>, что нам нужно предлагать все возможные видоизменения задач в программе обучения???</a:t>
            </a:r>
            <a:endParaRPr lang="en-US" sz="24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420780" y="172478"/>
            <a:ext cx="11039290" cy="1403026"/>
          </a:xfrm>
        </p:spPr>
        <p:txBody>
          <a:bodyPr/>
          <a:lstStyle/>
          <a:p>
            <a:pPr algn="l"/>
            <a:r>
              <a:rPr lang="ru-RU" sz="3900" dirty="0" smtClean="0">
                <a:solidFill>
                  <a:schemeClr val="bg1"/>
                </a:solidFill>
              </a:rPr>
              <a:t>Эксперимент 2:</a:t>
            </a:r>
          </a:p>
        </p:txBody>
      </p:sp>
      <p:sp>
        <p:nvSpPr>
          <p:cNvPr id="23556" name="Объект 1"/>
          <p:cNvSpPr txBox="1">
            <a:spLocks/>
          </p:cNvSpPr>
          <p:nvPr/>
        </p:nvSpPr>
        <p:spPr bwMode="auto">
          <a:xfrm>
            <a:off x="1355160" y="1686617"/>
            <a:ext cx="10005903" cy="5119552"/>
          </a:xfrm>
          <a:prstGeom prst="rect">
            <a:avLst/>
          </a:prstGeom>
          <a:noFill/>
          <a:ln w="9525">
            <a:noFill/>
            <a:miter lim="800000"/>
            <a:headEnd/>
            <a:tailEnd/>
          </a:ln>
        </p:spPr>
        <p:txBody>
          <a:bodyPr lIns="108785" tIns="54392" rIns="108785" bIns="54392"/>
          <a:lstStyle/>
          <a:p>
            <a:pPr algn="just">
              <a:spcBef>
                <a:spcPct val="20000"/>
              </a:spcBef>
              <a:buFont typeface="Arial" pitchFamily="34" charset="0"/>
              <a:buNone/>
            </a:pPr>
            <a:endParaRPr lang="ru-RU" sz="3900" dirty="0"/>
          </a:p>
          <a:p>
            <a:pPr algn="just">
              <a:spcBef>
                <a:spcPct val="20000"/>
              </a:spcBef>
              <a:buFont typeface="Arial" pitchFamily="34" charset="0"/>
              <a:buNone/>
            </a:pPr>
            <a:endParaRPr lang="ru-RU" sz="3900" dirty="0"/>
          </a:p>
          <a:p>
            <a:pPr algn="just">
              <a:spcBef>
                <a:spcPct val="20000"/>
              </a:spcBef>
              <a:buFont typeface="Arial" pitchFamily="34" charset="0"/>
              <a:buNone/>
            </a:pPr>
            <a:r>
              <a:rPr lang="ru-RU" sz="3900" dirty="0"/>
              <a:t>Какой эффект оказывает типичность задачи на процесс ее решения?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420780" y="172478"/>
            <a:ext cx="11039290" cy="1403026"/>
          </a:xfrm>
        </p:spPr>
        <p:txBody>
          <a:bodyPr/>
          <a:lstStyle/>
          <a:p>
            <a:pPr algn="l"/>
            <a:r>
              <a:rPr lang="ru-RU" sz="3900" dirty="0" smtClean="0">
                <a:solidFill>
                  <a:schemeClr val="bg1"/>
                </a:solidFill>
              </a:rPr>
              <a:t>Проблема</a:t>
            </a:r>
          </a:p>
        </p:txBody>
      </p:sp>
      <p:sp>
        <p:nvSpPr>
          <p:cNvPr id="25604" name="Объект 1"/>
          <p:cNvSpPr txBox="1">
            <a:spLocks/>
          </p:cNvSpPr>
          <p:nvPr/>
        </p:nvSpPr>
        <p:spPr bwMode="auto">
          <a:xfrm>
            <a:off x="1355165" y="1877336"/>
            <a:ext cx="10166789" cy="4819377"/>
          </a:xfrm>
          <a:prstGeom prst="rect">
            <a:avLst/>
          </a:prstGeom>
          <a:noFill/>
          <a:ln w="9525">
            <a:noFill/>
            <a:miter lim="800000"/>
            <a:headEnd/>
            <a:tailEnd/>
          </a:ln>
        </p:spPr>
        <p:txBody>
          <a:bodyPr lIns="108785" tIns="54392" rIns="108785" bIns="54392"/>
          <a:lstStyle/>
          <a:p>
            <a:pPr algn="just">
              <a:spcBef>
                <a:spcPct val="20000"/>
              </a:spcBef>
              <a:buFont typeface="Arial" pitchFamily="34" charset="0"/>
              <a:buNone/>
            </a:pPr>
            <a:r>
              <a:rPr lang="ru-RU" sz="2900" dirty="0"/>
              <a:t>В ходе школьного обучения текстовые задачи становятся высоко типизированными. Исследования показывают, что требование типичной задачи предвосхищается в момент чтения первого предложения. </a:t>
            </a:r>
          </a:p>
          <a:p>
            <a:pPr algn="just">
              <a:spcBef>
                <a:spcPct val="20000"/>
              </a:spcBef>
              <a:buFont typeface="Arial" pitchFamily="34" charset="0"/>
              <a:buNone/>
            </a:pPr>
            <a:endParaRPr lang="ru-RU" sz="2900" dirty="0"/>
          </a:p>
          <a:p>
            <a:pPr algn="just">
              <a:spcBef>
                <a:spcPct val="20000"/>
              </a:spcBef>
              <a:buFont typeface="Arial" pitchFamily="34" charset="0"/>
              <a:buNone/>
            </a:pPr>
            <a:r>
              <a:rPr lang="ru-RU" sz="2900" dirty="0"/>
              <a:t>Можно ли в этой ситуации ожидать, что текстовые задачи сохраняют свою пригодность как инструмент обучения и оценки умения моделировать?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Определение функциональной грамотности</a:t>
            </a:r>
            <a:endParaRPr lang="ru-RU" dirty="0"/>
          </a:p>
        </p:txBody>
      </p:sp>
      <p:sp>
        <p:nvSpPr>
          <p:cNvPr id="3" name="Содержимое 2"/>
          <p:cNvSpPr>
            <a:spLocks noGrp="1"/>
          </p:cNvSpPr>
          <p:nvPr>
            <p:ph idx="1"/>
          </p:nvPr>
        </p:nvSpPr>
        <p:spPr>
          <a:xfrm>
            <a:off x="1355160" y="1475894"/>
            <a:ext cx="9931647" cy="4923962"/>
          </a:xfrm>
        </p:spPr>
        <p:txBody>
          <a:bodyPr/>
          <a:lstStyle/>
          <a:p>
            <a:r>
              <a:rPr lang="ru-RU" sz="2900" dirty="0" smtClean="0"/>
              <a:t>А. А. Леонтьев: «Функционально грамотный человек — это человек, который способен использовать все постоянно приобретаемые в течение жизни знания, умения и навыки для решения максимально широкого диапазона жизненных задач в различных сферах человеческой деятельности, общения и социальных отношений» </a:t>
            </a:r>
            <a:r>
              <a:rPr lang="ru-RU" sz="2900" u="sng" dirty="0" smtClean="0">
                <a:hlinkClick r:id="rId2"/>
              </a:rPr>
              <a:t>[</a:t>
            </a:r>
            <a:r>
              <a:rPr lang="ru-RU" sz="2900" i="1" dirty="0" smtClean="0"/>
              <a:t>Образовательная система «Школа 2100». Педагогика здравого смысла / под ред. А. А. Леонтьева. М.: </a:t>
            </a:r>
            <a:r>
              <a:rPr lang="ru-RU" sz="2900" i="1" dirty="0" err="1" smtClean="0"/>
              <a:t>Баласс</a:t>
            </a:r>
            <a:r>
              <a:rPr lang="ru-RU" sz="2900" i="1" dirty="0" smtClean="0"/>
              <a:t>, 2003. С. 35.</a:t>
            </a:r>
            <a:r>
              <a:rPr lang="ru-RU" sz="2900" i="1" u="sng" dirty="0" smtClean="0">
                <a:hlinkClick r:id="rId2"/>
              </a:rPr>
              <a:t>]</a:t>
            </a:r>
            <a:r>
              <a:rPr lang="ru-RU" sz="2900" i="1" dirty="0" smtClean="0"/>
              <a:t>.</a:t>
            </a:r>
            <a:endParaRPr lang="ru-RU" sz="2900" i="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420780" y="172478"/>
            <a:ext cx="11039290" cy="1403026"/>
          </a:xfrm>
        </p:spPr>
        <p:txBody>
          <a:bodyPr/>
          <a:lstStyle/>
          <a:p>
            <a:pPr algn="l">
              <a:defRPr/>
            </a:pPr>
            <a:r>
              <a:rPr lang="ru-RU" sz="3900" dirty="0" smtClean="0">
                <a:solidFill>
                  <a:schemeClr val="bg1"/>
                </a:solidFill>
              </a:rPr>
              <a:t>Исследовательские вопросы</a:t>
            </a:r>
            <a:r>
              <a:rPr lang="ru-RU" sz="3900" dirty="0" smtClean="0"/>
              <a:t/>
            </a:r>
            <a:br>
              <a:rPr lang="ru-RU" sz="3900" dirty="0" smtClean="0"/>
            </a:br>
            <a:endParaRPr lang="ru-RU" sz="3900" dirty="0" smtClean="0">
              <a:solidFill>
                <a:schemeClr val="bg1"/>
              </a:solidFill>
            </a:endParaRPr>
          </a:p>
        </p:txBody>
      </p:sp>
      <p:sp>
        <p:nvSpPr>
          <p:cNvPr id="26628" name="Объект 1"/>
          <p:cNvSpPr txBox="1">
            <a:spLocks/>
          </p:cNvSpPr>
          <p:nvPr/>
        </p:nvSpPr>
        <p:spPr bwMode="auto">
          <a:xfrm>
            <a:off x="1355160" y="1671692"/>
            <a:ext cx="10525690" cy="4819377"/>
          </a:xfrm>
          <a:prstGeom prst="rect">
            <a:avLst/>
          </a:prstGeom>
          <a:noFill/>
          <a:ln w="9525">
            <a:noFill/>
            <a:miter lim="800000"/>
            <a:headEnd/>
            <a:tailEnd/>
          </a:ln>
        </p:spPr>
        <p:txBody>
          <a:bodyPr lIns="108785" tIns="54392" rIns="108785" bIns="54392"/>
          <a:lstStyle/>
          <a:p>
            <a:pPr algn="just">
              <a:spcBef>
                <a:spcPct val="20000"/>
              </a:spcBef>
              <a:buFont typeface="Arial" pitchFamily="34" charset="0"/>
              <a:buNone/>
            </a:pPr>
            <a:r>
              <a:rPr lang="ru-RU" sz="2900" dirty="0"/>
              <a:t>Как различается процесс решения задач на моделирование при решении </a:t>
            </a:r>
            <a:r>
              <a:rPr lang="ru-RU" sz="2900" u="sng" dirty="0"/>
              <a:t>типичной</a:t>
            </a:r>
            <a:r>
              <a:rPr lang="ru-RU" sz="2900" dirty="0"/>
              <a:t> и аналогичной, но </a:t>
            </a:r>
            <a:r>
              <a:rPr lang="ru-RU" sz="2900" u="sng" dirty="0"/>
              <a:t>нетипичной</a:t>
            </a:r>
            <a:r>
              <a:rPr lang="ru-RU" sz="2900" dirty="0"/>
              <a:t>, задачи?</a:t>
            </a:r>
          </a:p>
          <a:p>
            <a:pPr algn="just">
              <a:spcBef>
                <a:spcPct val="20000"/>
              </a:spcBef>
              <a:buFont typeface="Arial" pitchFamily="34" charset="0"/>
              <a:buNone/>
            </a:pPr>
            <a:r>
              <a:rPr lang="ru-RU" sz="2900" dirty="0"/>
              <a:t> Какие этапы процесса моделирования являются самыми трудными и каковы эти трудности?</a:t>
            </a:r>
          </a:p>
          <a:p>
            <a:pPr algn="just">
              <a:spcBef>
                <a:spcPct val="20000"/>
              </a:spcBef>
              <a:buFont typeface="Arial" pitchFamily="34" charset="0"/>
              <a:buNone/>
            </a:pPr>
            <a:r>
              <a:rPr lang="ru-RU" sz="2900" dirty="0"/>
              <a:t> Каков эффект помощи для прохождения последующих этапов?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55692"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0" y="89555"/>
            <a:ext cx="11039290" cy="1404685"/>
          </a:xfrm>
        </p:spPr>
        <p:txBody>
          <a:bodyPr>
            <a:normAutofit fontScale="90000"/>
          </a:bodyPr>
          <a:lstStyle/>
          <a:p>
            <a:pPr algn="l">
              <a:defRPr/>
            </a:pPr>
            <a:r>
              <a:rPr lang="en-US" sz="3900" dirty="0" smtClean="0"/>
              <a:t/>
            </a:r>
            <a:br>
              <a:rPr lang="en-US" sz="3900" dirty="0" smtClean="0"/>
            </a:br>
            <a:r>
              <a:rPr lang="en-US" sz="3900" dirty="0" smtClean="0"/>
              <a:t>   </a:t>
            </a:r>
            <a:r>
              <a:rPr lang="ru-RU" sz="3900" dirty="0" smtClean="0">
                <a:solidFill>
                  <a:schemeClr val="bg1"/>
                </a:solidFill>
              </a:rPr>
              <a:t>Результаты</a:t>
            </a:r>
            <a:r>
              <a:rPr lang="ru-RU" sz="3900" dirty="0"/>
              <a:t/>
            </a:r>
            <a:br>
              <a:rPr lang="ru-RU" sz="3900" dirty="0"/>
            </a:br>
            <a:endParaRPr lang="ru-RU" sz="3900" dirty="0" smtClean="0">
              <a:solidFill>
                <a:schemeClr val="bg1"/>
              </a:solidFill>
            </a:endParaRPr>
          </a:p>
        </p:txBody>
      </p:sp>
      <p:sp>
        <p:nvSpPr>
          <p:cNvPr id="27652" name="Объект 2"/>
          <p:cNvSpPr>
            <a:spLocks noGrp="1"/>
          </p:cNvSpPr>
          <p:nvPr/>
        </p:nvSpPr>
        <p:spPr bwMode="auto">
          <a:xfrm>
            <a:off x="608482" y="1611988"/>
            <a:ext cx="10571068" cy="5179256"/>
          </a:xfrm>
          <a:prstGeom prst="rect">
            <a:avLst/>
          </a:prstGeom>
          <a:noFill/>
          <a:ln w="9525">
            <a:noFill/>
            <a:miter lim="800000"/>
            <a:headEnd/>
            <a:tailEnd/>
          </a:ln>
        </p:spPr>
        <p:txBody>
          <a:bodyPr lIns="108785" tIns="54392" rIns="108785" bIns="54392"/>
          <a:lstStyle/>
          <a:p>
            <a:pPr>
              <a:lnSpc>
                <a:spcPct val="90000"/>
              </a:lnSpc>
              <a:spcBef>
                <a:spcPts val="1190"/>
              </a:spcBef>
            </a:pPr>
            <a:endParaRPr lang="ru-RU" sz="5700" dirty="0"/>
          </a:p>
        </p:txBody>
      </p:sp>
      <p:sp>
        <p:nvSpPr>
          <p:cNvPr id="27653" name="Заголовок 1"/>
          <p:cNvSpPr>
            <a:spLocks noGrp="1"/>
          </p:cNvSpPr>
          <p:nvPr/>
        </p:nvSpPr>
        <p:spPr bwMode="auto">
          <a:xfrm>
            <a:off x="889005" y="1175823"/>
            <a:ext cx="10967096" cy="2192435"/>
          </a:xfrm>
          <a:prstGeom prst="rect">
            <a:avLst/>
          </a:prstGeom>
          <a:noFill/>
          <a:ln w="9525">
            <a:noFill/>
            <a:miter lim="800000"/>
            <a:headEnd/>
            <a:tailEnd/>
          </a:ln>
        </p:spPr>
        <p:txBody>
          <a:bodyPr lIns="108785" tIns="54392" rIns="108785" bIns="54392" anchor="ctr"/>
          <a:lstStyle/>
          <a:p>
            <a:pPr algn="ctr" eaLnBrk="1" hangingPunct="1">
              <a:lnSpc>
                <a:spcPct val="90000"/>
              </a:lnSpc>
            </a:pPr>
            <a:r>
              <a:rPr lang="ru-RU" sz="3300" dirty="0"/>
              <a:t>Типичность задачи стала определяющим фактором для:</a:t>
            </a:r>
          </a:p>
        </p:txBody>
      </p:sp>
      <p:sp>
        <p:nvSpPr>
          <p:cNvPr id="27654" name="Прямоугольник 2"/>
          <p:cNvSpPr>
            <a:spLocks noChangeArrowheads="1"/>
          </p:cNvSpPr>
          <p:nvPr/>
        </p:nvSpPr>
        <p:spPr bwMode="auto">
          <a:xfrm>
            <a:off x="1355160" y="3180859"/>
            <a:ext cx="7555477" cy="2649003"/>
          </a:xfrm>
          <a:prstGeom prst="rect">
            <a:avLst/>
          </a:prstGeom>
          <a:noFill/>
          <a:ln w="9525">
            <a:noFill/>
            <a:miter lim="800000"/>
            <a:headEnd/>
            <a:tailEnd/>
          </a:ln>
        </p:spPr>
        <p:txBody>
          <a:bodyPr lIns="108785" tIns="54392" rIns="108785" bIns="54392">
            <a:spAutoFit/>
          </a:bodyPr>
          <a:lstStyle/>
          <a:p>
            <a:pPr marL="543924" indent="-543924">
              <a:buFont typeface="Arial" pitchFamily="34" charset="0"/>
              <a:buChar char="•"/>
            </a:pPr>
            <a:r>
              <a:rPr lang="ru-RU" sz="3300" dirty="0"/>
              <a:t> </a:t>
            </a:r>
            <a:r>
              <a:rPr lang="ru-RU" sz="3300" dirty="0">
                <a:solidFill>
                  <a:srgbClr val="002060"/>
                </a:solidFill>
              </a:rPr>
              <a:t>Выбора способа решения</a:t>
            </a:r>
          </a:p>
          <a:p>
            <a:pPr marL="543924" indent="-543924">
              <a:buFont typeface="Arial" pitchFamily="34" charset="0"/>
              <a:buChar char="•"/>
            </a:pPr>
            <a:endParaRPr lang="ru-RU" sz="3300" dirty="0">
              <a:solidFill>
                <a:srgbClr val="002060"/>
              </a:solidFill>
            </a:endParaRPr>
          </a:p>
          <a:p>
            <a:pPr marL="543924" indent="-543924">
              <a:buFont typeface="Arial" pitchFamily="34" charset="0"/>
              <a:buChar char="•"/>
            </a:pPr>
            <a:r>
              <a:rPr lang="ru-RU" sz="3300" dirty="0">
                <a:solidFill>
                  <a:srgbClr val="002060"/>
                </a:solidFill>
              </a:rPr>
              <a:t> Эффективности способа решения</a:t>
            </a:r>
          </a:p>
          <a:p>
            <a:pPr marL="543924" indent="-543924">
              <a:buFont typeface="Arial" pitchFamily="34" charset="0"/>
              <a:buChar char="•"/>
            </a:pPr>
            <a:endParaRPr lang="ru-RU" sz="3300" dirty="0">
              <a:solidFill>
                <a:srgbClr val="002060"/>
              </a:solidFill>
            </a:endParaRPr>
          </a:p>
          <a:p>
            <a:pPr marL="543924" indent="-543924">
              <a:buFont typeface="Arial" pitchFamily="34" charset="0"/>
              <a:buChar char="•"/>
            </a:pPr>
            <a:r>
              <a:rPr lang="ru-RU" sz="3300" dirty="0">
                <a:solidFill>
                  <a:srgbClr val="002060"/>
                </a:solidFill>
              </a:rPr>
              <a:t> Прохождения этапов моделирования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8564" y="-28194"/>
            <a:ext cx="11899414" cy="1640180"/>
          </a:xfrm>
          <a:prstGeom prst="rect">
            <a:avLst/>
          </a:prstGeom>
          <a:noFill/>
          <a:ln w="9525">
            <a:noFill/>
            <a:miter lim="800000"/>
            <a:headEnd/>
            <a:tailEnd/>
          </a:ln>
        </p:spPr>
      </p:pic>
      <p:sp>
        <p:nvSpPr>
          <p:cNvPr id="2" name="Заголовок 1"/>
          <p:cNvSpPr>
            <a:spLocks noGrp="1"/>
          </p:cNvSpPr>
          <p:nvPr>
            <p:ph type="ctrTitle"/>
          </p:nvPr>
        </p:nvSpPr>
        <p:spPr>
          <a:xfrm>
            <a:off x="140260" y="207303"/>
            <a:ext cx="12722410" cy="1404684"/>
          </a:xfrm>
        </p:spPr>
        <p:txBody>
          <a:bodyPr/>
          <a:lstStyle/>
          <a:p>
            <a:pPr algn="l"/>
            <a:r>
              <a:rPr lang="ru-RU" sz="3900" dirty="0" smtClean="0">
                <a:solidFill>
                  <a:schemeClr val="bg1"/>
                </a:solidFill>
              </a:rPr>
              <a:t>Обобщение результатов Эксперимента 2:</a:t>
            </a:r>
          </a:p>
        </p:txBody>
      </p:sp>
      <p:sp>
        <p:nvSpPr>
          <p:cNvPr id="28676" name="Прямоугольник 2"/>
          <p:cNvSpPr>
            <a:spLocks noChangeArrowheads="1"/>
          </p:cNvSpPr>
          <p:nvPr/>
        </p:nvSpPr>
        <p:spPr bwMode="auto">
          <a:xfrm>
            <a:off x="1542860" y="1476001"/>
            <a:ext cx="9729509" cy="5465159"/>
          </a:xfrm>
          <a:prstGeom prst="rect">
            <a:avLst/>
          </a:prstGeom>
          <a:noFill/>
          <a:ln w="9525">
            <a:noFill/>
            <a:miter lim="800000"/>
            <a:headEnd/>
            <a:tailEnd/>
          </a:ln>
        </p:spPr>
        <p:txBody>
          <a:bodyPr lIns="108785" tIns="54392" rIns="108785" bIns="54392">
            <a:spAutoFit/>
          </a:bodyPr>
          <a:lstStyle/>
          <a:p>
            <a:r>
              <a:rPr lang="ru-RU" sz="2900" dirty="0">
                <a:solidFill>
                  <a:srgbClr val="002060"/>
                </a:solidFill>
              </a:rPr>
              <a:t>Задания </a:t>
            </a:r>
            <a:r>
              <a:rPr lang="en-US" sz="2900" dirty="0">
                <a:solidFill>
                  <a:srgbClr val="002060"/>
                </a:solidFill>
              </a:rPr>
              <a:t>PISA</a:t>
            </a:r>
            <a:r>
              <a:rPr lang="ru-RU" sz="2900" dirty="0">
                <a:solidFill>
                  <a:srgbClr val="002060"/>
                </a:solidFill>
              </a:rPr>
              <a:t> – нетипичны, т.е. их сложно </a:t>
            </a:r>
            <a:r>
              <a:rPr lang="ru-RU" sz="2900" dirty="0" err="1">
                <a:solidFill>
                  <a:srgbClr val="002060"/>
                </a:solidFill>
              </a:rPr>
              <a:t>категоризовать</a:t>
            </a:r>
            <a:r>
              <a:rPr lang="ru-RU" sz="2900" dirty="0">
                <a:solidFill>
                  <a:srgbClr val="002060"/>
                </a:solidFill>
              </a:rPr>
              <a:t> и </a:t>
            </a:r>
            <a:r>
              <a:rPr lang="ru-RU" sz="2900" dirty="0">
                <a:solidFill>
                  <a:srgbClr val="000000"/>
                </a:solidFill>
              </a:rPr>
              <a:t>получить доступ к заученному алгоритму. И</a:t>
            </a:r>
            <a:r>
              <a:rPr lang="ru-RU" sz="2900" dirty="0"/>
              <a:t> </a:t>
            </a:r>
            <a:r>
              <a:rPr lang="ru-RU" sz="2900" dirty="0">
                <a:solidFill>
                  <a:srgbClr val="002060"/>
                </a:solidFill>
              </a:rPr>
              <a:t>это одна из причин их трудности.</a:t>
            </a:r>
          </a:p>
          <a:p>
            <a:endParaRPr lang="ru-RU" sz="2900" dirty="0">
              <a:solidFill>
                <a:srgbClr val="002060"/>
              </a:solidFill>
            </a:endParaRPr>
          </a:p>
          <a:p>
            <a:r>
              <a:rPr lang="ru-RU" sz="2900" dirty="0">
                <a:solidFill>
                  <a:srgbClr val="002060"/>
                </a:solidFill>
              </a:rPr>
              <a:t>Если «типичность» задачи становится основной причиной ухода от размышления, анализа, то задача, которая стала типичной, уже не выполняет свою развивающую функцию. </a:t>
            </a:r>
          </a:p>
          <a:p>
            <a:endParaRPr lang="ru-RU" sz="2900" dirty="0">
              <a:solidFill>
                <a:srgbClr val="002060"/>
              </a:solidFill>
            </a:endParaRPr>
          </a:p>
          <a:p>
            <a:r>
              <a:rPr lang="ru-RU" sz="2900" dirty="0">
                <a:solidFill>
                  <a:srgbClr val="002060"/>
                </a:solidFill>
              </a:rPr>
              <a:t>Сейчас появился новый тип задач, т.н. «реальная математика», и он также представлен «типами». Следовательно…</a:t>
            </a:r>
          </a:p>
          <a:p>
            <a:endParaRPr lang="ru-RU" sz="29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6910"/>
            <a:ext cx="11880850" cy="963544"/>
          </a:xfrm>
        </p:spPr>
        <p:txBody>
          <a:bodyPr>
            <a:normAutofit fontScale="90000"/>
          </a:bodyPr>
          <a:lstStyle/>
          <a:p>
            <a:pPr>
              <a:lnSpc>
                <a:spcPct val="80000"/>
              </a:lnSpc>
              <a:defRPr/>
            </a:pPr>
            <a:r>
              <a:rPr lang="ru-RU" sz="3300" dirty="0" smtClean="0"/>
              <a:t>Какие задачи нужно предлагать нашим учащимся, чтобы развить их умственные способности и научить применять полученные знания в реальных условиях? </a:t>
            </a:r>
            <a:endParaRPr lang="ru-RU" sz="3300" dirty="0"/>
          </a:p>
        </p:txBody>
      </p:sp>
      <p:sp>
        <p:nvSpPr>
          <p:cNvPr id="29699" name="Содержимое 2"/>
          <p:cNvSpPr>
            <a:spLocks noGrp="1"/>
          </p:cNvSpPr>
          <p:nvPr>
            <p:ph idx="1"/>
          </p:nvPr>
        </p:nvSpPr>
        <p:spPr>
          <a:xfrm>
            <a:off x="1355160" y="1475999"/>
            <a:ext cx="10525690" cy="4923859"/>
          </a:xfrm>
        </p:spPr>
        <p:txBody>
          <a:bodyPr/>
          <a:lstStyle/>
          <a:p>
            <a:pPr marL="0" indent="0">
              <a:buNone/>
            </a:pPr>
            <a:r>
              <a:rPr lang="ru-RU" sz="2400" dirty="0" smtClean="0"/>
              <a:t>В.А. </a:t>
            </a:r>
            <a:r>
              <a:rPr lang="ru-RU" sz="2400" dirty="0" err="1" smtClean="0"/>
              <a:t>Болотов</a:t>
            </a:r>
            <a:r>
              <a:rPr lang="ru-RU" sz="2400" dirty="0" smtClean="0"/>
              <a:t>: «Здесь не может быть какого-то простого и однозначного ответа. На протяжении веков человечество создавало систему обучения, настроенную, прежде всего, на решение именно типичных заданий, учила действовать по шаблону, поскольку шаблон предполагает некий стандарт, принятый всеми. Другое дело, что только на одних типичных заданиях далеко не уедешь, следовательно, нужны задания творческие, нестандартные, нетипичные, оригинальные. Но и пытаться выстроить обучение только на таких задачах также было бы большой ошибкой, ибо прежде, чем научить творчеству, нужно развить репродуктивное мышление. А значит, всё дело в умелом сочетании того и другого. Каждый учитель вправе создавать свои собственные оригинальные задания на основе типичных. Например, можно ввести в задачу избыточные данные, чтобы дети поломали голову, что им нужно, а что нет. Главное – понимать, что и зачем мы делаем. </a:t>
            </a:r>
          </a:p>
          <a:p>
            <a:pPr marL="0" indent="0"/>
            <a:endParaRPr lang="ru-RU" sz="2400"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marL="543860" indent="-543860">
              <a:lnSpc>
                <a:spcPct val="90000"/>
              </a:lnSpc>
              <a:buNone/>
              <a:defRPr/>
            </a:pPr>
            <a:r>
              <a:rPr lang="ru-RU" dirty="0" smtClean="0">
                <a:solidFill>
                  <a:schemeClr val="accent6">
                    <a:lumMod val="75000"/>
                  </a:schemeClr>
                </a:solidFill>
              </a:rPr>
              <a:t>3. Оценка читательской  грамотности</a:t>
            </a:r>
          </a:p>
          <a:p>
            <a:pPr marL="543860" indent="-543860">
              <a:lnSpc>
                <a:spcPct val="90000"/>
              </a:lnSpc>
              <a:buNone/>
              <a:defRPr/>
            </a:pPr>
            <a:endParaRPr lang="ru-RU" dirty="0" smtClean="0">
              <a:solidFill>
                <a:schemeClr val="accent6">
                  <a:lumMod val="7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1907978" y="197819"/>
            <a:ext cx="8700247" cy="963543"/>
          </a:xfrm>
        </p:spPr>
        <p:txBody>
          <a:bodyPr>
            <a:noAutofit/>
          </a:bodyPr>
          <a:lstStyle/>
          <a:p>
            <a:pPr>
              <a:defRPr/>
            </a:pPr>
            <a:r>
              <a:rPr lang="ru-RU" sz="3600" dirty="0">
                <a:solidFill>
                  <a:srgbClr val="002060"/>
                </a:solidFill>
              </a:rPr>
              <a:t>Читательская грамотность </a:t>
            </a:r>
            <a:r>
              <a:rPr lang="ru-RU" sz="3600" dirty="0" smtClean="0">
                <a:solidFill>
                  <a:srgbClr val="002060"/>
                </a:solidFill>
              </a:rPr>
              <a:t/>
            </a:r>
            <a:br>
              <a:rPr lang="ru-RU" sz="3600" dirty="0" smtClean="0">
                <a:solidFill>
                  <a:srgbClr val="002060"/>
                </a:solidFill>
              </a:rPr>
            </a:br>
            <a:r>
              <a:rPr lang="ru-RU" sz="3600" dirty="0" smtClean="0">
                <a:solidFill>
                  <a:srgbClr val="002060"/>
                </a:solidFill>
              </a:rPr>
              <a:t>(исследование </a:t>
            </a:r>
            <a:r>
              <a:rPr lang="en-US" sz="3600" dirty="0" smtClean="0">
                <a:solidFill>
                  <a:srgbClr val="002060"/>
                </a:solidFill>
              </a:rPr>
              <a:t>PISA)</a:t>
            </a:r>
            <a:endParaRPr lang="ru-RU" sz="3600" dirty="0">
              <a:solidFill>
                <a:srgbClr val="002060"/>
              </a:solidFill>
            </a:endParaRPr>
          </a:p>
        </p:txBody>
      </p:sp>
      <p:sp>
        <p:nvSpPr>
          <p:cNvPr id="66564" name="Rectangle 4"/>
          <p:cNvSpPr>
            <a:spLocks noChangeArrowheads="1"/>
          </p:cNvSpPr>
          <p:nvPr/>
        </p:nvSpPr>
        <p:spPr bwMode="auto">
          <a:xfrm>
            <a:off x="-5903298" y="3078051"/>
            <a:ext cx="219818" cy="756207"/>
          </a:xfrm>
          <a:prstGeom prst="rect">
            <a:avLst/>
          </a:prstGeom>
          <a:noFill/>
          <a:ln w="9525">
            <a:noFill/>
            <a:miter lim="800000"/>
            <a:headEnd/>
            <a:tailEnd/>
          </a:ln>
        </p:spPr>
        <p:txBody>
          <a:bodyPr wrap="none" lIns="108814" tIns="54407" rIns="108814" bIns="54407" anchor="ctr">
            <a:spAutoFit/>
          </a:bodyPr>
          <a:lstStyle/>
          <a:p>
            <a:r>
              <a:rPr lang="ru-RU"/>
              <a:t/>
            </a:r>
            <a:br>
              <a:rPr lang="ru-RU"/>
            </a:br>
            <a:endParaRPr lang="ru-RU"/>
          </a:p>
        </p:txBody>
      </p:sp>
      <p:pic>
        <p:nvPicPr>
          <p:cNvPr id="66565" name="Picture 7" descr="книга14"/>
          <p:cNvPicPr>
            <a:picLocks noGrp="1" noChangeAspect="1" noChangeArrowheads="1"/>
          </p:cNvPicPr>
          <p:nvPr>
            <p:ph sz="half" idx="2"/>
          </p:nvPr>
        </p:nvPicPr>
        <p:blipFill>
          <a:blip r:embed="rId2" cstate="print">
            <a:clrChange>
              <a:clrFrom>
                <a:srgbClr val="FFFFFF"/>
              </a:clrFrom>
              <a:clrTo>
                <a:srgbClr val="FFFFFF">
                  <a:alpha val="0"/>
                </a:srgbClr>
              </a:clrTo>
            </a:clrChange>
          </a:blip>
          <a:srcRect/>
          <a:stretch>
            <a:fillRect/>
          </a:stretch>
        </p:blipFill>
        <p:spPr>
          <a:xfrm>
            <a:off x="0" y="1061915"/>
            <a:ext cx="2232249" cy="1104694"/>
          </a:xfrm>
          <a:ln>
            <a:noFill/>
          </a:ln>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179788" y="161907"/>
            <a:ext cx="1762463" cy="540000"/>
          </a:xfrm>
          <a:prstGeom prst="rect">
            <a:avLst/>
          </a:prstGeom>
          <a:noFill/>
          <a:ln>
            <a:noFill/>
          </a:ln>
        </p:spPr>
      </p:pic>
      <p:pic>
        <p:nvPicPr>
          <p:cNvPr id="7" name="Рисунок 6" descr="PISA_WebBanner6-01.jpg"/>
          <p:cNvPicPr>
            <a:picLocks noChangeAspect="1"/>
          </p:cNvPicPr>
          <p:nvPr/>
        </p:nvPicPr>
        <p:blipFill>
          <a:blip r:embed="rId4" cstate="print"/>
          <a:srcRect/>
          <a:stretch>
            <a:fillRect/>
          </a:stretch>
        </p:blipFill>
        <p:spPr>
          <a:xfrm>
            <a:off x="9947467" y="161907"/>
            <a:ext cx="1753599" cy="540000"/>
          </a:xfrm>
          <a:prstGeom prst="rect">
            <a:avLst/>
          </a:prstGeom>
        </p:spPr>
      </p:pic>
      <p:sp>
        <p:nvSpPr>
          <p:cNvPr id="8" name="Текст 7"/>
          <p:cNvSpPr>
            <a:spLocks noGrp="1"/>
          </p:cNvSpPr>
          <p:nvPr>
            <p:ph type="body" sz="half" idx="1"/>
          </p:nvPr>
        </p:nvSpPr>
        <p:spPr>
          <a:xfrm>
            <a:off x="594043" y="5526411"/>
            <a:ext cx="10386942" cy="873446"/>
          </a:xfrm>
        </p:spPr>
        <p:txBody>
          <a:bodyPr/>
          <a:lstStyle/>
          <a:p>
            <a:endParaRPr lang="ru-RU" dirty="0"/>
          </a:p>
        </p:txBody>
      </p:sp>
      <p:sp>
        <p:nvSpPr>
          <p:cNvPr id="9" name="Загнутый угол 8"/>
          <p:cNvSpPr/>
          <p:nvPr/>
        </p:nvSpPr>
        <p:spPr>
          <a:xfrm>
            <a:off x="1619945" y="2286050"/>
            <a:ext cx="9001000" cy="3024336"/>
          </a:xfrm>
          <a:prstGeom prst="foldedCorne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43989" tIns="719944" rIns="143989" bIns="45717" rtlCol="0" anchor="ctr"/>
          <a:lstStyle/>
          <a:p>
            <a:pPr algn="just"/>
            <a:r>
              <a:rPr lang="ru-RU" sz="2900" i="1" dirty="0" smtClean="0">
                <a:solidFill>
                  <a:schemeClr val="tx1"/>
                </a:solidFill>
              </a:rPr>
              <a:t>	Читательская грамотность  –  способность человека понимать и использовать письменные тексты, размышлять о них и заниматься чтением для того, чтобы достигать своих целей, расширять свои знания и возможности, участвовать в социальной жизни.</a:t>
            </a:r>
            <a:endParaRPr lang="ru-RU" sz="2900" dirty="0" smtClean="0">
              <a:solidFill>
                <a:schemeClr val="tx1"/>
              </a:solidFill>
            </a:endParaRPr>
          </a:p>
          <a:p>
            <a:pPr algn="ctr"/>
            <a:endParaRPr lang="ru-RU" sz="2900" dirty="0">
              <a:solidFill>
                <a:schemeClr val="tx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Line 3"/>
          <p:cNvSpPr>
            <a:spLocks noChangeShapeType="1"/>
          </p:cNvSpPr>
          <p:nvPr/>
        </p:nvSpPr>
        <p:spPr bwMode="auto">
          <a:xfrm>
            <a:off x="2198783" y="1174164"/>
            <a:ext cx="7483285" cy="0"/>
          </a:xfrm>
          <a:prstGeom prst="line">
            <a:avLst/>
          </a:prstGeom>
          <a:noFill/>
          <a:ln w="38100">
            <a:solidFill>
              <a:schemeClr val="tx1"/>
            </a:solidFill>
            <a:round/>
            <a:headEnd/>
            <a:tailEnd/>
          </a:ln>
        </p:spPr>
        <p:txBody>
          <a:bodyPr lIns="108823" tIns="54411" rIns="108823" bIns="54411"/>
          <a:lstStyle/>
          <a:p>
            <a:endParaRPr lang="ru-RU"/>
          </a:p>
        </p:txBody>
      </p:sp>
      <p:sp>
        <p:nvSpPr>
          <p:cNvPr id="70659" name="Line 4"/>
          <p:cNvSpPr>
            <a:spLocks noChangeShapeType="1"/>
          </p:cNvSpPr>
          <p:nvPr/>
        </p:nvSpPr>
        <p:spPr bwMode="auto">
          <a:xfrm>
            <a:off x="2198782" y="1174164"/>
            <a:ext cx="0" cy="376463"/>
          </a:xfrm>
          <a:prstGeom prst="line">
            <a:avLst/>
          </a:prstGeom>
          <a:noFill/>
          <a:ln w="38100">
            <a:solidFill>
              <a:schemeClr val="tx1"/>
            </a:solidFill>
            <a:round/>
            <a:headEnd/>
            <a:tailEnd/>
          </a:ln>
        </p:spPr>
        <p:txBody>
          <a:bodyPr lIns="108823" tIns="54411" rIns="108823" bIns="54411"/>
          <a:lstStyle/>
          <a:p>
            <a:endParaRPr lang="ru-RU"/>
          </a:p>
        </p:txBody>
      </p:sp>
      <p:sp>
        <p:nvSpPr>
          <p:cNvPr id="70660" name="Line 5"/>
          <p:cNvSpPr>
            <a:spLocks noChangeShapeType="1"/>
          </p:cNvSpPr>
          <p:nvPr/>
        </p:nvSpPr>
        <p:spPr bwMode="auto">
          <a:xfrm>
            <a:off x="9682068" y="1174164"/>
            <a:ext cx="0" cy="376463"/>
          </a:xfrm>
          <a:prstGeom prst="line">
            <a:avLst/>
          </a:prstGeom>
          <a:noFill/>
          <a:ln w="38100">
            <a:solidFill>
              <a:schemeClr val="tx1"/>
            </a:solidFill>
            <a:round/>
            <a:headEnd/>
            <a:tailEnd/>
          </a:ln>
        </p:spPr>
        <p:txBody>
          <a:bodyPr lIns="108823" tIns="54411" rIns="108823" bIns="54411"/>
          <a:lstStyle/>
          <a:p>
            <a:endParaRPr lang="ru-RU"/>
          </a:p>
        </p:txBody>
      </p:sp>
      <p:sp>
        <p:nvSpPr>
          <p:cNvPr id="70661" name="Text Box 6"/>
          <p:cNvSpPr txBox="1">
            <a:spLocks noChangeArrowheads="1"/>
          </p:cNvSpPr>
          <p:nvPr/>
        </p:nvSpPr>
        <p:spPr bwMode="auto">
          <a:xfrm>
            <a:off x="1169522" y="1550626"/>
            <a:ext cx="1870821" cy="1002437"/>
          </a:xfrm>
          <a:prstGeom prst="rect">
            <a:avLst/>
          </a:prstGeom>
          <a:solidFill>
            <a:srgbClr val="99FF33"/>
          </a:solidFill>
          <a:ln w="9525">
            <a:noFill/>
            <a:miter lim="800000"/>
            <a:headEnd/>
            <a:tailEnd/>
          </a:ln>
        </p:spPr>
        <p:txBody>
          <a:bodyPr lIns="108823" tIns="54411" rIns="108823" bIns="54411">
            <a:spAutoFit/>
          </a:bodyPr>
          <a:lstStyle/>
          <a:p>
            <a:pPr>
              <a:spcBef>
                <a:spcPct val="50000"/>
              </a:spcBef>
            </a:pPr>
            <a:r>
              <a:rPr lang="ru-RU" sz="2900" dirty="0">
                <a:solidFill>
                  <a:srgbClr val="002060"/>
                </a:solidFill>
              </a:rPr>
              <a:t>Опора на текст</a:t>
            </a:r>
          </a:p>
        </p:txBody>
      </p:sp>
      <p:sp>
        <p:nvSpPr>
          <p:cNvPr id="70662" name="Text Box 7"/>
          <p:cNvSpPr txBox="1">
            <a:spLocks noChangeArrowheads="1"/>
          </p:cNvSpPr>
          <p:nvPr/>
        </p:nvSpPr>
        <p:spPr bwMode="auto">
          <a:xfrm>
            <a:off x="8091767" y="1550626"/>
            <a:ext cx="2992901" cy="1448713"/>
          </a:xfrm>
          <a:prstGeom prst="rect">
            <a:avLst/>
          </a:prstGeom>
          <a:solidFill>
            <a:srgbClr val="99FF33"/>
          </a:solidFill>
          <a:ln w="9525">
            <a:noFill/>
            <a:miter lim="800000"/>
            <a:headEnd/>
            <a:tailEnd/>
          </a:ln>
        </p:spPr>
        <p:txBody>
          <a:bodyPr lIns="108823" tIns="54411" rIns="108823" bIns="54411">
            <a:spAutoFit/>
          </a:bodyPr>
          <a:lstStyle/>
          <a:p>
            <a:pPr>
              <a:spcBef>
                <a:spcPct val="50000"/>
              </a:spcBef>
            </a:pPr>
            <a:r>
              <a:rPr lang="ru-RU" sz="2900" dirty="0">
                <a:solidFill>
                  <a:srgbClr val="002060"/>
                </a:solidFill>
              </a:rPr>
              <a:t>Опора на </a:t>
            </a:r>
            <a:r>
              <a:rPr lang="ru-RU" sz="2900" dirty="0" err="1">
                <a:solidFill>
                  <a:srgbClr val="002060"/>
                </a:solidFill>
              </a:rPr>
              <a:t>внетекстовое</a:t>
            </a:r>
            <a:r>
              <a:rPr lang="ru-RU" sz="2900" dirty="0">
                <a:solidFill>
                  <a:srgbClr val="002060"/>
                </a:solidFill>
              </a:rPr>
              <a:t> знание</a:t>
            </a:r>
          </a:p>
        </p:txBody>
      </p:sp>
      <p:sp>
        <p:nvSpPr>
          <p:cNvPr id="70663" name="Rectangle 8"/>
          <p:cNvSpPr>
            <a:spLocks noChangeArrowheads="1"/>
          </p:cNvSpPr>
          <p:nvPr/>
        </p:nvSpPr>
        <p:spPr bwMode="auto">
          <a:xfrm>
            <a:off x="8658920" y="3287370"/>
            <a:ext cx="2021547" cy="1448713"/>
          </a:xfrm>
          <a:prstGeom prst="rect">
            <a:avLst/>
          </a:prstGeom>
          <a:solidFill>
            <a:srgbClr val="FFFF66"/>
          </a:solidFill>
          <a:ln w="9525">
            <a:noFill/>
            <a:miter lim="800000"/>
            <a:headEnd/>
            <a:tailEnd/>
          </a:ln>
        </p:spPr>
        <p:txBody>
          <a:bodyPr wrap="none" lIns="108823" tIns="54411" rIns="108823" bIns="54411" anchor="ctr">
            <a:spAutoFit/>
          </a:bodyPr>
          <a:lstStyle/>
          <a:p>
            <a:pPr algn="ctr"/>
            <a:r>
              <a:rPr lang="ru-RU" sz="2900" dirty="0">
                <a:solidFill>
                  <a:srgbClr val="002060"/>
                </a:solidFill>
              </a:rPr>
              <a:t>3.</a:t>
            </a:r>
          </a:p>
          <a:p>
            <a:pPr algn="ctr"/>
            <a:r>
              <a:rPr lang="ru-RU" sz="2900" dirty="0">
                <a:solidFill>
                  <a:srgbClr val="002060"/>
                </a:solidFill>
              </a:rPr>
              <a:t>осмыслить </a:t>
            </a:r>
          </a:p>
          <a:p>
            <a:pPr algn="ctr"/>
            <a:r>
              <a:rPr lang="ru-RU" sz="2900" dirty="0">
                <a:solidFill>
                  <a:srgbClr val="002060"/>
                </a:solidFill>
              </a:rPr>
              <a:t>и оценить </a:t>
            </a:r>
          </a:p>
        </p:txBody>
      </p:sp>
      <p:sp>
        <p:nvSpPr>
          <p:cNvPr id="70664" name="Line 9"/>
          <p:cNvSpPr>
            <a:spLocks noChangeShapeType="1"/>
          </p:cNvSpPr>
          <p:nvPr/>
        </p:nvSpPr>
        <p:spPr bwMode="auto">
          <a:xfrm>
            <a:off x="9682068" y="2754641"/>
            <a:ext cx="0" cy="676637"/>
          </a:xfrm>
          <a:prstGeom prst="line">
            <a:avLst/>
          </a:prstGeom>
          <a:noFill/>
          <a:ln w="38100">
            <a:solidFill>
              <a:schemeClr val="tx1"/>
            </a:solidFill>
            <a:round/>
            <a:headEnd/>
            <a:tailEnd/>
          </a:ln>
        </p:spPr>
        <p:txBody>
          <a:bodyPr lIns="108823" tIns="54411" rIns="108823" bIns="54411"/>
          <a:lstStyle/>
          <a:p>
            <a:endParaRPr lang="ru-RU"/>
          </a:p>
        </p:txBody>
      </p:sp>
      <p:sp>
        <p:nvSpPr>
          <p:cNvPr id="70665" name="Rectangle 10"/>
          <p:cNvSpPr>
            <a:spLocks noChangeArrowheads="1"/>
          </p:cNvSpPr>
          <p:nvPr/>
        </p:nvSpPr>
        <p:spPr bwMode="auto">
          <a:xfrm>
            <a:off x="7168464" y="5549039"/>
            <a:ext cx="1825980" cy="925493"/>
          </a:xfrm>
          <a:prstGeom prst="rect">
            <a:avLst/>
          </a:prstGeom>
          <a:solidFill>
            <a:srgbClr val="FFFF66"/>
          </a:solidFill>
          <a:ln w="9525">
            <a:noFill/>
            <a:miter lim="800000"/>
            <a:headEnd/>
            <a:tailEnd/>
          </a:ln>
        </p:spPr>
        <p:txBody>
          <a:bodyPr wrap="none" lIns="108823" tIns="54411" rIns="108823" bIns="54411" anchor="ctr">
            <a:spAutoFit/>
          </a:bodyPr>
          <a:lstStyle/>
          <a:p>
            <a:pPr algn="ctr"/>
            <a:r>
              <a:rPr lang="ru-RU" sz="2400" dirty="0">
                <a:solidFill>
                  <a:srgbClr val="002060"/>
                </a:solidFill>
              </a:rPr>
              <a:t>содержание</a:t>
            </a:r>
          </a:p>
          <a:p>
            <a:pPr algn="ctr"/>
            <a:r>
              <a:rPr lang="ru-RU" sz="2400" dirty="0">
                <a:solidFill>
                  <a:srgbClr val="002060"/>
                </a:solidFill>
              </a:rPr>
              <a:t>текста</a:t>
            </a:r>
            <a:r>
              <a:rPr lang="ru-RU" sz="2900" dirty="0">
                <a:solidFill>
                  <a:srgbClr val="002060"/>
                </a:solidFill>
              </a:rPr>
              <a:t> </a:t>
            </a:r>
          </a:p>
        </p:txBody>
      </p:sp>
      <p:sp>
        <p:nvSpPr>
          <p:cNvPr id="70666" name="Rectangle 11"/>
          <p:cNvSpPr>
            <a:spLocks noChangeArrowheads="1"/>
          </p:cNvSpPr>
          <p:nvPr/>
        </p:nvSpPr>
        <p:spPr bwMode="auto">
          <a:xfrm>
            <a:off x="10196410" y="5623667"/>
            <a:ext cx="1108220" cy="925493"/>
          </a:xfrm>
          <a:prstGeom prst="rect">
            <a:avLst/>
          </a:prstGeom>
          <a:solidFill>
            <a:srgbClr val="FFFF66"/>
          </a:solidFill>
          <a:ln w="9525">
            <a:noFill/>
            <a:miter lim="800000"/>
            <a:headEnd/>
            <a:tailEnd/>
          </a:ln>
        </p:spPr>
        <p:txBody>
          <a:bodyPr wrap="none" lIns="108823" tIns="54411" rIns="108823" bIns="54411" anchor="ctr">
            <a:spAutoFit/>
          </a:bodyPr>
          <a:lstStyle/>
          <a:p>
            <a:pPr algn="ctr"/>
            <a:r>
              <a:rPr lang="ru-RU" sz="2400" dirty="0">
                <a:solidFill>
                  <a:srgbClr val="002060"/>
                </a:solidFill>
              </a:rPr>
              <a:t>форму</a:t>
            </a:r>
          </a:p>
          <a:p>
            <a:pPr algn="ctr"/>
            <a:r>
              <a:rPr lang="ru-RU" sz="2400" dirty="0">
                <a:solidFill>
                  <a:srgbClr val="002060"/>
                </a:solidFill>
              </a:rPr>
              <a:t>текста</a:t>
            </a:r>
            <a:r>
              <a:rPr lang="ru-RU" sz="2900" dirty="0">
                <a:solidFill>
                  <a:srgbClr val="002060"/>
                </a:solidFill>
              </a:rPr>
              <a:t> </a:t>
            </a:r>
          </a:p>
        </p:txBody>
      </p:sp>
      <p:sp>
        <p:nvSpPr>
          <p:cNvPr id="70667" name="Line 12"/>
          <p:cNvSpPr>
            <a:spLocks noChangeShapeType="1"/>
          </p:cNvSpPr>
          <p:nvPr/>
        </p:nvSpPr>
        <p:spPr bwMode="auto">
          <a:xfrm>
            <a:off x="9682068" y="4709922"/>
            <a:ext cx="0" cy="527379"/>
          </a:xfrm>
          <a:prstGeom prst="line">
            <a:avLst/>
          </a:prstGeom>
          <a:noFill/>
          <a:ln w="38100">
            <a:solidFill>
              <a:schemeClr val="tx1"/>
            </a:solidFill>
            <a:round/>
            <a:headEnd/>
            <a:tailEnd/>
          </a:ln>
        </p:spPr>
        <p:txBody>
          <a:bodyPr lIns="108823" tIns="54411" rIns="108823" bIns="54411"/>
          <a:lstStyle/>
          <a:p>
            <a:endParaRPr lang="ru-RU"/>
          </a:p>
        </p:txBody>
      </p:sp>
      <p:sp>
        <p:nvSpPr>
          <p:cNvPr id="70668" name="Line 13"/>
          <p:cNvSpPr>
            <a:spLocks noChangeShapeType="1"/>
          </p:cNvSpPr>
          <p:nvPr/>
        </p:nvSpPr>
        <p:spPr bwMode="auto">
          <a:xfrm>
            <a:off x="7811247" y="5237300"/>
            <a:ext cx="3556004" cy="0"/>
          </a:xfrm>
          <a:prstGeom prst="line">
            <a:avLst/>
          </a:prstGeom>
          <a:noFill/>
          <a:ln w="38100">
            <a:solidFill>
              <a:schemeClr val="tx1"/>
            </a:solidFill>
            <a:round/>
            <a:headEnd/>
            <a:tailEnd/>
          </a:ln>
        </p:spPr>
        <p:txBody>
          <a:bodyPr lIns="108823" tIns="54411" rIns="108823" bIns="54411"/>
          <a:lstStyle/>
          <a:p>
            <a:endParaRPr lang="ru-RU"/>
          </a:p>
        </p:txBody>
      </p:sp>
      <p:sp>
        <p:nvSpPr>
          <p:cNvPr id="70669" name="Line 14"/>
          <p:cNvSpPr>
            <a:spLocks noChangeShapeType="1"/>
          </p:cNvSpPr>
          <p:nvPr/>
        </p:nvSpPr>
        <p:spPr bwMode="auto">
          <a:xfrm>
            <a:off x="7811247" y="5237301"/>
            <a:ext cx="0" cy="376463"/>
          </a:xfrm>
          <a:prstGeom prst="line">
            <a:avLst/>
          </a:prstGeom>
          <a:noFill/>
          <a:ln w="38100">
            <a:solidFill>
              <a:schemeClr val="tx1"/>
            </a:solidFill>
            <a:round/>
            <a:headEnd/>
            <a:tailEnd/>
          </a:ln>
        </p:spPr>
        <p:txBody>
          <a:bodyPr lIns="108823" tIns="54411" rIns="108823" bIns="54411"/>
          <a:lstStyle/>
          <a:p>
            <a:endParaRPr lang="ru-RU"/>
          </a:p>
        </p:txBody>
      </p:sp>
      <p:sp>
        <p:nvSpPr>
          <p:cNvPr id="70670" name="Line 15"/>
          <p:cNvSpPr>
            <a:spLocks noChangeShapeType="1"/>
          </p:cNvSpPr>
          <p:nvPr/>
        </p:nvSpPr>
        <p:spPr bwMode="auto">
          <a:xfrm flipH="1">
            <a:off x="11367251" y="5237300"/>
            <a:ext cx="0" cy="452750"/>
          </a:xfrm>
          <a:prstGeom prst="line">
            <a:avLst/>
          </a:prstGeom>
          <a:noFill/>
          <a:ln w="38100">
            <a:solidFill>
              <a:schemeClr val="tx1"/>
            </a:solidFill>
            <a:round/>
            <a:headEnd/>
            <a:tailEnd/>
          </a:ln>
        </p:spPr>
        <p:txBody>
          <a:bodyPr lIns="108823" tIns="54411" rIns="108823" bIns="54411"/>
          <a:lstStyle/>
          <a:p>
            <a:endParaRPr lang="ru-RU"/>
          </a:p>
        </p:txBody>
      </p:sp>
      <p:sp>
        <p:nvSpPr>
          <p:cNvPr id="70671" name="Line 16"/>
          <p:cNvSpPr>
            <a:spLocks noChangeShapeType="1"/>
          </p:cNvSpPr>
          <p:nvPr/>
        </p:nvSpPr>
        <p:spPr bwMode="auto">
          <a:xfrm>
            <a:off x="2198782" y="2378179"/>
            <a:ext cx="0" cy="525721"/>
          </a:xfrm>
          <a:prstGeom prst="line">
            <a:avLst/>
          </a:prstGeom>
          <a:noFill/>
          <a:ln w="38100">
            <a:solidFill>
              <a:schemeClr val="tx1"/>
            </a:solidFill>
            <a:round/>
            <a:headEnd/>
            <a:tailEnd/>
          </a:ln>
        </p:spPr>
        <p:txBody>
          <a:bodyPr lIns="108823" tIns="54411" rIns="108823" bIns="54411"/>
          <a:lstStyle/>
          <a:p>
            <a:endParaRPr lang="ru-RU"/>
          </a:p>
        </p:txBody>
      </p:sp>
      <p:sp>
        <p:nvSpPr>
          <p:cNvPr id="70672" name="Line 17"/>
          <p:cNvSpPr>
            <a:spLocks noChangeShapeType="1"/>
          </p:cNvSpPr>
          <p:nvPr/>
        </p:nvSpPr>
        <p:spPr bwMode="auto">
          <a:xfrm>
            <a:off x="1355160" y="2905557"/>
            <a:ext cx="3556004" cy="0"/>
          </a:xfrm>
          <a:prstGeom prst="line">
            <a:avLst/>
          </a:prstGeom>
          <a:noFill/>
          <a:ln w="38100">
            <a:solidFill>
              <a:schemeClr val="tx1"/>
            </a:solidFill>
            <a:round/>
            <a:headEnd/>
            <a:tailEnd/>
          </a:ln>
        </p:spPr>
        <p:txBody>
          <a:bodyPr lIns="108823" tIns="54411" rIns="108823" bIns="54411"/>
          <a:lstStyle/>
          <a:p>
            <a:endParaRPr lang="ru-RU"/>
          </a:p>
        </p:txBody>
      </p:sp>
      <p:sp>
        <p:nvSpPr>
          <p:cNvPr id="70673" name="Line 18"/>
          <p:cNvSpPr>
            <a:spLocks noChangeShapeType="1"/>
          </p:cNvSpPr>
          <p:nvPr/>
        </p:nvSpPr>
        <p:spPr bwMode="auto">
          <a:xfrm>
            <a:off x="1355160" y="2905557"/>
            <a:ext cx="0" cy="451091"/>
          </a:xfrm>
          <a:prstGeom prst="line">
            <a:avLst/>
          </a:prstGeom>
          <a:noFill/>
          <a:ln w="38100">
            <a:solidFill>
              <a:schemeClr val="tx1"/>
            </a:solidFill>
            <a:round/>
            <a:headEnd/>
            <a:tailEnd/>
          </a:ln>
        </p:spPr>
        <p:txBody>
          <a:bodyPr lIns="108823" tIns="54411" rIns="108823" bIns="54411"/>
          <a:lstStyle/>
          <a:p>
            <a:endParaRPr lang="ru-RU"/>
          </a:p>
        </p:txBody>
      </p:sp>
      <p:sp>
        <p:nvSpPr>
          <p:cNvPr id="70674" name="Line 19"/>
          <p:cNvSpPr>
            <a:spLocks noChangeShapeType="1"/>
          </p:cNvSpPr>
          <p:nvPr/>
        </p:nvSpPr>
        <p:spPr bwMode="auto">
          <a:xfrm>
            <a:off x="4911165" y="2905557"/>
            <a:ext cx="0" cy="451091"/>
          </a:xfrm>
          <a:prstGeom prst="line">
            <a:avLst/>
          </a:prstGeom>
          <a:noFill/>
          <a:ln w="38100">
            <a:solidFill>
              <a:schemeClr val="tx1"/>
            </a:solidFill>
            <a:round/>
            <a:headEnd/>
            <a:tailEnd/>
          </a:ln>
        </p:spPr>
        <p:txBody>
          <a:bodyPr lIns="108823" tIns="54411" rIns="108823" bIns="54411"/>
          <a:lstStyle/>
          <a:p>
            <a:endParaRPr lang="ru-RU"/>
          </a:p>
        </p:txBody>
      </p:sp>
      <p:sp>
        <p:nvSpPr>
          <p:cNvPr id="70675" name="Rectangle 20"/>
          <p:cNvSpPr>
            <a:spLocks noChangeArrowheads="1"/>
          </p:cNvSpPr>
          <p:nvPr/>
        </p:nvSpPr>
        <p:spPr bwMode="auto">
          <a:xfrm>
            <a:off x="140261" y="3350310"/>
            <a:ext cx="3273422" cy="1894989"/>
          </a:xfrm>
          <a:prstGeom prst="rect">
            <a:avLst/>
          </a:prstGeom>
          <a:solidFill>
            <a:srgbClr val="FFC523"/>
          </a:solidFill>
          <a:ln w="9525">
            <a:noFill/>
            <a:miter lim="800000"/>
            <a:headEnd/>
            <a:tailEnd/>
          </a:ln>
        </p:spPr>
        <p:txBody>
          <a:bodyPr lIns="108823" tIns="54411" rIns="108823" bIns="54411" anchor="ctr">
            <a:spAutoFit/>
          </a:bodyPr>
          <a:lstStyle/>
          <a:p>
            <a:pPr algn="ctr"/>
            <a:r>
              <a:rPr lang="ru-RU" sz="2900" dirty="0">
                <a:solidFill>
                  <a:srgbClr val="002060"/>
                </a:solidFill>
              </a:rPr>
              <a:t>1.</a:t>
            </a:r>
          </a:p>
          <a:p>
            <a:pPr algn="ctr"/>
            <a:r>
              <a:rPr lang="ru-RU" sz="2900" dirty="0">
                <a:solidFill>
                  <a:srgbClr val="002060"/>
                </a:solidFill>
              </a:rPr>
              <a:t>найти и</a:t>
            </a:r>
          </a:p>
          <a:p>
            <a:pPr algn="ctr"/>
            <a:r>
              <a:rPr lang="ru-RU" sz="2900" dirty="0">
                <a:solidFill>
                  <a:srgbClr val="002060"/>
                </a:solidFill>
              </a:rPr>
              <a:t>извлечь </a:t>
            </a:r>
          </a:p>
          <a:p>
            <a:pPr algn="ctr"/>
            <a:r>
              <a:rPr lang="ru-RU" sz="2900" i="1" dirty="0">
                <a:solidFill>
                  <a:srgbClr val="002060"/>
                </a:solidFill>
              </a:rPr>
              <a:t>(информацию</a:t>
            </a:r>
            <a:r>
              <a:rPr lang="ru-RU" i="1" dirty="0">
                <a:solidFill>
                  <a:srgbClr val="002060"/>
                </a:solidFill>
              </a:rPr>
              <a:t>)</a:t>
            </a:r>
            <a:r>
              <a:rPr lang="ru-RU" dirty="0">
                <a:solidFill>
                  <a:srgbClr val="002060"/>
                </a:solidFill>
              </a:rPr>
              <a:t> </a:t>
            </a:r>
          </a:p>
        </p:txBody>
      </p:sp>
      <p:sp>
        <p:nvSpPr>
          <p:cNvPr id="70676" name="Rectangle 21"/>
          <p:cNvSpPr>
            <a:spLocks noChangeArrowheads="1"/>
          </p:cNvSpPr>
          <p:nvPr/>
        </p:nvSpPr>
        <p:spPr bwMode="auto">
          <a:xfrm>
            <a:off x="3601382" y="3287139"/>
            <a:ext cx="4117045" cy="1805734"/>
          </a:xfrm>
          <a:prstGeom prst="rect">
            <a:avLst/>
          </a:prstGeom>
          <a:solidFill>
            <a:srgbClr val="FF9900"/>
          </a:solidFill>
          <a:ln w="9525">
            <a:noFill/>
            <a:miter lim="800000"/>
            <a:headEnd/>
            <a:tailEnd/>
          </a:ln>
        </p:spPr>
        <p:txBody>
          <a:bodyPr lIns="108823" tIns="54411" rIns="108823" bIns="54411" anchor="ctr">
            <a:spAutoFit/>
          </a:bodyPr>
          <a:lstStyle/>
          <a:p>
            <a:pPr algn="ctr"/>
            <a:r>
              <a:rPr lang="ru-RU" sz="2900" dirty="0">
                <a:solidFill>
                  <a:srgbClr val="002060"/>
                </a:solidFill>
              </a:rPr>
              <a:t>2.</a:t>
            </a:r>
          </a:p>
          <a:p>
            <a:pPr algn="ctr"/>
            <a:r>
              <a:rPr lang="ru-RU" sz="2900" dirty="0">
                <a:solidFill>
                  <a:srgbClr val="002060"/>
                </a:solidFill>
              </a:rPr>
              <a:t>интегрировать и </a:t>
            </a:r>
          </a:p>
          <a:p>
            <a:pPr algn="ctr"/>
            <a:r>
              <a:rPr lang="ru-RU" sz="2900" dirty="0">
                <a:solidFill>
                  <a:srgbClr val="002060"/>
                </a:solidFill>
              </a:rPr>
              <a:t>интерпретировать </a:t>
            </a:r>
          </a:p>
          <a:p>
            <a:pPr algn="ctr">
              <a:lnSpc>
                <a:spcPct val="80000"/>
              </a:lnSpc>
            </a:pPr>
            <a:r>
              <a:rPr lang="ru-RU" sz="2900" i="1" dirty="0">
                <a:solidFill>
                  <a:srgbClr val="002060"/>
                </a:solidFill>
              </a:rPr>
              <a:t>(сообщения текста)</a:t>
            </a:r>
            <a:r>
              <a:rPr lang="ru-RU" dirty="0"/>
              <a:t> </a:t>
            </a:r>
          </a:p>
        </p:txBody>
      </p:sp>
      <p:pic>
        <p:nvPicPr>
          <p:cNvPr id="70677" name="Picture 23" descr="книга16"/>
          <p:cNvPicPr>
            <a:picLocks noChangeAspect="1" noChangeArrowheads="1"/>
          </p:cNvPicPr>
          <p:nvPr/>
        </p:nvPicPr>
        <p:blipFill>
          <a:blip r:embed="rId2" cstate="print"/>
          <a:srcRect/>
          <a:stretch>
            <a:fillRect/>
          </a:stretch>
        </p:blipFill>
        <p:spPr bwMode="auto">
          <a:xfrm>
            <a:off x="1635680" y="5462846"/>
            <a:ext cx="2431861" cy="1464388"/>
          </a:xfrm>
          <a:prstGeom prst="rect">
            <a:avLst/>
          </a:prstGeom>
          <a:noFill/>
          <a:ln w="9525">
            <a:solidFill>
              <a:schemeClr val="tx2"/>
            </a:solidFill>
            <a:miter lim="800000"/>
            <a:headEnd/>
            <a:tailEnd/>
          </a:ln>
        </p:spPr>
      </p:pic>
      <p:sp>
        <p:nvSpPr>
          <p:cNvPr id="70678" name="Прямоугольник 22"/>
          <p:cNvSpPr>
            <a:spLocks noChangeArrowheads="1"/>
          </p:cNvSpPr>
          <p:nvPr/>
        </p:nvSpPr>
        <p:spPr bwMode="auto">
          <a:xfrm>
            <a:off x="886938" y="126041"/>
            <a:ext cx="10354491" cy="1057195"/>
          </a:xfrm>
          <a:prstGeom prst="rect">
            <a:avLst/>
          </a:prstGeom>
          <a:noFill/>
          <a:ln w="9525">
            <a:noFill/>
            <a:miter lim="800000"/>
            <a:headEnd/>
            <a:tailEnd/>
          </a:ln>
        </p:spPr>
        <p:txBody>
          <a:bodyPr wrap="square" lIns="108823" tIns="54411" rIns="108823" bIns="54411">
            <a:spAutoFit/>
          </a:bodyPr>
          <a:lstStyle/>
          <a:p>
            <a:pPr algn="ctr">
              <a:lnSpc>
                <a:spcPct val="80000"/>
              </a:lnSpc>
            </a:pPr>
            <a:r>
              <a:rPr lang="ru-RU" sz="3800" dirty="0">
                <a:solidFill>
                  <a:srgbClr val="000099"/>
                </a:solidFill>
              </a:rPr>
              <a:t>Чтение и понимание текстов </a:t>
            </a:r>
            <a:r>
              <a:rPr lang="en-US" sz="3800" dirty="0">
                <a:solidFill>
                  <a:srgbClr val="000099"/>
                </a:solidFill>
              </a:rPr>
              <a:t>(PIRLS)</a:t>
            </a:r>
          </a:p>
          <a:p>
            <a:pPr algn="ctr">
              <a:lnSpc>
                <a:spcPct val="80000"/>
              </a:lnSpc>
            </a:pPr>
            <a:r>
              <a:rPr lang="ru-RU" sz="3800" dirty="0">
                <a:solidFill>
                  <a:srgbClr val="000099"/>
                </a:solidFill>
              </a:rPr>
              <a:t>Читательская грамотность</a:t>
            </a:r>
            <a:r>
              <a:rPr lang="en-US" sz="3800" dirty="0">
                <a:solidFill>
                  <a:srgbClr val="000099"/>
                </a:solidFill>
              </a:rPr>
              <a:t>(PISA)</a:t>
            </a:r>
            <a:endParaRPr lang="ru-RU" sz="38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FoodRecall"/>
          <p:cNvPicPr/>
          <p:nvPr/>
        </p:nvPicPr>
        <p:blipFill>
          <a:blip r:embed="rId2" cstate="print"/>
          <a:srcRect/>
          <a:stretch>
            <a:fillRect/>
          </a:stretch>
        </p:blipFill>
        <p:spPr bwMode="auto">
          <a:xfrm>
            <a:off x="417027" y="2166375"/>
            <a:ext cx="3672408" cy="4998013"/>
          </a:xfrm>
          <a:prstGeom prst="rect">
            <a:avLst/>
          </a:prstGeom>
          <a:noFill/>
          <a:ln w="9525">
            <a:noFill/>
            <a:miter lim="800000"/>
            <a:headEnd/>
            <a:tailEnd/>
          </a:ln>
        </p:spPr>
      </p:pic>
      <p:sp>
        <p:nvSpPr>
          <p:cNvPr id="2" name="Заголовок 1"/>
          <p:cNvSpPr>
            <a:spLocks noGrp="1"/>
          </p:cNvSpPr>
          <p:nvPr>
            <p:ph type="title"/>
          </p:nvPr>
        </p:nvSpPr>
        <p:spPr>
          <a:xfrm>
            <a:off x="594045" y="125810"/>
            <a:ext cx="10692765" cy="1358242"/>
          </a:xfrm>
        </p:spPr>
        <p:txBody>
          <a:bodyPr>
            <a:normAutofit/>
          </a:bodyPr>
          <a:lstStyle/>
          <a:p>
            <a:r>
              <a:rPr lang="ru-RU" dirty="0" smtClean="0"/>
              <a:t>Пример задания для оценки читательской грамотности</a:t>
            </a:r>
            <a:endParaRPr lang="ru-RU" dirty="0"/>
          </a:p>
        </p:txBody>
      </p:sp>
      <p:sp>
        <p:nvSpPr>
          <p:cNvPr id="3" name="Содержимое 2"/>
          <p:cNvSpPr>
            <a:spLocks noGrp="1"/>
          </p:cNvSpPr>
          <p:nvPr>
            <p:ph idx="1"/>
          </p:nvPr>
        </p:nvSpPr>
        <p:spPr>
          <a:xfrm>
            <a:off x="4232553" y="1518168"/>
            <a:ext cx="7180480" cy="5646219"/>
          </a:xfrm>
        </p:spPr>
        <p:txBody>
          <a:bodyPr>
            <a:normAutofit fontScale="40000" lnSpcReduction="20000"/>
          </a:bodyPr>
          <a:lstStyle/>
          <a:p>
            <a:pPr marL="0" indent="0">
              <a:buNone/>
            </a:pPr>
            <a:r>
              <a:rPr lang="ru-RU" dirty="0" smtClean="0"/>
              <a:t>Как поступили бы </a:t>
            </a:r>
            <a:r>
              <a:rPr lang="ru-RU" b="1" dirty="0" smtClean="0"/>
              <a:t>вы,</a:t>
            </a:r>
            <a:r>
              <a:rPr lang="ru-RU" dirty="0" smtClean="0"/>
              <a:t> купив такое печенье?  ____________________________</a:t>
            </a:r>
          </a:p>
          <a:p>
            <a:pPr marL="0" indent="0">
              <a:buNone/>
            </a:pPr>
            <a:r>
              <a:rPr lang="ru-RU" dirty="0" smtClean="0"/>
              <a:t>Почему бы вы так поступили?</a:t>
            </a:r>
          </a:p>
          <a:p>
            <a:pPr marL="0" indent="0">
              <a:buNone/>
            </a:pPr>
            <a:r>
              <a:rPr lang="ru-RU" dirty="0" smtClean="0"/>
              <a:t>Используйте информацию из объявления для обоснования своего ответа. </a:t>
            </a:r>
          </a:p>
          <a:p>
            <a:pPr marL="0" indent="0">
              <a:buNone/>
            </a:pPr>
            <a:endParaRPr lang="ru-RU" b="1" i="1" dirty="0" smtClean="0"/>
          </a:p>
          <a:p>
            <a:pPr marL="0" indent="0">
              <a:buNone/>
            </a:pPr>
            <a:r>
              <a:rPr lang="ru-RU" b="1" i="1" dirty="0" smtClean="0"/>
              <a:t>Ситуация функционирования текста: </a:t>
            </a:r>
            <a:r>
              <a:rPr lang="ru-RU" dirty="0" smtClean="0"/>
              <a:t>Общественная</a:t>
            </a:r>
          </a:p>
          <a:p>
            <a:pPr marL="0" indent="0">
              <a:buNone/>
            </a:pPr>
            <a:r>
              <a:rPr lang="ru-RU" b="1" i="1" dirty="0" smtClean="0"/>
              <a:t>Формат текста:</a:t>
            </a:r>
            <a:r>
              <a:rPr lang="ru-RU" dirty="0" smtClean="0"/>
              <a:t> </a:t>
            </a:r>
            <a:r>
              <a:rPr lang="ru-RU" dirty="0" err="1" smtClean="0"/>
              <a:t>Несплошной</a:t>
            </a:r>
            <a:endParaRPr lang="ru-RU" dirty="0" smtClean="0"/>
          </a:p>
          <a:p>
            <a:pPr marL="0" indent="0">
              <a:buNone/>
            </a:pPr>
            <a:r>
              <a:rPr lang="ru-RU" b="1" i="1" dirty="0" smtClean="0"/>
              <a:t>Тип текста:</a:t>
            </a:r>
            <a:r>
              <a:rPr lang="ru-RU" b="1" dirty="0" smtClean="0"/>
              <a:t> </a:t>
            </a:r>
            <a:r>
              <a:rPr lang="ru-RU" dirty="0" smtClean="0"/>
              <a:t>Инструкция</a:t>
            </a:r>
          </a:p>
          <a:p>
            <a:pPr marL="0" indent="0">
              <a:buNone/>
            </a:pPr>
            <a:r>
              <a:rPr lang="ru-RU" b="1" i="1" dirty="0" smtClean="0"/>
              <a:t>Читательское действие:</a:t>
            </a:r>
            <a:r>
              <a:rPr lang="ru-RU" b="1" dirty="0" smtClean="0"/>
              <a:t> </a:t>
            </a:r>
            <a:r>
              <a:rPr lang="ru-RU" dirty="0" smtClean="0"/>
              <a:t>Осмысление и оценка информации текста</a:t>
            </a:r>
          </a:p>
          <a:p>
            <a:pPr marL="0" indent="0">
              <a:buNone/>
            </a:pPr>
            <a:endParaRPr lang="ru-RU" dirty="0" smtClean="0"/>
          </a:p>
          <a:p>
            <a:pPr marL="0" indent="0" algn="just">
              <a:buNone/>
            </a:pPr>
            <a:r>
              <a:rPr lang="ru-RU" b="1" dirty="0" smtClean="0"/>
              <a:t>Комментарии эксперта.</a:t>
            </a:r>
            <a:r>
              <a:rPr lang="ru-RU" dirty="0" smtClean="0"/>
              <a:t> </a:t>
            </a:r>
            <a:r>
              <a:rPr lang="ru-RU" i="1" dirty="0" smtClean="0"/>
              <a:t>Вопрос «Как поступили бы </a:t>
            </a:r>
            <a:r>
              <a:rPr lang="ru-RU" b="1" i="1" dirty="0" smtClean="0"/>
              <a:t>вы</a:t>
            </a:r>
            <a:r>
              <a:rPr lang="ru-RU" i="1" dirty="0" smtClean="0"/>
              <a:t>, купив такое печенье?» допускает ограниченное, но весьма обширное число вариантов ответа. Отвечая на этот вопрос, читатель должен предположить, как он сам поступил бы в житейской, знакомой ситуации (съесть ли потенциально опасную пищу). </a:t>
            </a:r>
            <a:r>
              <a:rPr lang="ru-RU" i="1" dirty="0" smtClean="0">
                <a:solidFill>
                  <a:srgbClr val="FF0000"/>
                </a:solidFill>
              </a:rPr>
              <a:t>Обязательная опора на личный опыт, невозможность ответить на вопрос, опираясь только на текст, – критерий для отнесения вопроса к категории «осмысление и оценка информации текста». </a:t>
            </a:r>
            <a:r>
              <a:rPr lang="ru-RU" i="1" dirty="0" smtClean="0"/>
              <a:t>Легкость этого вопроса объясняется тем, что ответ не предполагает никаких специальных знаний, которые нужно извлечь из текста. Уровень рефлексии, требуемый для понимания самого вопроса и соответствующих элементов текста, весьма низок. 83% российских учащихся справились с вопросом успешно. Что могло затруднить остальных 17% учеников? Среди множества возможных причин остановимся на двух, порождаемых традицией отечественного образования. </a:t>
            </a:r>
            <a:r>
              <a:rPr lang="ru-RU" i="1" dirty="0" smtClean="0">
                <a:solidFill>
                  <a:srgbClr val="FF0000"/>
                </a:solidFill>
              </a:rPr>
              <a:t>Во-первых, на этот вопрос нет одного единственно верного ответа (принимается и вариант «съем», и противоположный вариант «верну в магазин»). Во-вторых, при ответе на этот вопрос нужно применить умения работы с текстом, полученные в школе, к житейской ситуации.</a:t>
            </a:r>
            <a:r>
              <a:rPr lang="ru-RU" i="1" dirty="0" smtClean="0"/>
              <a:t> Иными словами, </a:t>
            </a:r>
            <a:r>
              <a:rPr lang="ru-RU" i="1" u="sng" dirty="0" smtClean="0"/>
              <a:t>данное задание иллюстрирует основной подход тестов компетентности к оценке образовательных результатов: ценно то знание и умение, которое применяется в новой ситуации. </a:t>
            </a:r>
            <a:r>
              <a:rPr lang="ru-RU" i="1" dirty="0" smtClean="0"/>
              <a:t>В данном случае новым мог оказаться сам переход от текста к жизни. Вспомним Буратино. Не всем удается «яблоки из учебника» делить по тем же правилам, что «яблоки из жизни».</a:t>
            </a:r>
            <a:endParaRPr lang="ru-RU" dirty="0"/>
          </a:p>
        </p:txBody>
      </p:sp>
      <p:pic>
        <p:nvPicPr>
          <p:cNvPr id="7" name="Рисунок 6"/>
          <p:cNvPicPr/>
          <p:nvPr/>
        </p:nvPicPr>
        <p:blipFill>
          <a:blip r:embed="rId3" cstate="print"/>
          <a:srcRect l="10159" r="10945" b="92656"/>
          <a:stretch>
            <a:fillRect/>
          </a:stretch>
        </p:blipFill>
        <p:spPr bwMode="auto">
          <a:xfrm>
            <a:off x="395809" y="1629046"/>
            <a:ext cx="3456384" cy="452039"/>
          </a:xfrm>
          <a:prstGeom prst="rect">
            <a:avLst/>
          </a:prstGeom>
          <a:noFill/>
          <a:ln w="9525">
            <a:noFill/>
            <a:miter lim="800000"/>
            <a:headEnd/>
            <a:tailEnd/>
          </a:ln>
        </p:spPr>
      </p:pic>
      <p:pic>
        <p:nvPicPr>
          <p:cNvPr id="8" name="Рисунок 7"/>
          <p:cNvPicPr/>
          <p:nvPr/>
        </p:nvPicPr>
        <p:blipFill>
          <a:blip r:embed="rId3" cstate="print"/>
          <a:srcRect l="13158" t="23730" r="16069" b="4874"/>
          <a:stretch>
            <a:fillRect/>
          </a:stretch>
        </p:blipFill>
        <p:spPr bwMode="auto">
          <a:xfrm>
            <a:off x="683841" y="2574082"/>
            <a:ext cx="3096344" cy="4197971"/>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0641" y="455632"/>
            <a:ext cx="9405673" cy="1367230"/>
          </a:xfrm>
        </p:spPr>
        <p:style>
          <a:lnRef idx="2">
            <a:schemeClr val="accent5"/>
          </a:lnRef>
          <a:fillRef idx="1">
            <a:schemeClr val="lt1"/>
          </a:fillRef>
          <a:effectRef idx="0">
            <a:schemeClr val="accent5"/>
          </a:effectRef>
          <a:fontRef idx="minor">
            <a:schemeClr val="dk1"/>
          </a:fontRef>
        </p:style>
        <p:txBody>
          <a:bodyPr>
            <a:noAutofit/>
          </a:bodyPr>
          <a:lstStyle/>
          <a:p>
            <a:r>
              <a:rPr lang="ru-RU" sz="2900" dirty="0">
                <a:solidFill>
                  <a:srgbClr val="00B050"/>
                </a:solidFill>
                <a:latin typeface="Arial" panose="020B0604020202020204" pitchFamily="34" charset="0"/>
                <a:ea typeface="Adobe Fan Heiti Std B" pitchFamily="34" charset="-128"/>
                <a:cs typeface="Arial" panose="020B0604020202020204" pitchFamily="34" charset="0"/>
              </a:rPr>
              <a:t>Предмет измерения теста </a:t>
            </a:r>
            <a:r>
              <a:rPr lang="en-US" sz="2900" dirty="0">
                <a:solidFill>
                  <a:srgbClr val="00B050"/>
                </a:solidFill>
                <a:latin typeface="Arial" panose="020B0604020202020204" pitchFamily="34" charset="0"/>
                <a:ea typeface="Adobe Fan Heiti Std B" pitchFamily="34" charset="-128"/>
                <a:cs typeface="Arial" panose="020B0604020202020204" pitchFamily="34" charset="0"/>
              </a:rPr>
              <a:t>PISA-2018</a:t>
            </a:r>
            <a:r>
              <a:rPr lang="ru-RU" sz="2900" dirty="0">
                <a:solidFill>
                  <a:srgbClr val="00B050"/>
                </a:solidFill>
                <a:latin typeface="Arial" panose="020B0604020202020204" pitchFamily="34" charset="0"/>
                <a:ea typeface="Adobe Fan Heiti Std B" pitchFamily="34" charset="-128"/>
                <a:cs typeface="Arial" panose="020B0604020202020204" pitchFamily="34" charset="0"/>
              </a:rPr>
              <a:t> отражает новые социально-экономические ожидания по отношению к </a:t>
            </a:r>
            <a:r>
              <a:rPr lang="ru-RU" sz="2900" dirty="0" smtClean="0">
                <a:solidFill>
                  <a:srgbClr val="00B050"/>
                </a:solidFill>
                <a:latin typeface="Arial" panose="020B0604020202020204" pitchFamily="34" charset="0"/>
                <a:ea typeface="Adobe Fan Heiti Std B" pitchFamily="34" charset="-128"/>
                <a:cs typeface="Arial" panose="020B0604020202020204" pitchFamily="34" charset="0"/>
              </a:rPr>
              <a:t>читателю</a:t>
            </a:r>
            <a:endParaRPr lang="ru-RU" sz="2900" dirty="0">
              <a:solidFill>
                <a:srgbClr val="00B050"/>
              </a:solidFill>
              <a:latin typeface="Arial" panose="020B0604020202020204" pitchFamily="34" charset="0"/>
              <a:ea typeface="Adobe Fan Heiti Std B" pitchFamily="34" charset="-128"/>
              <a:cs typeface="Arial" panose="020B0604020202020204" pitchFamily="34" charset="0"/>
            </a:endParaRPr>
          </a:p>
        </p:txBody>
      </p:sp>
      <p:sp>
        <p:nvSpPr>
          <p:cNvPr id="3" name="Объект 2"/>
          <p:cNvSpPr>
            <a:spLocks noGrp="1"/>
          </p:cNvSpPr>
          <p:nvPr>
            <p:ph sz="quarter" idx="4294967295"/>
          </p:nvPr>
        </p:nvSpPr>
        <p:spPr>
          <a:xfrm>
            <a:off x="794603" y="2002468"/>
            <a:ext cx="9730281" cy="4964852"/>
          </a:xfrm>
          <a:prstGeom prst="rect">
            <a:avLst/>
          </a:prstGeom>
        </p:spPr>
        <p:txBody>
          <a:bodyPr lIns="108823" tIns="54411" rIns="108823" bIns="54411">
            <a:normAutofit fontScale="62500" lnSpcReduction="20000"/>
          </a:bodyPr>
          <a:lstStyle/>
          <a:p>
            <a:endParaRPr lang="ru-RU" dirty="0" smtClean="0"/>
          </a:p>
          <a:p>
            <a:pPr>
              <a:spcAft>
                <a:spcPts val="714"/>
              </a:spcAft>
            </a:pPr>
            <a:r>
              <a:rPr lang="ru-RU" sz="4500" dirty="0" smtClean="0"/>
              <a:t>Включены </a:t>
            </a:r>
            <a:r>
              <a:rPr lang="ru-RU" sz="4500" u="heavy" dirty="0" smtClean="0"/>
              <a:t>электронные тек</a:t>
            </a:r>
            <a:r>
              <a:rPr lang="ru-RU" sz="4500" dirty="0" smtClean="0"/>
              <a:t>сты</a:t>
            </a:r>
          </a:p>
          <a:p>
            <a:pPr>
              <a:spcAft>
                <a:spcPts val="714"/>
              </a:spcAft>
            </a:pPr>
            <a:r>
              <a:rPr lang="ru-RU" sz="4500" dirty="0" smtClean="0"/>
              <a:t>Включен </a:t>
            </a:r>
            <a:r>
              <a:rPr lang="ru-RU" sz="4500" u="heavy" dirty="0" smtClean="0"/>
              <a:t>множественный текст</a:t>
            </a:r>
            <a:r>
              <a:rPr lang="ru-RU" sz="4500" dirty="0" smtClean="0"/>
              <a:t> (интерпретация и обобщение информации из нескольких отличающихся источников)</a:t>
            </a:r>
          </a:p>
          <a:p>
            <a:pPr>
              <a:spcAft>
                <a:spcPts val="714"/>
              </a:spcAft>
            </a:pPr>
            <a:r>
              <a:rPr lang="ru-RU" sz="4500" dirty="0" smtClean="0"/>
              <a:t>Оценивается </a:t>
            </a:r>
            <a:r>
              <a:rPr lang="ru-RU" sz="4500" u="heavy" dirty="0" smtClean="0"/>
              <a:t>способность критически оценивать информацию</a:t>
            </a:r>
          </a:p>
          <a:p>
            <a:pPr>
              <a:spcAft>
                <a:spcPts val="714"/>
              </a:spcAft>
            </a:pPr>
            <a:r>
              <a:rPr lang="ru-RU" sz="4500" dirty="0">
                <a:latin typeface="Arial" panose="020B0604020202020204" pitchFamily="34" charset="0"/>
                <a:cs typeface="Arial" panose="020B0604020202020204" pitchFamily="34" charset="0"/>
              </a:rPr>
              <a:t>Изменилась </a:t>
            </a:r>
            <a:r>
              <a:rPr lang="ru-RU" sz="4500" u="sng" dirty="0">
                <a:latin typeface="Arial" panose="020B0604020202020204" pitchFamily="34" charset="0"/>
                <a:cs typeface="Arial" panose="020B0604020202020204" pitchFamily="34" charset="0"/>
              </a:rPr>
              <a:t>тематика текстов</a:t>
            </a:r>
            <a:r>
              <a:rPr lang="ru-RU" sz="4500" dirty="0">
                <a:latin typeface="Arial" panose="020B0604020202020204" pitchFamily="34" charset="0"/>
                <a:cs typeface="Arial" panose="020B0604020202020204" pitchFamily="34" charset="0"/>
              </a:rPr>
              <a:t>. </a:t>
            </a:r>
            <a:r>
              <a:rPr lang="ru-RU" sz="4500" dirty="0" smtClean="0">
                <a:latin typeface="Arial" panose="020B0604020202020204" pitchFamily="34" charset="0"/>
                <a:cs typeface="Arial" panose="020B0604020202020204" pitchFamily="34" charset="0"/>
              </a:rPr>
              <a:t>Многие </a:t>
            </a:r>
            <a:r>
              <a:rPr lang="ru-RU" sz="4500" dirty="0">
                <a:latin typeface="Arial" panose="020B0604020202020204" pitchFamily="34" charset="0"/>
                <a:cs typeface="Arial" panose="020B0604020202020204" pitchFamily="34" charset="0"/>
              </a:rPr>
              <a:t>тексты связаны с оценкой использования информации в Интернете, в частности, как распознать достоверные сайты и онлайн </a:t>
            </a:r>
            <a:r>
              <a:rPr lang="ru-RU" sz="4500" dirty="0" smtClean="0">
                <a:latin typeface="Arial" panose="020B0604020202020204" pitchFamily="34" charset="0"/>
                <a:cs typeface="Arial" panose="020B0604020202020204" pitchFamily="34" charset="0"/>
              </a:rPr>
              <a:t>документы</a:t>
            </a:r>
            <a:endParaRPr lang="ru-RU" sz="4500" dirty="0">
              <a:latin typeface="Arial" panose="020B0604020202020204" pitchFamily="34" charset="0"/>
              <a:cs typeface="Arial" panose="020B0604020202020204" pitchFamily="34" charset="0"/>
            </a:endParaRPr>
          </a:p>
          <a:p>
            <a:pPr>
              <a:spcAft>
                <a:spcPts val="714"/>
              </a:spcAft>
            </a:pPr>
            <a:endParaRPr lang="ru-RU" sz="4500" dirty="0" smtClean="0"/>
          </a:p>
        </p:txBody>
      </p:sp>
      <p:pic>
        <p:nvPicPr>
          <p:cNvPr id="4" name="Рисунок 3" descr="PISA_WebBanner6-01.jpg"/>
          <p:cNvPicPr>
            <a:picLocks noChangeAspect="1"/>
          </p:cNvPicPr>
          <p:nvPr/>
        </p:nvPicPr>
        <p:blipFill>
          <a:blip r:embed="rId2" cstate="print"/>
          <a:srcRect/>
          <a:stretch>
            <a:fillRect/>
          </a:stretch>
        </p:blipFill>
        <p:spPr>
          <a:xfrm>
            <a:off x="10103660" y="1"/>
            <a:ext cx="1753599" cy="540000"/>
          </a:xfrm>
          <a:prstGeom prst="rect">
            <a:avLst/>
          </a:prstGeom>
        </p:spPr>
      </p:pic>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33241" y="0"/>
            <a:ext cx="1762463" cy="540000"/>
          </a:xfrm>
          <a:prstGeom prst="rect">
            <a:avLst/>
          </a:prstGeom>
          <a:noFill/>
          <a:ln>
            <a:noFill/>
          </a:ln>
        </p:spPr>
      </p:pic>
    </p:spTree>
    <p:extLst>
      <p:ext uri="{BB962C8B-B14F-4D97-AF65-F5344CB8AC3E}">
        <p14:creationId xmlns:p14="http://schemas.microsoft.com/office/powerpoint/2010/main" val="13533254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483" y="347518"/>
            <a:ext cx="10692765" cy="1034856"/>
          </a:xfrm>
        </p:spPr>
        <p:txBody>
          <a:bodyPr>
            <a:normAutofit/>
          </a:bodyPr>
          <a:lstStyle/>
          <a:p>
            <a:r>
              <a:rPr lang="ru-RU" sz="3300" dirty="0" smtClean="0"/>
              <a:t>Структура заданий по читательской грамотности</a:t>
            </a:r>
            <a:endParaRPr lang="ru-RU" sz="3300" dirty="0"/>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3394313009"/>
              </p:ext>
            </p:extLst>
          </p:nvPr>
        </p:nvGraphicFramePr>
        <p:xfrm>
          <a:off x="607483" y="1325444"/>
          <a:ext cx="10692766" cy="5378227"/>
        </p:xfrm>
        <a:graphic>
          <a:graphicData uri="http://schemas.openxmlformats.org/drawingml/2006/table">
            <a:tbl>
              <a:tblPr firstRow="1" firstCol="1" bandRow="1">
                <a:tableStyleId>{5C22544A-7EE6-4342-B048-85BDC9FD1C3A}</a:tableStyleId>
              </a:tblPr>
              <a:tblGrid>
                <a:gridCol w="3046755"/>
                <a:gridCol w="3046755"/>
                <a:gridCol w="4599256"/>
              </a:tblGrid>
              <a:tr h="486939">
                <a:tc>
                  <a:txBody>
                    <a:bodyPr/>
                    <a:lstStyle/>
                    <a:p>
                      <a:pPr algn="ctr">
                        <a:lnSpc>
                          <a:spcPct val="115000"/>
                        </a:lnSpc>
                        <a:spcAft>
                          <a:spcPts val="1000"/>
                        </a:spcAft>
                      </a:pPr>
                      <a:r>
                        <a:rPr lang="ru-RU" sz="1500" dirty="0">
                          <a:effectLst/>
                        </a:rPr>
                        <a:t>Основные компетенции </a:t>
                      </a:r>
                      <a:endParaRPr lang="ru-RU" sz="1500" dirty="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a:effectLst/>
                        </a:rPr>
                        <a:t>Один текст </a:t>
                      </a:r>
                      <a:endParaRPr lang="ru-RU" sz="150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dirty="0">
                          <a:effectLst/>
                        </a:rPr>
                        <a:t>Множественный текст </a:t>
                      </a:r>
                      <a:endParaRPr lang="ru-RU" sz="1500" dirty="0">
                        <a:effectLst/>
                        <a:latin typeface="Calibri"/>
                        <a:ea typeface="Calibri"/>
                        <a:cs typeface="Times New Roman"/>
                      </a:endParaRPr>
                    </a:p>
                  </a:txBody>
                  <a:tcPr marL="107533" marR="107533" marT="43230" marB="43230"/>
                </a:tc>
              </a:tr>
              <a:tr h="1500763">
                <a:tc>
                  <a:txBody>
                    <a:bodyPr/>
                    <a:lstStyle/>
                    <a:p>
                      <a:pPr algn="ctr">
                        <a:lnSpc>
                          <a:spcPct val="115000"/>
                        </a:lnSpc>
                        <a:spcAft>
                          <a:spcPts val="1000"/>
                        </a:spcAft>
                      </a:pPr>
                      <a:r>
                        <a:rPr lang="ru-RU" sz="1500" dirty="0">
                          <a:effectLst/>
                        </a:rPr>
                        <a:t>Локализация информации (17%) </a:t>
                      </a:r>
                      <a:endParaRPr lang="ru-RU" sz="1500" dirty="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dirty="0">
                          <a:effectLst/>
                        </a:rPr>
                        <a:t>Просмотр текста и нахождение информации (3%) </a:t>
                      </a:r>
                    </a:p>
                    <a:p>
                      <a:pPr algn="ctr">
                        <a:lnSpc>
                          <a:spcPct val="115000"/>
                        </a:lnSpc>
                        <a:spcAft>
                          <a:spcPts val="1000"/>
                        </a:spcAft>
                      </a:pPr>
                      <a:r>
                        <a:rPr lang="ru-RU" sz="1500" dirty="0">
                          <a:effectLst/>
                        </a:rPr>
                        <a:t>Поиск и извлечение информации из текста (3%)</a:t>
                      </a:r>
                      <a:endParaRPr lang="ru-RU" sz="1500" dirty="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a:effectLst/>
                        </a:rPr>
                        <a:t>Просмотр текста и нахождение информации (4%)</a:t>
                      </a:r>
                    </a:p>
                    <a:p>
                      <a:pPr algn="ctr">
                        <a:lnSpc>
                          <a:spcPct val="115000"/>
                        </a:lnSpc>
                        <a:spcAft>
                          <a:spcPts val="1000"/>
                        </a:spcAft>
                      </a:pPr>
                      <a:r>
                        <a:rPr lang="ru-RU" sz="1500">
                          <a:effectLst/>
                        </a:rPr>
                        <a:t>Поиск и извлечение информации из текста (7%) </a:t>
                      </a:r>
                      <a:endParaRPr lang="ru-RU" sz="1500">
                        <a:effectLst/>
                        <a:latin typeface="Calibri"/>
                        <a:ea typeface="Calibri"/>
                        <a:cs typeface="Times New Roman"/>
                      </a:endParaRPr>
                    </a:p>
                  </a:txBody>
                  <a:tcPr marL="107533" marR="107533" marT="43230" marB="43230"/>
                </a:tc>
              </a:tr>
              <a:tr h="1500763">
                <a:tc>
                  <a:txBody>
                    <a:bodyPr/>
                    <a:lstStyle/>
                    <a:p>
                      <a:pPr algn="ctr">
                        <a:lnSpc>
                          <a:spcPct val="115000"/>
                        </a:lnSpc>
                        <a:spcAft>
                          <a:spcPts val="1000"/>
                        </a:spcAft>
                      </a:pPr>
                      <a:r>
                        <a:rPr lang="ru-RU" sz="1500">
                          <a:effectLst/>
                        </a:rPr>
                        <a:t>Понимание</a:t>
                      </a:r>
                      <a:r>
                        <a:rPr lang="en-US" sz="1500">
                          <a:effectLst/>
                        </a:rPr>
                        <a:t>.</a:t>
                      </a:r>
                      <a:endParaRPr lang="ru-RU" sz="1500">
                        <a:effectLst/>
                      </a:endParaRPr>
                    </a:p>
                    <a:p>
                      <a:pPr algn="ctr">
                        <a:lnSpc>
                          <a:spcPct val="115000"/>
                        </a:lnSpc>
                        <a:spcAft>
                          <a:spcPts val="1000"/>
                        </a:spcAft>
                      </a:pPr>
                      <a:r>
                        <a:rPr lang="ru-RU" sz="1500">
                          <a:effectLst/>
                        </a:rPr>
                        <a:t>Интеграция и интерпретация (46%) </a:t>
                      </a:r>
                      <a:endParaRPr lang="ru-RU" sz="150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dirty="0">
                          <a:effectLst/>
                        </a:rPr>
                        <a:t>Выявление буквального смысла (17%)</a:t>
                      </a:r>
                    </a:p>
                    <a:p>
                      <a:pPr algn="ctr">
                        <a:lnSpc>
                          <a:spcPct val="115000"/>
                        </a:lnSpc>
                        <a:spcAft>
                          <a:spcPts val="1000"/>
                        </a:spcAft>
                      </a:pPr>
                      <a:r>
                        <a:rPr lang="ru-RU" sz="1500" dirty="0">
                          <a:effectLst/>
                        </a:rPr>
                        <a:t>Обобщение и формулирование выводов (21%) </a:t>
                      </a:r>
                      <a:endParaRPr lang="ru-RU" sz="1500" dirty="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dirty="0">
                          <a:effectLst/>
                        </a:rPr>
                        <a:t> </a:t>
                      </a:r>
                    </a:p>
                    <a:p>
                      <a:pPr algn="ctr">
                        <a:lnSpc>
                          <a:spcPct val="115000"/>
                        </a:lnSpc>
                        <a:spcAft>
                          <a:spcPts val="1000"/>
                        </a:spcAft>
                      </a:pPr>
                      <a:r>
                        <a:rPr lang="ru-RU" sz="1500" dirty="0">
                          <a:effectLst/>
                        </a:rPr>
                        <a:t>Обобщение и формулирование выводов (8%)</a:t>
                      </a:r>
                      <a:endParaRPr lang="ru-RU" sz="1500" dirty="0">
                        <a:effectLst/>
                        <a:latin typeface="Calibri"/>
                        <a:ea typeface="Calibri"/>
                        <a:cs typeface="Times New Roman"/>
                      </a:endParaRPr>
                    </a:p>
                  </a:txBody>
                  <a:tcPr marL="107533" marR="107533" marT="43230" marB="43230"/>
                </a:tc>
              </a:tr>
              <a:tr h="1889762">
                <a:tc>
                  <a:txBody>
                    <a:bodyPr/>
                    <a:lstStyle/>
                    <a:p>
                      <a:pPr algn="ctr">
                        <a:lnSpc>
                          <a:spcPct val="115000"/>
                        </a:lnSpc>
                        <a:spcAft>
                          <a:spcPts val="1000"/>
                        </a:spcAft>
                      </a:pPr>
                      <a:r>
                        <a:rPr lang="ru-RU" sz="1500" dirty="0">
                          <a:effectLst/>
                        </a:rPr>
                        <a:t>Рефлексия и оценка (37%) </a:t>
                      </a:r>
                      <a:endParaRPr lang="ru-RU" sz="1500" dirty="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dirty="0">
                          <a:effectLst/>
                        </a:rPr>
                        <a:t>Оценивание качества и достоверности текста (7%)</a:t>
                      </a:r>
                    </a:p>
                    <a:p>
                      <a:pPr algn="ctr">
                        <a:lnSpc>
                          <a:spcPct val="115000"/>
                        </a:lnSpc>
                        <a:spcAft>
                          <a:spcPts val="1000"/>
                        </a:spcAft>
                      </a:pPr>
                      <a:r>
                        <a:rPr lang="ru-RU" sz="1500" dirty="0">
                          <a:effectLst/>
                        </a:rPr>
                        <a:t>Размышление над содержанием и формой текста (5.5%)</a:t>
                      </a:r>
                      <a:endParaRPr lang="ru-RU" sz="1500" dirty="0">
                        <a:effectLst/>
                        <a:latin typeface="Calibri"/>
                        <a:ea typeface="Calibri"/>
                        <a:cs typeface="Times New Roman"/>
                      </a:endParaRPr>
                    </a:p>
                  </a:txBody>
                  <a:tcPr marL="107533" marR="107533" marT="43230" marB="43230"/>
                </a:tc>
                <a:tc>
                  <a:txBody>
                    <a:bodyPr/>
                    <a:lstStyle/>
                    <a:p>
                      <a:pPr algn="ctr">
                        <a:lnSpc>
                          <a:spcPct val="115000"/>
                        </a:lnSpc>
                        <a:spcAft>
                          <a:spcPts val="1000"/>
                        </a:spcAft>
                      </a:pPr>
                      <a:r>
                        <a:rPr lang="ru-RU" sz="1500" dirty="0">
                          <a:effectLst/>
                        </a:rPr>
                        <a:t>Оценивание качества и достоверности текста (1%)</a:t>
                      </a:r>
                    </a:p>
                    <a:p>
                      <a:pPr algn="ctr">
                        <a:lnSpc>
                          <a:spcPct val="115000"/>
                        </a:lnSpc>
                        <a:spcAft>
                          <a:spcPts val="1000"/>
                        </a:spcAft>
                      </a:pPr>
                      <a:r>
                        <a:rPr lang="ru-RU" sz="1500" dirty="0">
                          <a:effectLst/>
                        </a:rPr>
                        <a:t>Размышление над содержанием и формой текста (5.5%)</a:t>
                      </a:r>
                    </a:p>
                    <a:p>
                      <a:pPr algn="ctr">
                        <a:lnSpc>
                          <a:spcPct val="115000"/>
                        </a:lnSpc>
                        <a:spcAft>
                          <a:spcPts val="1000"/>
                        </a:spcAft>
                      </a:pPr>
                      <a:r>
                        <a:rPr lang="ru-RU" sz="1500" dirty="0">
                          <a:effectLst/>
                        </a:rPr>
                        <a:t>Обнаружение и устранение противоречий (18%) </a:t>
                      </a:r>
                      <a:endParaRPr lang="ru-RU" sz="1500" dirty="0">
                        <a:effectLst/>
                        <a:latin typeface="Calibri"/>
                        <a:ea typeface="Calibri"/>
                        <a:cs typeface="Times New Roman"/>
                      </a:endParaRPr>
                    </a:p>
                  </a:txBody>
                  <a:tcPr marL="107533" marR="107533" marT="43230" marB="43230"/>
                </a:tc>
              </a:tr>
            </a:tbl>
          </a:graphicData>
        </a:graphic>
      </p:graphicFrame>
      <p:sp>
        <p:nvSpPr>
          <p:cNvPr id="5" name="Овал 4"/>
          <p:cNvSpPr/>
          <p:nvPr/>
        </p:nvSpPr>
        <p:spPr>
          <a:xfrm>
            <a:off x="3601415" y="4878338"/>
            <a:ext cx="2993933" cy="576064"/>
          </a:xfrm>
          <a:prstGeom prst="ellipse">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8823" tIns="54411" rIns="108823" bIns="54411" rtlCol="0" anchor="ctr"/>
          <a:lstStyle/>
          <a:p>
            <a:pPr algn="ctr"/>
            <a:endParaRPr lang="ru-RU"/>
          </a:p>
        </p:txBody>
      </p:sp>
      <p:sp>
        <p:nvSpPr>
          <p:cNvPr id="6" name="Овал 5"/>
          <p:cNvSpPr/>
          <p:nvPr/>
        </p:nvSpPr>
        <p:spPr>
          <a:xfrm>
            <a:off x="7063150" y="5670427"/>
            <a:ext cx="3648855" cy="792088"/>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8823" tIns="54411" rIns="108823" bIns="54411" rtlCol="0" anchor="ctr"/>
          <a:lstStyle/>
          <a:p>
            <a:pPr algn="ctr"/>
            <a:endParaRPr lang="ru-RU"/>
          </a:p>
        </p:txBody>
      </p:sp>
      <p:sp>
        <p:nvSpPr>
          <p:cNvPr id="7" name="Овал 6"/>
          <p:cNvSpPr/>
          <p:nvPr/>
        </p:nvSpPr>
        <p:spPr>
          <a:xfrm>
            <a:off x="7530952" y="1325443"/>
            <a:ext cx="3087493" cy="376125"/>
          </a:xfrm>
          <a:prstGeom prst="ellipse">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8823" tIns="54411" rIns="108823" bIns="54411" rtlCol="0" anchor="ctr"/>
          <a:lstStyle/>
          <a:p>
            <a:pPr algn="ctr"/>
            <a:endParaRPr lang="ru-RU"/>
          </a:p>
        </p:txBody>
      </p:sp>
    </p:spTree>
    <p:extLst>
      <p:ext uri="{BB962C8B-B14F-4D97-AF65-F5344CB8AC3E}">
        <p14:creationId xmlns:p14="http://schemas.microsoft.com/office/powerpoint/2010/main" val="1894648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marL="742950" indent="-115888" algn="ctr">
              <a:lnSpc>
                <a:spcPct val="90000"/>
              </a:lnSpc>
              <a:buNone/>
              <a:defRPr/>
            </a:pPr>
            <a:r>
              <a:rPr lang="ru-RU" dirty="0" smtClean="0">
                <a:solidFill>
                  <a:schemeClr val="accent6">
                    <a:lumMod val="75000"/>
                  </a:schemeClr>
                </a:solidFill>
              </a:rPr>
              <a:t>Международный контекст развития исследований по функциональной грамотности</a:t>
            </a:r>
          </a:p>
          <a:p>
            <a:pPr marL="742950" indent="-742950">
              <a:lnSpc>
                <a:spcPct val="90000"/>
              </a:lnSpc>
              <a:buNone/>
              <a:defRPr/>
            </a:pPr>
            <a:endParaRPr lang="ru-RU" dirty="0" smtClean="0">
              <a:solidFill>
                <a:schemeClr val="accent6">
                  <a:lumMod val="75000"/>
                </a:schemeClr>
              </a:solidFill>
            </a:endParaRPr>
          </a:p>
          <a:p>
            <a:pPr marL="544051" indent="-544051">
              <a:lnSpc>
                <a:spcPct val="90000"/>
              </a:lnSpc>
              <a:buNone/>
              <a:defRPr/>
            </a:pPr>
            <a:endParaRPr lang="ru-RU" dirty="0" smtClean="0">
              <a:solidFill>
                <a:schemeClr val="accent6">
                  <a:lumMod val="75000"/>
                </a:schemeClr>
              </a:solidFill>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338101484"/>
              </p:ext>
            </p:extLst>
          </p:nvPr>
        </p:nvGraphicFramePr>
        <p:xfrm>
          <a:off x="1823767" y="1099768"/>
          <a:ext cx="7920567" cy="424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descr="PISA_WebBanner6-01.jpg"/>
          <p:cNvPicPr>
            <a:picLocks noChangeAspect="1"/>
          </p:cNvPicPr>
          <p:nvPr/>
        </p:nvPicPr>
        <p:blipFill>
          <a:blip r:embed="rId7" cstate="print"/>
          <a:srcRect/>
          <a:stretch>
            <a:fillRect/>
          </a:stretch>
        </p:blipFill>
        <p:spPr>
          <a:xfrm>
            <a:off x="10127252" y="1"/>
            <a:ext cx="1753599" cy="540000"/>
          </a:xfrm>
          <a:prstGeom prst="rect">
            <a:avLst/>
          </a:prstGeom>
        </p:spPr>
      </p:pic>
      <p:pic>
        <p:nvPicPr>
          <p:cNvPr id="5" name="Picture 3"/>
          <p:cNvPicPr>
            <a:picLocks noChangeAspect="1" noChangeArrowheads="1"/>
          </p:cNvPicPr>
          <p:nvPr/>
        </p:nvPicPr>
        <p:blipFill>
          <a:blip r:embed="rId8"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1508813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type="pic" idx="1"/>
            <p:extLst>
              <p:ext uri="{D42A27DB-BD31-4B8C-83A1-F6EECF244321}">
                <p14:modId xmlns:p14="http://schemas.microsoft.com/office/powerpoint/2010/main" val="630303451"/>
              </p:ext>
            </p:extLst>
          </p:nvPr>
        </p:nvGraphicFramePr>
        <p:xfrm>
          <a:off x="1543086" y="2228144"/>
          <a:ext cx="9168918" cy="2708100"/>
        </p:xfrm>
        <a:graphic>
          <a:graphicData uri="http://schemas.openxmlformats.org/drawingml/2006/table">
            <a:tbl>
              <a:tblPr firstRow="1" bandRow="1">
                <a:tableStyleId>{F5AB1C69-6EDB-4FF4-983F-18BD219EF322}</a:tableStyleId>
              </a:tblPr>
              <a:tblGrid>
                <a:gridCol w="4584459"/>
                <a:gridCol w="4584459"/>
              </a:tblGrid>
              <a:tr h="470974">
                <a:tc>
                  <a:txBody>
                    <a:bodyPr/>
                    <a:lstStyle/>
                    <a:p>
                      <a:r>
                        <a:rPr lang="ru-RU" sz="2100" dirty="0" smtClean="0"/>
                        <a:t>Ситуации</a:t>
                      </a:r>
                      <a:endParaRPr lang="ru-RU" sz="2100" dirty="0"/>
                    </a:p>
                  </a:txBody>
                  <a:tcPr marL="87411" marR="87411" marT="47763" marB="47763"/>
                </a:tc>
                <a:tc>
                  <a:txBody>
                    <a:bodyPr/>
                    <a:lstStyle/>
                    <a:p>
                      <a:r>
                        <a:rPr lang="ru-RU" sz="2100" dirty="0" smtClean="0"/>
                        <a:t>Примеры текстов</a:t>
                      </a:r>
                      <a:endParaRPr lang="ru-RU" sz="2100" dirty="0"/>
                    </a:p>
                  </a:txBody>
                  <a:tcPr marL="87411" marR="87411" marT="47763" marB="47763"/>
                </a:tc>
              </a:tr>
              <a:tr h="470974">
                <a:tc>
                  <a:txBody>
                    <a:bodyPr/>
                    <a:lstStyle/>
                    <a:p>
                      <a:r>
                        <a:rPr lang="ru-RU" sz="2100" dirty="0" smtClean="0"/>
                        <a:t>личные</a:t>
                      </a:r>
                      <a:endParaRPr lang="ru-RU" sz="2100" dirty="0"/>
                    </a:p>
                  </a:txBody>
                  <a:tcPr marL="87411" marR="87411" marT="47763" marB="47763"/>
                </a:tc>
                <a:tc>
                  <a:txBody>
                    <a:bodyPr/>
                    <a:lstStyle/>
                    <a:p>
                      <a:r>
                        <a:rPr lang="ru-RU" sz="2100" dirty="0" smtClean="0"/>
                        <a:t>Театр</a:t>
                      </a:r>
                      <a:r>
                        <a:rPr lang="ru-RU" sz="2100" baseline="0" dirty="0" smtClean="0"/>
                        <a:t> – и только театр</a:t>
                      </a:r>
                      <a:endParaRPr lang="ru-RU" sz="2100" dirty="0"/>
                    </a:p>
                  </a:txBody>
                  <a:tcPr marL="87411" marR="87411" marT="47763" marB="47763"/>
                </a:tc>
              </a:tr>
              <a:tr h="824204">
                <a:tc>
                  <a:txBody>
                    <a:bodyPr/>
                    <a:lstStyle/>
                    <a:p>
                      <a:r>
                        <a:rPr lang="ru-RU" sz="2100" dirty="0" smtClean="0"/>
                        <a:t>общественные</a:t>
                      </a:r>
                      <a:endParaRPr lang="ru-RU" sz="2100" dirty="0"/>
                    </a:p>
                  </a:txBody>
                  <a:tcPr marL="87411" marR="87411" marT="47763" marB="47763"/>
                </a:tc>
                <a:tc>
                  <a:txBody>
                    <a:bodyPr/>
                    <a:lstStyle/>
                    <a:p>
                      <a:r>
                        <a:rPr lang="ru-RU" sz="2100" dirty="0" smtClean="0"/>
                        <a:t>Безопасность микроволновых печей</a:t>
                      </a:r>
                      <a:endParaRPr lang="ru-RU" sz="2100" dirty="0"/>
                    </a:p>
                  </a:txBody>
                  <a:tcPr marL="87411" marR="87411" marT="47763" marB="47763"/>
                </a:tc>
              </a:tr>
              <a:tr h="470974">
                <a:tc>
                  <a:txBody>
                    <a:bodyPr/>
                    <a:lstStyle/>
                    <a:p>
                      <a:r>
                        <a:rPr lang="ru-RU" sz="2100" dirty="0" smtClean="0"/>
                        <a:t>учебные</a:t>
                      </a:r>
                      <a:endParaRPr lang="ru-RU" sz="2100" dirty="0"/>
                    </a:p>
                  </a:txBody>
                  <a:tcPr marL="87411" marR="87411" marT="47763" marB="47763"/>
                </a:tc>
                <a:tc>
                  <a:txBody>
                    <a:bodyPr/>
                    <a:lstStyle/>
                    <a:p>
                      <a:r>
                        <a:rPr lang="ru-RU" sz="2100" dirty="0" smtClean="0"/>
                        <a:t>Бегуны</a:t>
                      </a:r>
                      <a:endParaRPr lang="ru-RU" sz="2100" dirty="0"/>
                    </a:p>
                  </a:txBody>
                  <a:tcPr marL="87411" marR="87411" marT="47763" marB="47763"/>
                </a:tc>
              </a:tr>
              <a:tr h="470974">
                <a:tc>
                  <a:txBody>
                    <a:bodyPr/>
                    <a:lstStyle/>
                    <a:p>
                      <a:r>
                        <a:rPr lang="ru-RU" sz="2100" dirty="0" smtClean="0"/>
                        <a:t>деловые</a:t>
                      </a:r>
                      <a:endParaRPr lang="ru-RU" sz="2100" dirty="0"/>
                    </a:p>
                  </a:txBody>
                  <a:tcPr marL="87411" marR="87411" marT="47763" marB="47763"/>
                </a:tc>
                <a:tc>
                  <a:txBody>
                    <a:bodyPr/>
                    <a:lstStyle/>
                    <a:p>
                      <a:r>
                        <a:rPr lang="ru-RU" sz="2100" dirty="0" smtClean="0"/>
                        <a:t>Телекомпьютинг</a:t>
                      </a:r>
                      <a:endParaRPr lang="ru-RU" sz="2100" dirty="0"/>
                    </a:p>
                  </a:txBody>
                  <a:tcPr marL="87411" marR="87411" marT="47763" marB="47763"/>
                </a:tc>
              </a:tr>
            </a:tbl>
          </a:graphicData>
        </a:graphic>
      </p:graphicFrame>
      <p:sp>
        <p:nvSpPr>
          <p:cNvPr id="5" name="Текст 4"/>
          <p:cNvSpPr>
            <a:spLocks noGrp="1"/>
          </p:cNvSpPr>
          <p:nvPr>
            <p:ph type="body" sz="half" idx="2"/>
          </p:nvPr>
        </p:nvSpPr>
        <p:spPr>
          <a:xfrm>
            <a:off x="701043" y="6069829"/>
            <a:ext cx="10572325" cy="557230"/>
          </a:xfrm>
        </p:spPr>
        <p:txBody>
          <a:bodyPr>
            <a:normAutofit/>
          </a:bodyPr>
          <a:lstStyle/>
          <a:p>
            <a:r>
              <a:rPr lang="ru-RU" dirty="0" smtClean="0">
                <a:solidFill>
                  <a:schemeClr val="tx1"/>
                </a:solidFill>
                <a:sym typeface="Symbol"/>
              </a:rPr>
              <a:t></a:t>
            </a:r>
            <a:r>
              <a:rPr lang="ru-RU" dirty="0" smtClean="0">
                <a:solidFill>
                  <a:schemeClr val="tx1"/>
                </a:solidFill>
              </a:rPr>
              <a:t>Классификация разработана </a:t>
            </a:r>
            <a:r>
              <a:rPr lang="en-US" dirty="0" smtClean="0">
                <a:solidFill>
                  <a:schemeClr val="tx1"/>
                </a:solidFill>
              </a:rPr>
              <a:t>CEFR (Common European Framework of Reference) </a:t>
            </a:r>
            <a:r>
              <a:rPr lang="ru-RU" dirty="0" smtClean="0">
                <a:solidFill>
                  <a:schemeClr val="tx1"/>
                </a:solidFill>
              </a:rPr>
              <a:t>для Совета Европы</a:t>
            </a:r>
            <a:endParaRPr lang="ru-RU" dirty="0">
              <a:solidFill>
                <a:schemeClr val="tx1"/>
              </a:solidFill>
            </a:endParaRPr>
          </a:p>
        </p:txBody>
      </p:sp>
      <p:sp>
        <p:nvSpPr>
          <p:cNvPr id="2" name="Заголовок 1"/>
          <p:cNvSpPr>
            <a:spLocks noGrp="1"/>
          </p:cNvSpPr>
          <p:nvPr>
            <p:ph type="title"/>
          </p:nvPr>
        </p:nvSpPr>
        <p:spPr>
          <a:xfrm>
            <a:off x="2010888" y="648418"/>
            <a:ext cx="8420436" cy="935351"/>
          </a:xfrm>
        </p:spPr>
        <p:txBody>
          <a:bodyPr>
            <a:normAutofit/>
          </a:bodyPr>
          <a:lstStyle/>
          <a:p>
            <a:pPr algn="ctr"/>
            <a:r>
              <a:rPr lang="ru-RU" sz="3800" dirty="0" smtClean="0"/>
              <a:t>Ситуации функционирования текстов</a:t>
            </a:r>
            <a:r>
              <a:rPr lang="ru-RU" sz="3800" dirty="0" smtClean="0">
                <a:sym typeface="Symbol"/>
              </a:rPr>
              <a:t></a:t>
            </a:r>
            <a:r>
              <a:rPr lang="ru-RU" sz="3800" dirty="0" smtClean="0"/>
              <a:t> </a:t>
            </a:r>
            <a:endParaRPr lang="ru-RU" sz="3800" dirty="0"/>
          </a:p>
        </p:txBody>
      </p:sp>
      <p:pic>
        <p:nvPicPr>
          <p:cNvPr id="6" name="Рисунок 5"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7"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17314839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1725" y="497968"/>
            <a:ext cx="8461742" cy="1194065"/>
          </a:xfrm>
        </p:spPr>
        <p:txBody>
          <a:bodyPr>
            <a:noAutofit/>
          </a:bodyPr>
          <a:lstStyle/>
          <a:p>
            <a:r>
              <a:rPr lang="ru-RU" sz="4300" dirty="0" smtClean="0"/>
              <a:t>Факторы, определяющие трудность текста:</a:t>
            </a:r>
            <a:endParaRPr lang="ru-RU" sz="4300" dirty="0"/>
          </a:p>
        </p:txBody>
      </p:sp>
      <p:sp>
        <p:nvSpPr>
          <p:cNvPr id="5" name="Объект 4"/>
          <p:cNvSpPr>
            <a:spLocks noGrp="1"/>
          </p:cNvSpPr>
          <p:nvPr>
            <p:ph idx="4294967295"/>
          </p:nvPr>
        </p:nvSpPr>
        <p:spPr>
          <a:xfrm>
            <a:off x="701043" y="2002468"/>
            <a:ext cx="10772885" cy="4994730"/>
          </a:xfrm>
          <a:prstGeom prst="rect">
            <a:avLst/>
          </a:prstGeom>
        </p:spPr>
        <p:txBody>
          <a:bodyPr>
            <a:normAutofit fontScale="85000" lnSpcReduction="20000"/>
          </a:bodyPr>
          <a:lstStyle/>
          <a:p>
            <a:pPr>
              <a:buFont typeface="Wingdings" panose="05000000000000000000" pitchFamily="2" charset="2"/>
              <a:buChar char="v"/>
            </a:pPr>
            <a:r>
              <a:rPr lang="ru-RU" dirty="0" smtClean="0">
                <a:solidFill>
                  <a:schemeClr val="tx1"/>
                </a:solidFill>
              </a:rPr>
              <a:t>Формат (сплошные, несплошные, смешанные, составные)</a:t>
            </a:r>
          </a:p>
          <a:p>
            <a:pPr>
              <a:buFont typeface="Wingdings" panose="05000000000000000000" pitchFamily="2" charset="2"/>
              <a:buChar char="v"/>
            </a:pPr>
            <a:r>
              <a:rPr lang="ru-RU" dirty="0">
                <a:solidFill>
                  <a:schemeClr val="tx1"/>
                </a:solidFill>
              </a:rPr>
              <a:t>Количество гипертекстовых связей (один текст, множественный текст) </a:t>
            </a:r>
          </a:p>
          <a:p>
            <a:pPr>
              <a:buFont typeface="Wingdings" panose="05000000000000000000" pitchFamily="2" charset="2"/>
              <a:buChar char="v"/>
            </a:pPr>
            <a:r>
              <a:rPr lang="ru-RU" dirty="0" smtClean="0">
                <a:solidFill>
                  <a:schemeClr val="tx1"/>
                </a:solidFill>
              </a:rPr>
              <a:t>Тип (описание, повествование, рассуждение, толкование, инструкция, переговоры)</a:t>
            </a:r>
            <a:r>
              <a:rPr lang="ru-RU" dirty="0" smtClean="0">
                <a:solidFill>
                  <a:schemeClr val="tx1"/>
                </a:solidFill>
                <a:sym typeface="Symbol"/>
              </a:rPr>
              <a:t></a:t>
            </a:r>
            <a:endParaRPr lang="ru-RU" dirty="0" smtClean="0">
              <a:solidFill>
                <a:schemeClr val="tx1"/>
              </a:solidFill>
            </a:endParaRPr>
          </a:p>
          <a:p>
            <a:pPr>
              <a:buFont typeface="Wingdings" panose="05000000000000000000" pitchFamily="2" charset="2"/>
              <a:buChar char="v"/>
            </a:pPr>
            <a:r>
              <a:rPr lang="ru-RU" dirty="0" smtClean="0">
                <a:solidFill>
                  <a:schemeClr val="tx1"/>
                </a:solidFill>
              </a:rPr>
              <a:t>Объем</a:t>
            </a:r>
          </a:p>
          <a:p>
            <a:pPr>
              <a:buFont typeface="Wingdings" panose="05000000000000000000" pitchFamily="2" charset="2"/>
              <a:buChar char="v"/>
            </a:pPr>
            <a:r>
              <a:rPr lang="ru-RU" dirty="0" smtClean="0">
                <a:solidFill>
                  <a:schemeClr val="tx1"/>
                </a:solidFill>
              </a:rPr>
              <a:t>Грамматическая сложность</a:t>
            </a:r>
          </a:p>
          <a:p>
            <a:pPr>
              <a:buFont typeface="Wingdings" panose="05000000000000000000" pitchFamily="2" charset="2"/>
              <a:buChar char="v"/>
            </a:pPr>
            <a:r>
              <a:rPr lang="ru-RU" dirty="0" smtClean="0">
                <a:solidFill>
                  <a:schemeClr val="tx1"/>
                </a:solidFill>
              </a:rPr>
              <a:t>Предполагаемая степень знакомства читателя с предметом описания</a:t>
            </a:r>
          </a:p>
          <a:p>
            <a:pPr marL="0" indent="0">
              <a:buNone/>
            </a:pPr>
            <a:endParaRPr lang="ru-RU" dirty="0" smtClean="0">
              <a:solidFill>
                <a:schemeClr val="tx1"/>
              </a:solidFill>
            </a:endParaRPr>
          </a:p>
          <a:p>
            <a:pPr marL="0" indent="0">
              <a:buNone/>
            </a:pPr>
            <a:r>
              <a:rPr lang="ru-RU" sz="2300" dirty="0" smtClean="0">
                <a:sym typeface="Symbol"/>
              </a:rPr>
              <a:t></a:t>
            </a:r>
            <a:r>
              <a:rPr lang="en-US" sz="2300" dirty="0" smtClean="0">
                <a:sym typeface="Symbol"/>
              </a:rPr>
              <a:t>PISA</a:t>
            </a:r>
            <a:r>
              <a:rPr lang="ru-RU" sz="2300" dirty="0" smtClean="0">
                <a:sym typeface="Symbol"/>
              </a:rPr>
              <a:t> опирается на типологию текстов, разработанную </a:t>
            </a:r>
            <a:r>
              <a:rPr lang="ru-RU" sz="2300" dirty="0" err="1" smtClean="0">
                <a:sym typeface="Symbol"/>
              </a:rPr>
              <a:t>Э.Верлихом</a:t>
            </a:r>
            <a:endParaRPr lang="ru-RU" sz="2300" dirty="0"/>
          </a:p>
        </p:txBody>
      </p:sp>
      <p:pic>
        <p:nvPicPr>
          <p:cNvPr id="4" name="Рисунок 3" descr="PISA_WebBanner6-01.jpg"/>
          <p:cNvPicPr>
            <a:picLocks noChangeAspect="1"/>
          </p:cNvPicPr>
          <p:nvPr/>
        </p:nvPicPr>
        <p:blipFill>
          <a:blip r:embed="rId2" cstate="print"/>
          <a:srcRect/>
          <a:stretch>
            <a:fillRect/>
          </a:stretch>
        </p:blipFill>
        <p:spPr>
          <a:xfrm>
            <a:off x="10131834" y="1"/>
            <a:ext cx="1753599" cy="540000"/>
          </a:xfrm>
          <a:prstGeom prst="rect">
            <a:avLst/>
          </a:prstGeom>
        </p:spPr>
      </p:pic>
    </p:spTree>
    <p:extLst>
      <p:ext uri="{BB962C8B-B14F-4D97-AF65-F5344CB8AC3E}">
        <p14:creationId xmlns:p14="http://schemas.microsoft.com/office/powerpoint/2010/main" val="2886251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81724" y="497968"/>
            <a:ext cx="10010962" cy="1194065"/>
          </a:xfrm>
        </p:spPr>
        <p:txBody>
          <a:bodyPr>
            <a:noAutofit/>
          </a:bodyPr>
          <a:lstStyle/>
          <a:p>
            <a:pPr algn="l" eaLnBrk="0" fontAlgn="base" hangingPunct="0">
              <a:lnSpc>
                <a:spcPct val="80000"/>
              </a:lnSpc>
              <a:spcAft>
                <a:spcPct val="0"/>
              </a:spcAft>
              <a:defRPr/>
            </a:pPr>
            <a:r>
              <a:rPr lang="ru-RU" sz="3300" kern="0" dirty="0">
                <a:latin typeface="Arial" panose="020B0604020202020204" pitchFamily="34" charset="0"/>
                <a:cs typeface="Arial" panose="020B0604020202020204" pitchFamily="34" charset="0"/>
              </a:rPr>
              <a:t>Примеры заданий: </a:t>
            </a:r>
            <a:r>
              <a:rPr lang="ru-RU" sz="3300" kern="0" dirty="0" smtClean="0">
                <a:latin typeface="Arial" panose="020B0604020202020204" pitchFamily="34" charset="0"/>
                <a:cs typeface="Arial" panose="020B0604020202020204" pitchFamily="34" charset="0"/>
              </a:rPr>
              <a:t/>
            </a:r>
            <a:br>
              <a:rPr lang="ru-RU" sz="3300" kern="0" dirty="0" smtClean="0">
                <a:latin typeface="Arial" panose="020B0604020202020204" pitchFamily="34" charset="0"/>
                <a:cs typeface="Arial" panose="020B0604020202020204" pitchFamily="34" charset="0"/>
              </a:rPr>
            </a:br>
            <a:r>
              <a:rPr lang="ru-RU" sz="3300" kern="0" dirty="0" smtClean="0">
                <a:latin typeface="Arial" panose="020B0604020202020204" pitchFamily="34" charset="0"/>
                <a:cs typeface="Arial" panose="020B0604020202020204" pitchFamily="34" charset="0"/>
              </a:rPr>
              <a:t>Пример 1.</a:t>
            </a:r>
            <a:r>
              <a:rPr lang="ru-RU" sz="3300" dirty="0" smtClean="0">
                <a:latin typeface="Arial" panose="020B0604020202020204" pitchFamily="34" charset="0"/>
                <a:cs typeface="Arial" panose="020B0604020202020204" pitchFamily="34" charset="0"/>
              </a:rPr>
              <a:t> </a:t>
            </a:r>
            <a:r>
              <a:rPr lang="ru-RU" sz="3300" dirty="0">
                <a:latin typeface="Arial" panose="020B0604020202020204" pitchFamily="34" charset="0"/>
                <a:cs typeface="Arial" panose="020B0604020202020204" pitchFamily="34" charset="0"/>
              </a:rPr>
              <a:t>Просмотр и нахождение </a:t>
            </a:r>
            <a:r>
              <a:rPr lang="ru-RU" sz="3300" dirty="0" smtClean="0">
                <a:latin typeface="Arial" panose="020B0604020202020204" pitchFamily="34" charset="0"/>
                <a:cs typeface="Arial" panose="020B0604020202020204" pitchFamily="34" charset="0"/>
              </a:rPr>
              <a:t>информации</a:t>
            </a:r>
            <a:r>
              <a:rPr lang="ru-RU" sz="3300" kern="0" dirty="0" smtClean="0">
                <a:latin typeface="Arial" panose="020B0604020202020204" pitchFamily="34" charset="0"/>
                <a:cs typeface="Arial" panose="020B0604020202020204" pitchFamily="34" charset="0"/>
              </a:rPr>
              <a:t> </a:t>
            </a:r>
            <a:r>
              <a:rPr lang="ru-RU" sz="3300" kern="0" dirty="0"/>
              <a:t/>
            </a:r>
            <a:br>
              <a:rPr lang="ru-RU" sz="3300" kern="0" dirty="0"/>
            </a:br>
            <a:endParaRPr lang="ru-RU" sz="3300" dirty="0"/>
          </a:p>
        </p:txBody>
      </p:sp>
      <p:sp>
        <p:nvSpPr>
          <p:cNvPr id="4" name="Объект 3"/>
          <p:cNvSpPr>
            <a:spLocks noGrp="1"/>
          </p:cNvSpPr>
          <p:nvPr>
            <p:ph sz="quarter" idx="4294967295"/>
          </p:nvPr>
        </p:nvSpPr>
        <p:spPr>
          <a:xfrm>
            <a:off x="1075284" y="2152918"/>
            <a:ext cx="8316595" cy="3629957"/>
          </a:xfrm>
          <a:prstGeom prst="rect">
            <a:avLst/>
          </a:prstGeom>
        </p:spPr>
        <p:txBody>
          <a:bodyPr lIns="108823" tIns="54411" rIns="108823" bIns="54411"/>
          <a:lstStyle/>
          <a:p>
            <a:pPr marL="544114" indent="-544114">
              <a:buFont typeface="+mj-lt"/>
              <a:buAutoNum type="arabicPeriod"/>
            </a:pPr>
            <a:r>
              <a:rPr lang="ru-RU" sz="2900" dirty="0" smtClean="0"/>
              <a:t>Назвать качество работника, требуемого работодателем</a:t>
            </a:r>
          </a:p>
          <a:p>
            <a:pPr marL="544114" indent="-544114">
              <a:buFont typeface="+mj-lt"/>
              <a:buAutoNum type="arabicPeriod"/>
            </a:pPr>
            <a:r>
              <a:rPr lang="ru-RU" sz="2900" dirty="0" smtClean="0"/>
              <a:t>Найти местный телефонный код</a:t>
            </a:r>
          </a:p>
          <a:p>
            <a:pPr marL="544114" indent="-544114">
              <a:buFont typeface="+mj-lt"/>
              <a:buAutoNum type="arabicPeriod"/>
            </a:pPr>
            <a:r>
              <a:rPr lang="ru-RU" sz="2900" dirty="0" smtClean="0"/>
              <a:t>Указать место или время события</a:t>
            </a:r>
          </a:p>
          <a:p>
            <a:pPr marL="544114" indent="-544114">
              <a:buFont typeface="+mj-lt"/>
              <a:buAutoNum type="arabicPeriod"/>
            </a:pPr>
            <a:r>
              <a:rPr lang="ru-RU" sz="2900" dirty="0" smtClean="0"/>
              <a:t>Найти факт, подтверждающий (опровергающий) высказанную точку зрения</a:t>
            </a:r>
          </a:p>
          <a:p>
            <a:pPr marL="544114" indent="-544114">
              <a:buFont typeface="+mj-lt"/>
              <a:buAutoNum type="arabicPeriod"/>
            </a:pPr>
            <a:endParaRPr lang="ru-RU" dirty="0" smtClean="0">
              <a:solidFill>
                <a:schemeClr val="tx1"/>
              </a:solidFill>
            </a:endParaRPr>
          </a:p>
        </p:txBody>
      </p:sp>
      <p:pic>
        <p:nvPicPr>
          <p:cNvPr id="5" name="Рисунок 4"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38648"/>
            <a:ext cx="1762463" cy="540000"/>
          </a:xfrm>
          <a:prstGeom prst="rect">
            <a:avLst/>
          </a:prstGeom>
          <a:noFill/>
          <a:ln>
            <a:noFill/>
          </a:ln>
        </p:spPr>
      </p:pic>
    </p:spTree>
    <p:extLst>
      <p:ext uri="{BB962C8B-B14F-4D97-AF65-F5344CB8AC3E}">
        <p14:creationId xmlns:p14="http://schemas.microsoft.com/office/powerpoint/2010/main" val="5169107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3" y="422743"/>
            <a:ext cx="10692765" cy="1248948"/>
          </a:xfrm>
        </p:spPr>
        <p:txBody>
          <a:bodyPr/>
          <a:lstStyle/>
          <a:p>
            <a:pPr>
              <a:lnSpc>
                <a:spcPts val="4522"/>
              </a:lnSpc>
            </a:pPr>
            <a:r>
              <a:rPr lang="ru-RU" sz="3800" dirty="0" smtClean="0"/>
              <a:t>Факторы, определяющие трудность заданий (1)</a:t>
            </a:r>
            <a:endParaRPr lang="ru-RU" sz="3800" dirty="0"/>
          </a:p>
        </p:txBody>
      </p:sp>
      <p:sp>
        <p:nvSpPr>
          <p:cNvPr id="3" name="Содержимое 2"/>
          <p:cNvSpPr>
            <a:spLocks noGrp="1"/>
          </p:cNvSpPr>
          <p:nvPr>
            <p:ph idx="4294967295"/>
          </p:nvPr>
        </p:nvSpPr>
        <p:spPr>
          <a:xfrm>
            <a:off x="594043" y="1671690"/>
            <a:ext cx="10692765" cy="5094676"/>
          </a:xfrm>
          <a:prstGeom prst="rect">
            <a:avLst/>
          </a:prstGeom>
        </p:spPr>
        <p:txBody>
          <a:bodyPr/>
          <a:lstStyle/>
          <a:p>
            <a:pPr>
              <a:buNone/>
            </a:pPr>
            <a:r>
              <a:rPr lang="ru-RU" sz="2900" b="1" dirty="0" smtClean="0"/>
              <a:t>Поиск и извлечение информации из текста</a:t>
            </a:r>
          </a:p>
          <a:p>
            <a:pPr lvl="0"/>
            <a:r>
              <a:rPr lang="ru-RU" sz="2900" dirty="0" smtClean="0"/>
              <a:t>число единиц информации, которые читателю надо найти,</a:t>
            </a:r>
          </a:p>
          <a:p>
            <a:pPr lvl="0"/>
            <a:r>
              <a:rPr lang="ru-RU" sz="2900" dirty="0" smtClean="0"/>
              <a:t>количество «зияний» в тексте, которые читателю надо мысленно восстановить,</a:t>
            </a:r>
          </a:p>
          <a:p>
            <a:pPr lvl="0"/>
            <a:r>
              <a:rPr lang="ru-RU" sz="2900" dirty="0" smtClean="0"/>
              <a:t>объем и однозначность единиц информации, между которыми читателю предстоит сделать выбор,</a:t>
            </a:r>
          </a:p>
          <a:p>
            <a:pPr lvl="0"/>
            <a:r>
              <a:rPr lang="ru-RU" sz="2900" dirty="0" smtClean="0"/>
              <a:t>объем и сложность текста.</a:t>
            </a:r>
          </a:p>
          <a:p>
            <a:endParaRPr lang="ru-RU" sz="2900" dirty="0"/>
          </a:p>
        </p:txBody>
      </p:sp>
      <p:sp>
        <p:nvSpPr>
          <p:cNvPr id="4" name="Номер слайда 3"/>
          <p:cNvSpPr>
            <a:spLocks noGrp="1"/>
          </p:cNvSpPr>
          <p:nvPr>
            <p:ph type="sldNum" sz="quarter" idx="12"/>
          </p:nvPr>
        </p:nvSpPr>
        <p:spPr/>
        <p:txBody>
          <a:bodyPr/>
          <a:lstStyle/>
          <a:p>
            <a:pPr>
              <a:defRPr/>
            </a:pPr>
            <a:fld id="{28E0B17C-7408-4392-9667-68CDF4B7AAE2}" type="slidenum">
              <a:rPr lang="ru-RU" smtClean="0"/>
              <a:pPr>
                <a:defRPr/>
              </a:pPr>
              <a:t>64</a:t>
            </a:fld>
            <a:endParaRPr lang="ru-RU" dirty="0"/>
          </a:p>
        </p:txBody>
      </p:sp>
    </p:spTree>
    <p:extLst>
      <p:ext uri="{BB962C8B-B14F-4D97-AF65-F5344CB8AC3E}">
        <p14:creationId xmlns:p14="http://schemas.microsoft.com/office/powerpoint/2010/main" val="78139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168845" y="573193"/>
            <a:ext cx="10104523" cy="1194065"/>
          </a:xfrm>
        </p:spPr>
        <p:txBody>
          <a:bodyPr>
            <a:normAutofit fontScale="90000"/>
          </a:bodyPr>
          <a:lstStyle/>
          <a:p>
            <a:pPr algn="l" eaLnBrk="0" fontAlgn="base" hangingPunct="0">
              <a:lnSpc>
                <a:spcPct val="80000"/>
              </a:lnSpc>
              <a:spcAft>
                <a:spcPct val="0"/>
              </a:spcAft>
              <a:defRPr/>
            </a:pPr>
            <a:r>
              <a:rPr lang="ru-RU" sz="3300" kern="0" dirty="0">
                <a:latin typeface="Arial" panose="020B0604020202020204" pitchFamily="34" charset="0"/>
                <a:cs typeface="Arial" panose="020B0604020202020204" pitchFamily="34" charset="0"/>
              </a:rPr>
              <a:t>Примеры заданий: </a:t>
            </a:r>
            <a:r>
              <a:rPr lang="ru-RU" sz="3300" kern="0" dirty="0" smtClean="0">
                <a:latin typeface="Arial" panose="020B0604020202020204" pitchFamily="34" charset="0"/>
                <a:cs typeface="Arial" panose="020B0604020202020204" pitchFamily="34" charset="0"/>
              </a:rPr>
              <a:t/>
            </a:r>
            <a:br>
              <a:rPr lang="ru-RU" sz="3300" kern="0" dirty="0" smtClean="0">
                <a:latin typeface="Arial" panose="020B0604020202020204" pitchFamily="34" charset="0"/>
                <a:cs typeface="Arial" panose="020B0604020202020204" pitchFamily="34" charset="0"/>
              </a:rPr>
            </a:br>
            <a:r>
              <a:rPr lang="ru-RU" sz="3300" kern="0" dirty="0" smtClean="0">
                <a:latin typeface="Arial" panose="020B0604020202020204" pitchFamily="34" charset="0"/>
                <a:cs typeface="Arial" panose="020B0604020202020204" pitchFamily="34" charset="0"/>
              </a:rPr>
              <a:t>Пример 2.</a:t>
            </a:r>
            <a:r>
              <a:rPr lang="ru-RU" sz="3300" dirty="0" smtClean="0">
                <a:latin typeface="Arial" panose="020B0604020202020204" pitchFamily="34" charset="0"/>
                <a:cs typeface="Arial" panose="020B0604020202020204" pitchFamily="34" charset="0"/>
              </a:rPr>
              <a:t> Интеграция и интерпретация сообщений текста</a:t>
            </a:r>
            <a:r>
              <a:rPr lang="ru-RU" sz="2900" kern="0" dirty="0"/>
              <a:t/>
            </a:r>
            <a:br>
              <a:rPr lang="ru-RU" sz="2900" kern="0" dirty="0"/>
            </a:br>
            <a:endParaRPr lang="ru-RU" sz="3300" dirty="0"/>
          </a:p>
        </p:txBody>
      </p:sp>
      <p:sp>
        <p:nvSpPr>
          <p:cNvPr id="4" name="Объект 3"/>
          <p:cNvSpPr>
            <a:spLocks noGrp="1"/>
          </p:cNvSpPr>
          <p:nvPr>
            <p:ph sz="quarter" idx="4294967295"/>
          </p:nvPr>
        </p:nvSpPr>
        <p:spPr>
          <a:xfrm>
            <a:off x="1262405" y="1776793"/>
            <a:ext cx="8316595" cy="3629957"/>
          </a:xfrm>
          <a:prstGeom prst="rect">
            <a:avLst/>
          </a:prstGeom>
        </p:spPr>
        <p:txBody>
          <a:bodyPr lIns="108823" tIns="54411" rIns="108823" bIns="54411">
            <a:normAutofit fontScale="85000" lnSpcReduction="20000"/>
          </a:bodyPr>
          <a:lstStyle/>
          <a:p>
            <a:pPr marL="544114" indent="-544114">
              <a:buFont typeface="+mj-lt"/>
              <a:buAutoNum type="arabicPeriod"/>
            </a:pPr>
            <a:r>
              <a:rPr lang="ru-RU" dirty="0" smtClean="0">
                <a:solidFill>
                  <a:schemeClr val="tx1"/>
                </a:solidFill>
              </a:rPr>
              <a:t>Придумать название или сочинить вступление к тексту</a:t>
            </a:r>
          </a:p>
          <a:p>
            <a:pPr marL="544114" indent="-544114">
              <a:buFont typeface="+mj-lt"/>
              <a:buAutoNum type="arabicPeriod"/>
            </a:pPr>
            <a:r>
              <a:rPr lang="ru-RU" dirty="0" smtClean="0">
                <a:solidFill>
                  <a:schemeClr val="tx1"/>
                </a:solidFill>
              </a:rPr>
              <a:t>Объяснить порядок действий в простой инструкции</a:t>
            </a:r>
          </a:p>
          <a:p>
            <a:pPr marL="544114" indent="-544114">
              <a:buFont typeface="+mj-lt"/>
              <a:buAutoNum type="arabicPeriod"/>
            </a:pPr>
            <a:r>
              <a:rPr lang="ru-RU" dirty="0" smtClean="0">
                <a:solidFill>
                  <a:schemeClr val="tx1"/>
                </a:solidFill>
              </a:rPr>
              <a:t>Восстановить названия осей на графике или столбиков в таблице</a:t>
            </a:r>
          </a:p>
          <a:p>
            <a:pPr marL="544114" indent="-544114">
              <a:buFont typeface="+mj-lt"/>
              <a:buAutoNum type="arabicPeriod"/>
            </a:pPr>
            <a:r>
              <a:rPr lang="ru-RU" dirty="0" smtClean="0">
                <a:solidFill>
                  <a:schemeClr val="tx1"/>
                </a:solidFill>
              </a:rPr>
              <a:t>Дать характеристику герою повествования</a:t>
            </a:r>
          </a:p>
          <a:p>
            <a:pPr marL="544114" indent="-544114">
              <a:buFont typeface="+mj-lt"/>
              <a:buAutoNum type="arabicPeriod"/>
            </a:pPr>
            <a:r>
              <a:rPr lang="ru-RU" dirty="0" smtClean="0">
                <a:solidFill>
                  <a:schemeClr val="tx1"/>
                </a:solidFill>
              </a:rPr>
              <a:t>Объяснить назначение карты или рисунка</a:t>
            </a:r>
          </a:p>
          <a:p>
            <a:pPr marL="544114" indent="-544114">
              <a:buFont typeface="+mj-lt"/>
              <a:buAutoNum type="arabicPeriod"/>
            </a:pPr>
            <a:endParaRPr lang="ru-RU" dirty="0" smtClean="0">
              <a:solidFill>
                <a:schemeClr val="tx1"/>
              </a:solidFill>
            </a:endParaRPr>
          </a:p>
        </p:txBody>
      </p:sp>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33742" y="1"/>
            <a:ext cx="1762463" cy="540000"/>
          </a:xfrm>
          <a:prstGeom prst="rect">
            <a:avLst/>
          </a:prstGeom>
          <a:noFill/>
          <a:ln>
            <a:noFill/>
          </a:ln>
        </p:spPr>
      </p:pic>
      <p:pic>
        <p:nvPicPr>
          <p:cNvPr id="6" name="Рисунок 5" descr="PISA_WebBanner6-01.jpg"/>
          <p:cNvPicPr>
            <a:picLocks noChangeAspect="1"/>
          </p:cNvPicPr>
          <p:nvPr/>
        </p:nvPicPr>
        <p:blipFill>
          <a:blip r:embed="rId3" cstate="print"/>
          <a:srcRect/>
          <a:stretch>
            <a:fillRect/>
          </a:stretch>
        </p:blipFill>
        <p:spPr>
          <a:xfrm>
            <a:off x="10127252" y="1"/>
            <a:ext cx="1753599" cy="540000"/>
          </a:xfrm>
          <a:prstGeom prst="rect">
            <a:avLst/>
          </a:prstGeom>
        </p:spPr>
      </p:pic>
    </p:spTree>
    <p:extLst>
      <p:ext uri="{BB962C8B-B14F-4D97-AF65-F5344CB8AC3E}">
        <p14:creationId xmlns:p14="http://schemas.microsoft.com/office/powerpoint/2010/main" val="40045061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241" y="557230"/>
            <a:ext cx="11414368" cy="1034856"/>
          </a:xfrm>
        </p:spPr>
        <p:txBody>
          <a:bodyPr>
            <a:normAutofit fontScale="90000"/>
          </a:bodyPr>
          <a:lstStyle/>
          <a:p>
            <a:pPr>
              <a:lnSpc>
                <a:spcPts val="4284"/>
              </a:lnSpc>
            </a:pPr>
            <a:r>
              <a:rPr lang="ru-RU" sz="4300" dirty="0" smtClean="0"/>
              <a:t>Факторы, определяющие трудность заданий (2)</a:t>
            </a:r>
            <a:endParaRPr lang="ru-RU" sz="4300" dirty="0"/>
          </a:p>
        </p:txBody>
      </p:sp>
      <p:sp>
        <p:nvSpPr>
          <p:cNvPr id="3" name="Содержимое 2"/>
          <p:cNvSpPr>
            <a:spLocks noGrp="1"/>
          </p:cNvSpPr>
          <p:nvPr>
            <p:ph idx="4294967295"/>
          </p:nvPr>
        </p:nvSpPr>
        <p:spPr>
          <a:xfrm>
            <a:off x="594043" y="1671690"/>
            <a:ext cx="10692765" cy="5094676"/>
          </a:xfrm>
          <a:prstGeom prst="rect">
            <a:avLst/>
          </a:prstGeom>
        </p:spPr>
        <p:txBody>
          <a:bodyPr/>
          <a:lstStyle/>
          <a:p>
            <a:pPr>
              <a:buNone/>
            </a:pPr>
            <a:r>
              <a:rPr lang="ru-RU" sz="2900" b="1" dirty="0" smtClean="0"/>
              <a:t>Интеграция и интерпретация информации из текста</a:t>
            </a:r>
          </a:p>
          <a:p>
            <a:pPr lvl="0"/>
            <a:r>
              <a:rPr lang="ru-RU" sz="2400" dirty="0" smtClean="0"/>
              <a:t>число единиц информации, которые читателю надо связать в единую картину,</a:t>
            </a:r>
          </a:p>
          <a:p>
            <a:pPr lvl="0"/>
            <a:r>
              <a:rPr lang="ru-RU" sz="2400" dirty="0" smtClean="0"/>
              <a:t>тип связи между единицами информации, который требуется установить (например, найти сходство, как правило, легче, чем найти различие),</a:t>
            </a:r>
          </a:p>
          <a:p>
            <a:pPr lvl="0"/>
            <a:r>
              <a:rPr lang="ru-RU" sz="2400" dirty="0" smtClean="0"/>
              <a:t>наличие конкурирующих единиц информации, между которыми читателю предстоит сделать выбор,</a:t>
            </a:r>
          </a:p>
          <a:p>
            <a:pPr lvl="0"/>
            <a:r>
              <a:rPr lang="ru-RU" sz="2400" dirty="0" smtClean="0"/>
              <a:t>характер текста: чем он длиннее, чем более абстрактен, чем меньше читатель знаком с предметом обсуждения, тем труднее соединить сообщения текста в общую картину.  </a:t>
            </a:r>
            <a:endParaRPr lang="ru-RU" sz="2400" dirty="0"/>
          </a:p>
        </p:txBody>
      </p:sp>
      <p:sp>
        <p:nvSpPr>
          <p:cNvPr id="4" name="Номер слайда 3"/>
          <p:cNvSpPr>
            <a:spLocks noGrp="1"/>
          </p:cNvSpPr>
          <p:nvPr>
            <p:ph type="sldNum" sz="quarter" idx="12"/>
          </p:nvPr>
        </p:nvSpPr>
        <p:spPr/>
        <p:txBody>
          <a:bodyPr/>
          <a:lstStyle/>
          <a:p>
            <a:pPr>
              <a:defRPr/>
            </a:pPr>
            <a:fld id="{28E0B17C-7408-4392-9667-68CDF4B7AAE2}" type="slidenum">
              <a:rPr lang="ru-RU" smtClean="0"/>
              <a:pPr>
                <a:defRPr/>
              </a:pPr>
              <a:t>66</a:t>
            </a:fld>
            <a:endParaRPr lang="ru-RU" dirty="0"/>
          </a:p>
        </p:txBody>
      </p:sp>
    </p:spTree>
    <p:extLst>
      <p:ext uri="{BB962C8B-B14F-4D97-AF65-F5344CB8AC3E}">
        <p14:creationId xmlns:p14="http://schemas.microsoft.com/office/powerpoint/2010/main" val="207844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81724" y="272293"/>
            <a:ext cx="9823841" cy="1194065"/>
          </a:xfrm>
        </p:spPr>
        <p:txBody>
          <a:bodyPr>
            <a:normAutofit fontScale="90000"/>
          </a:bodyPr>
          <a:lstStyle/>
          <a:p>
            <a:pPr algn="l" eaLnBrk="0" fontAlgn="base" hangingPunct="0">
              <a:lnSpc>
                <a:spcPct val="80000"/>
              </a:lnSpc>
              <a:spcAft>
                <a:spcPct val="0"/>
              </a:spcAft>
              <a:defRPr/>
            </a:pPr>
            <a:r>
              <a:rPr lang="ru-RU" sz="3300" kern="0" dirty="0">
                <a:latin typeface="Arial" panose="020B0604020202020204" pitchFamily="34" charset="0"/>
                <a:cs typeface="Arial" panose="020B0604020202020204" pitchFamily="34" charset="0"/>
              </a:rPr>
              <a:t>Примеры заданий: </a:t>
            </a:r>
            <a:r>
              <a:rPr lang="ru-RU" sz="3300" kern="0" dirty="0" smtClean="0">
                <a:latin typeface="Arial" panose="020B0604020202020204" pitchFamily="34" charset="0"/>
                <a:cs typeface="Arial" panose="020B0604020202020204" pitchFamily="34" charset="0"/>
              </a:rPr>
              <a:t/>
            </a:r>
            <a:br>
              <a:rPr lang="ru-RU" sz="3300" kern="0" dirty="0" smtClean="0">
                <a:latin typeface="Arial" panose="020B0604020202020204" pitchFamily="34" charset="0"/>
                <a:cs typeface="Arial" panose="020B0604020202020204" pitchFamily="34" charset="0"/>
              </a:rPr>
            </a:br>
            <a:r>
              <a:rPr lang="ru-RU" sz="3300" kern="0" dirty="0" smtClean="0">
                <a:latin typeface="Arial" panose="020B0604020202020204" pitchFamily="34" charset="0"/>
                <a:cs typeface="Arial" panose="020B0604020202020204" pitchFamily="34" charset="0"/>
              </a:rPr>
              <a:t>Пример 3.</a:t>
            </a:r>
            <a:r>
              <a:rPr lang="ru-RU" sz="3300" dirty="0" smtClean="0">
                <a:latin typeface="Arial" panose="020B0604020202020204" pitchFamily="34" charset="0"/>
                <a:cs typeface="Arial" panose="020B0604020202020204" pitchFamily="34" charset="0"/>
              </a:rPr>
              <a:t> Осмысление и оценивание информации текста</a:t>
            </a:r>
            <a:endParaRPr lang="ru-RU" sz="3300" dirty="0"/>
          </a:p>
        </p:txBody>
      </p:sp>
      <p:sp>
        <p:nvSpPr>
          <p:cNvPr id="4" name="Объект 3"/>
          <p:cNvSpPr>
            <a:spLocks noGrp="1"/>
          </p:cNvSpPr>
          <p:nvPr>
            <p:ph sz="quarter" idx="4294967295"/>
          </p:nvPr>
        </p:nvSpPr>
        <p:spPr>
          <a:xfrm>
            <a:off x="326801" y="1852019"/>
            <a:ext cx="10692765" cy="4728165"/>
          </a:xfrm>
          <a:prstGeom prst="rect">
            <a:avLst/>
          </a:prstGeom>
        </p:spPr>
        <p:txBody>
          <a:bodyPr lIns="108823" tIns="54411" rIns="108823" bIns="54411">
            <a:normAutofit fontScale="85000" lnSpcReduction="20000"/>
          </a:bodyPr>
          <a:lstStyle/>
          <a:p>
            <a:pPr marL="965425" indent="-438314">
              <a:buFont typeface="+mj-lt"/>
              <a:buAutoNum type="arabicPeriod"/>
            </a:pPr>
            <a:r>
              <a:rPr lang="ru-RU" dirty="0" smtClean="0">
                <a:solidFill>
                  <a:schemeClr val="tx1"/>
                </a:solidFill>
              </a:rPr>
              <a:t>Высказать и обосновать собственную точку зрения на предмет, обсуждаемый в тексте</a:t>
            </a:r>
          </a:p>
          <a:p>
            <a:pPr marL="965425" indent="-438314">
              <a:buFont typeface="+mj-lt"/>
              <a:buAutoNum type="arabicPeriod"/>
            </a:pPr>
            <a:r>
              <a:rPr lang="ru-RU" dirty="0" smtClean="0">
                <a:solidFill>
                  <a:schemeClr val="tx1"/>
                </a:solidFill>
              </a:rPr>
              <a:t>Подтвердить какое-либо утверждение текста на основе собственного опыта</a:t>
            </a:r>
          </a:p>
          <a:p>
            <a:pPr marL="965425" indent="-438314">
              <a:buFont typeface="+mj-lt"/>
              <a:buAutoNum type="arabicPeriod"/>
            </a:pPr>
            <a:r>
              <a:rPr lang="ru-RU" dirty="0" smtClean="0">
                <a:solidFill>
                  <a:schemeClr val="tx1"/>
                </a:solidFill>
              </a:rPr>
              <a:t>Оценить утверждение текста с точки зрения собственных моральных или эстетических представлений</a:t>
            </a:r>
          </a:p>
          <a:p>
            <a:pPr marL="965425" indent="-438314">
              <a:buFont typeface="+mj-lt"/>
              <a:buAutoNum type="arabicPeriod"/>
            </a:pPr>
            <a:r>
              <a:rPr lang="ru-RU" dirty="0" smtClean="0">
                <a:solidFill>
                  <a:schemeClr val="tx1"/>
                </a:solidFill>
              </a:rPr>
              <a:t>Высказать свое мнение о качестве приведенных в тексте доказательств</a:t>
            </a:r>
          </a:p>
          <a:p>
            <a:pPr marL="965425" indent="-438314">
              <a:buFont typeface="+mj-lt"/>
              <a:buAutoNum type="arabicPeriod"/>
            </a:pPr>
            <a:r>
              <a:rPr lang="ru-RU" dirty="0" smtClean="0">
                <a:solidFill>
                  <a:schemeClr val="tx1"/>
                </a:solidFill>
              </a:rPr>
              <a:t>Определить ценность текста для решения определенной задачи</a:t>
            </a:r>
          </a:p>
          <a:p>
            <a:pPr marL="544114" indent="-544114">
              <a:buFont typeface="+mj-lt"/>
              <a:buAutoNum type="arabicPeriod"/>
            </a:pPr>
            <a:endParaRPr lang="ru-RU" dirty="0" smtClean="0">
              <a:solidFill>
                <a:schemeClr val="tx1"/>
              </a:solidFill>
            </a:endParaRPr>
          </a:p>
        </p:txBody>
      </p:sp>
      <p:pic>
        <p:nvPicPr>
          <p:cNvPr id="5" name="Рисунок 4"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4004506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6801" y="497968"/>
            <a:ext cx="11320808" cy="1173723"/>
          </a:xfrm>
        </p:spPr>
        <p:txBody>
          <a:bodyPr/>
          <a:lstStyle/>
          <a:p>
            <a:pPr>
              <a:lnSpc>
                <a:spcPts val="3808"/>
              </a:lnSpc>
            </a:pPr>
            <a:r>
              <a:rPr lang="ru-RU" sz="3800" dirty="0" smtClean="0"/>
              <a:t>Факторы, определяющие трудность заданий (3)</a:t>
            </a:r>
            <a:endParaRPr lang="ru-RU" sz="3800" dirty="0"/>
          </a:p>
        </p:txBody>
      </p:sp>
      <p:sp>
        <p:nvSpPr>
          <p:cNvPr id="3" name="Содержимое 2"/>
          <p:cNvSpPr>
            <a:spLocks noGrp="1"/>
          </p:cNvSpPr>
          <p:nvPr>
            <p:ph idx="4294967295"/>
          </p:nvPr>
        </p:nvSpPr>
        <p:spPr>
          <a:xfrm>
            <a:off x="594043" y="1671690"/>
            <a:ext cx="10692765" cy="5094676"/>
          </a:xfrm>
          <a:prstGeom prst="rect">
            <a:avLst/>
          </a:prstGeom>
        </p:spPr>
        <p:txBody>
          <a:bodyPr/>
          <a:lstStyle/>
          <a:p>
            <a:pPr>
              <a:buNone/>
            </a:pPr>
            <a:r>
              <a:rPr lang="ru-RU" sz="2900" b="1" dirty="0" smtClean="0"/>
              <a:t>Рефлексия (осмысление) и оценка</a:t>
            </a:r>
          </a:p>
          <a:p>
            <a:pPr lvl="0"/>
            <a:r>
              <a:rPr lang="ru-RU" sz="2900" dirty="0" smtClean="0"/>
              <a:t>требуемый тип осмысления (например, сравнить два факта легче, чем построить предположение на основе этих фактов),</a:t>
            </a:r>
          </a:p>
          <a:p>
            <a:pPr lvl="0"/>
            <a:r>
              <a:rPr lang="ru-RU" sz="2900" dirty="0" smtClean="0"/>
              <a:t>тип внетекстового знания, которое необходимо читателю для понимания текста (например, труднее ответить на вопрос, который требует не общежитейского, а специализированного знания),</a:t>
            </a:r>
          </a:p>
          <a:p>
            <a:pPr lvl="0"/>
            <a:r>
              <a:rPr lang="ru-RU" sz="2900" dirty="0" smtClean="0"/>
              <a:t>размер и степень абстрактности текста. </a:t>
            </a:r>
          </a:p>
        </p:txBody>
      </p:sp>
      <p:sp>
        <p:nvSpPr>
          <p:cNvPr id="4" name="Номер слайда 3"/>
          <p:cNvSpPr>
            <a:spLocks noGrp="1"/>
          </p:cNvSpPr>
          <p:nvPr>
            <p:ph type="sldNum" sz="quarter" idx="12"/>
          </p:nvPr>
        </p:nvSpPr>
        <p:spPr/>
        <p:txBody>
          <a:bodyPr/>
          <a:lstStyle/>
          <a:p>
            <a:pPr>
              <a:defRPr/>
            </a:pPr>
            <a:fld id="{28E0B17C-7408-4392-9667-68CDF4B7AAE2}" type="slidenum">
              <a:rPr lang="ru-RU" smtClean="0"/>
              <a:pPr>
                <a:defRPr/>
              </a:pPr>
              <a:t>68</a:t>
            </a:fld>
            <a:endParaRPr lang="ru-RU" dirty="0"/>
          </a:p>
        </p:txBody>
      </p:sp>
    </p:spTree>
    <p:extLst>
      <p:ext uri="{BB962C8B-B14F-4D97-AF65-F5344CB8AC3E}">
        <p14:creationId xmlns:p14="http://schemas.microsoft.com/office/powerpoint/2010/main" val="1501236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483" y="1626343"/>
            <a:ext cx="10692765" cy="2031076"/>
          </a:xfrm>
        </p:spPr>
        <p:txBody>
          <a:bodyPr>
            <a:normAutofit/>
          </a:bodyPr>
          <a:lstStyle/>
          <a:p>
            <a:pPr algn="l">
              <a:lnSpc>
                <a:spcPts val="4998"/>
              </a:lnSpc>
            </a:pPr>
            <a:r>
              <a:rPr lang="ru-RU" sz="4300" dirty="0" smtClean="0"/>
              <a:t>Самые трудные задания для российских школьников по результатам теста </a:t>
            </a:r>
            <a:r>
              <a:rPr lang="en-US" sz="4300" dirty="0" smtClean="0"/>
              <a:t>PISA</a:t>
            </a:r>
            <a:endParaRPr lang="ru-RU" sz="4300" dirty="0"/>
          </a:p>
        </p:txBody>
      </p:sp>
      <p:pic>
        <p:nvPicPr>
          <p:cNvPr id="3" name="Рисунок 2"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4"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3626797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02" name="Object 3074"/>
          <p:cNvGraphicFramePr>
            <a:graphicFrameLocks noChangeAspect="1"/>
          </p:cNvGraphicFramePr>
          <p:nvPr/>
        </p:nvGraphicFramePr>
        <p:xfrm>
          <a:off x="0" y="0"/>
          <a:ext cx="11880850" cy="7184289"/>
        </p:xfrm>
        <a:graphic>
          <a:graphicData uri="http://schemas.openxmlformats.org/presentationml/2006/ole">
            <mc:AlternateContent xmlns:mc="http://schemas.openxmlformats.org/markup-compatibility/2006">
              <mc:Choice xmlns:v="urn:schemas-microsoft-com:vml" Requires="v">
                <p:oleObj spid="_x0000_s350211" name="Точечный рисунок BMP" r:id="rId4" imgW="9971429" imgH="6923810" progId="PBrush">
                  <p:embed/>
                </p:oleObj>
              </mc:Choice>
              <mc:Fallback>
                <p:oleObj name="Точечный рисунок BMP" r:id="rId4" imgW="9971429" imgH="692381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880850" cy="718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03" name="Rectangle 3075"/>
          <p:cNvSpPr>
            <a:spLocks noChangeArrowheads="1"/>
          </p:cNvSpPr>
          <p:nvPr/>
        </p:nvSpPr>
        <p:spPr bwMode="auto">
          <a:xfrm>
            <a:off x="891064" y="6527553"/>
            <a:ext cx="2475177" cy="477626"/>
          </a:xfrm>
          <a:prstGeom prst="rect">
            <a:avLst/>
          </a:prstGeom>
          <a:noFill/>
          <a:ln w="12700">
            <a:noFill/>
            <a:miter lim="800000"/>
            <a:headEnd/>
            <a:tailEnd/>
          </a:ln>
          <a:effectLst/>
        </p:spPr>
        <p:txBody>
          <a:bodyPr wrap="none" lIns="103876" tIns="51938" rIns="103876" bIns="51938" anchor="ctr"/>
          <a:lstStyle/>
          <a:p>
            <a:endParaRPr lang="ru-RU"/>
          </a:p>
        </p:txBody>
      </p:sp>
      <p:sp>
        <p:nvSpPr>
          <p:cNvPr id="307204" name="Rectangle 3076"/>
          <p:cNvSpPr>
            <a:spLocks noChangeArrowheads="1"/>
          </p:cNvSpPr>
          <p:nvPr/>
        </p:nvSpPr>
        <p:spPr bwMode="auto">
          <a:xfrm>
            <a:off x="3695630" y="6424731"/>
            <a:ext cx="3762269" cy="477626"/>
          </a:xfrm>
          <a:prstGeom prst="rect">
            <a:avLst/>
          </a:prstGeom>
          <a:noFill/>
          <a:ln w="12700">
            <a:noFill/>
            <a:miter lim="800000"/>
            <a:headEnd/>
            <a:tailEnd/>
          </a:ln>
          <a:effectLst/>
        </p:spPr>
        <p:txBody>
          <a:bodyPr wrap="none" lIns="103876" tIns="51938" rIns="103876" bIns="51938" anchor="ctr"/>
          <a:lstStyle/>
          <a:p>
            <a:endParaRPr lang="ru-RU"/>
          </a:p>
        </p:txBody>
      </p:sp>
      <p:pic>
        <p:nvPicPr>
          <p:cNvPr id="307205" name="Picture 3077"/>
          <p:cNvPicPr>
            <a:picLocks noChangeArrowheads="1"/>
          </p:cNvPicPr>
          <p:nvPr/>
        </p:nvPicPr>
        <p:blipFill>
          <a:blip r:embed="rId6" cstate="print"/>
          <a:srcRect/>
          <a:stretch>
            <a:fillRect/>
          </a:stretch>
        </p:blipFill>
        <p:spPr bwMode="auto">
          <a:xfrm>
            <a:off x="10197730" y="6288741"/>
            <a:ext cx="723513" cy="623567"/>
          </a:xfrm>
          <a:prstGeom prst="rect">
            <a:avLst/>
          </a:prstGeom>
          <a:noFill/>
          <a:ln w="12700">
            <a:noFill/>
            <a:miter lim="800000"/>
            <a:headEnd/>
            <a:tailEnd/>
          </a:ln>
          <a:effectLst/>
        </p:spPr>
      </p:pic>
      <p:grpSp>
        <p:nvGrpSpPr>
          <p:cNvPr id="2" name="Group 3078"/>
          <p:cNvGrpSpPr>
            <a:grpSpLocks/>
          </p:cNvGrpSpPr>
          <p:nvPr/>
        </p:nvGrpSpPr>
        <p:grpSpPr bwMode="auto">
          <a:xfrm>
            <a:off x="1089078" y="6368345"/>
            <a:ext cx="694954" cy="495869"/>
            <a:chOff x="572" y="3840"/>
            <a:chExt cx="365" cy="299"/>
          </a:xfrm>
        </p:grpSpPr>
        <p:sp>
          <p:nvSpPr>
            <p:cNvPr id="307207" name="Rectangle 3079"/>
            <p:cNvSpPr>
              <a:spLocks noChangeArrowheads="1"/>
            </p:cNvSpPr>
            <p:nvPr/>
          </p:nvSpPr>
          <p:spPr bwMode="auto">
            <a:xfrm>
              <a:off x="899" y="3931"/>
              <a:ext cx="37" cy="208"/>
            </a:xfrm>
            <a:prstGeom prst="rect">
              <a:avLst/>
            </a:prstGeom>
            <a:solidFill>
              <a:srgbClr val="DDF0FF"/>
            </a:solidFill>
            <a:ln w="12700">
              <a:noFill/>
              <a:miter lim="800000"/>
              <a:headEnd/>
              <a:tailEnd/>
            </a:ln>
            <a:effectLst/>
          </p:spPr>
          <p:txBody>
            <a:bodyPr wrap="none" anchor="ctr"/>
            <a:lstStyle/>
            <a:p>
              <a:endParaRPr lang="ru-RU"/>
            </a:p>
          </p:txBody>
        </p:sp>
        <p:sp>
          <p:nvSpPr>
            <p:cNvPr id="307208" name="Rectangle 3080"/>
            <p:cNvSpPr>
              <a:spLocks noChangeArrowheads="1"/>
            </p:cNvSpPr>
            <p:nvPr/>
          </p:nvSpPr>
          <p:spPr bwMode="auto">
            <a:xfrm>
              <a:off x="899" y="3931"/>
              <a:ext cx="37" cy="208"/>
            </a:xfrm>
            <a:prstGeom prst="rect">
              <a:avLst/>
            </a:prstGeom>
            <a:solidFill>
              <a:srgbClr val="DDF0FF"/>
            </a:solidFill>
            <a:ln w="12700">
              <a:noFill/>
              <a:miter lim="800000"/>
              <a:headEnd/>
              <a:tailEnd/>
            </a:ln>
            <a:effectLst/>
          </p:spPr>
          <p:txBody>
            <a:bodyPr wrap="none" anchor="ctr"/>
            <a:lstStyle/>
            <a:p>
              <a:endParaRPr lang="ru-RU"/>
            </a:p>
          </p:txBody>
        </p:sp>
        <p:sp>
          <p:nvSpPr>
            <p:cNvPr id="307209" name="Rectangle 3081"/>
            <p:cNvSpPr>
              <a:spLocks noChangeArrowheads="1"/>
            </p:cNvSpPr>
            <p:nvPr/>
          </p:nvSpPr>
          <p:spPr bwMode="auto">
            <a:xfrm>
              <a:off x="851" y="4014"/>
              <a:ext cx="36" cy="125"/>
            </a:xfrm>
            <a:prstGeom prst="rect">
              <a:avLst/>
            </a:prstGeom>
            <a:solidFill>
              <a:srgbClr val="DDF0FF"/>
            </a:solidFill>
            <a:ln w="12700">
              <a:noFill/>
              <a:miter lim="800000"/>
              <a:headEnd/>
              <a:tailEnd/>
            </a:ln>
            <a:effectLst/>
          </p:spPr>
          <p:txBody>
            <a:bodyPr wrap="none" anchor="ctr"/>
            <a:lstStyle/>
            <a:p>
              <a:endParaRPr lang="ru-RU"/>
            </a:p>
          </p:txBody>
        </p:sp>
        <p:sp>
          <p:nvSpPr>
            <p:cNvPr id="307210" name="Rectangle 3082"/>
            <p:cNvSpPr>
              <a:spLocks noChangeArrowheads="1"/>
            </p:cNvSpPr>
            <p:nvPr/>
          </p:nvSpPr>
          <p:spPr bwMode="auto">
            <a:xfrm>
              <a:off x="851" y="4014"/>
              <a:ext cx="36" cy="125"/>
            </a:xfrm>
            <a:prstGeom prst="rect">
              <a:avLst/>
            </a:prstGeom>
            <a:solidFill>
              <a:srgbClr val="DDF0FF"/>
            </a:solidFill>
            <a:ln w="12700">
              <a:noFill/>
              <a:miter lim="800000"/>
              <a:headEnd/>
              <a:tailEnd/>
            </a:ln>
            <a:effectLst/>
          </p:spPr>
          <p:txBody>
            <a:bodyPr wrap="none" anchor="ctr"/>
            <a:lstStyle/>
            <a:p>
              <a:endParaRPr lang="ru-RU"/>
            </a:p>
          </p:txBody>
        </p:sp>
        <p:sp>
          <p:nvSpPr>
            <p:cNvPr id="307211" name="Rectangle 3083"/>
            <p:cNvSpPr>
              <a:spLocks noChangeArrowheads="1"/>
            </p:cNvSpPr>
            <p:nvPr/>
          </p:nvSpPr>
          <p:spPr bwMode="auto">
            <a:xfrm>
              <a:off x="804" y="4048"/>
              <a:ext cx="37" cy="91"/>
            </a:xfrm>
            <a:prstGeom prst="rect">
              <a:avLst/>
            </a:prstGeom>
            <a:solidFill>
              <a:srgbClr val="DDF0FF"/>
            </a:solidFill>
            <a:ln w="12700">
              <a:noFill/>
              <a:miter lim="800000"/>
              <a:headEnd/>
              <a:tailEnd/>
            </a:ln>
            <a:effectLst/>
          </p:spPr>
          <p:txBody>
            <a:bodyPr wrap="none" anchor="ctr"/>
            <a:lstStyle/>
            <a:p>
              <a:endParaRPr lang="ru-RU"/>
            </a:p>
          </p:txBody>
        </p:sp>
        <p:sp>
          <p:nvSpPr>
            <p:cNvPr id="307212" name="Rectangle 3084"/>
            <p:cNvSpPr>
              <a:spLocks noChangeArrowheads="1"/>
            </p:cNvSpPr>
            <p:nvPr/>
          </p:nvSpPr>
          <p:spPr bwMode="auto">
            <a:xfrm>
              <a:off x="804" y="4048"/>
              <a:ext cx="37" cy="91"/>
            </a:xfrm>
            <a:prstGeom prst="rect">
              <a:avLst/>
            </a:prstGeom>
            <a:solidFill>
              <a:srgbClr val="DDF0FF"/>
            </a:solidFill>
            <a:ln w="12700">
              <a:noFill/>
              <a:miter lim="800000"/>
              <a:headEnd/>
              <a:tailEnd/>
            </a:ln>
            <a:effectLst/>
          </p:spPr>
          <p:txBody>
            <a:bodyPr wrap="none" anchor="ctr"/>
            <a:lstStyle/>
            <a:p>
              <a:endParaRPr lang="ru-RU"/>
            </a:p>
          </p:txBody>
        </p:sp>
        <p:sp>
          <p:nvSpPr>
            <p:cNvPr id="307213" name="Rectangle 3085"/>
            <p:cNvSpPr>
              <a:spLocks noChangeArrowheads="1"/>
            </p:cNvSpPr>
            <p:nvPr/>
          </p:nvSpPr>
          <p:spPr bwMode="auto">
            <a:xfrm>
              <a:off x="756" y="4067"/>
              <a:ext cx="37" cy="72"/>
            </a:xfrm>
            <a:prstGeom prst="rect">
              <a:avLst/>
            </a:prstGeom>
            <a:solidFill>
              <a:srgbClr val="DDF0FF"/>
            </a:solidFill>
            <a:ln w="12700">
              <a:noFill/>
              <a:miter lim="800000"/>
              <a:headEnd/>
              <a:tailEnd/>
            </a:ln>
            <a:effectLst/>
          </p:spPr>
          <p:txBody>
            <a:bodyPr wrap="none" anchor="ctr"/>
            <a:lstStyle/>
            <a:p>
              <a:endParaRPr lang="ru-RU"/>
            </a:p>
          </p:txBody>
        </p:sp>
        <p:sp>
          <p:nvSpPr>
            <p:cNvPr id="307214" name="Rectangle 3086"/>
            <p:cNvSpPr>
              <a:spLocks noChangeArrowheads="1"/>
            </p:cNvSpPr>
            <p:nvPr/>
          </p:nvSpPr>
          <p:spPr bwMode="auto">
            <a:xfrm>
              <a:off x="756" y="4067"/>
              <a:ext cx="37" cy="72"/>
            </a:xfrm>
            <a:prstGeom prst="rect">
              <a:avLst/>
            </a:prstGeom>
            <a:solidFill>
              <a:srgbClr val="DDF0FF"/>
            </a:solidFill>
            <a:ln w="12700">
              <a:noFill/>
              <a:miter lim="800000"/>
              <a:headEnd/>
              <a:tailEnd/>
            </a:ln>
            <a:effectLst/>
          </p:spPr>
          <p:txBody>
            <a:bodyPr wrap="none" anchor="ctr"/>
            <a:lstStyle/>
            <a:p>
              <a:endParaRPr lang="ru-RU"/>
            </a:p>
          </p:txBody>
        </p:sp>
        <p:sp>
          <p:nvSpPr>
            <p:cNvPr id="307215" name="Rectangle 3087"/>
            <p:cNvSpPr>
              <a:spLocks noChangeArrowheads="1"/>
            </p:cNvSpPr>
            <p:nvPr/>
          </p:nvSpPr>
          <p:spPr bwMode="auto">
            <a:xfrm>
              <a:off x="756" y="3840"/>
              <a:ext cx="37" cy="90"/>
            </a:xfrm>
            <a:prstGeom prst="rect">
              <a:avLst/>
            </a:prstGeom>
            <a:solidFill>
              <a:srgbClr val="DDF0FF"/>
            </a:solidFill>
            <a:ln w="12700">
              <a:noFill/>
              <a:miter lim="800000"/>
              <a:headEnd/>
              <a:tailEnd/>
            </a:ln>
            <a:effectLst/>
          </p:spPr>
          <p:txBody>
            <a:bodyPr wrap="none" anchor="ctr"/>
            <a:lstStyle/>
            <a:p>
              <a:endParaRPr lang="ru-RU"/>
            </a:p>
          </p:txBody>
        </p:sp>
        <p:sp>
          <p:nvSpPr>
            <p:cNvPr id="307216" name="Rectangle 3088"/>
            <p:cNvSpPr>
              <a:spLocks noChangeArrowheads="1"/>
            </p:cNvSpPr>
            <p:nvPr/>
          </p:nvSpPr>
          <p:spPr bwMode="auto">
            <a:xfrm>
              <a:off x="756" y="3840"/>
              <a:ext cx="37" cy="90"/>
            </a:xfrm>
            <a:prstGeom prst="rect">
              <a:avLst/>
            </a:prstGeom>
            <a:solidFill>
              <a:srgbClr val="DDF0FF"/>
            </a:solidFill>
            <a:ln w="12700">
              <a:noFill/>
              <a:miter lim="800000"/>
              <a:headEnd/>
              <a:tailEnd/>
            </a:ln>
            <a:effectLst/>
          </p:spPr>
          <p:txBody>
            <a:bodyPr wrap="none" anchor="ctr"/>
            <a:lstStyle/>
            <a:p>
              <a:endParaRPr lang="ru-RU"/>
            </a:p>
          </p:txBody>
        </p:sp>
        <p:sp>
          <p:nvSpPr>
            <p:cNvPr id="307217" name="Rectangle 3089"/>
            <p:cNvSpPr>
              <a:spLocks noChangeArrowheads="1"/>
            </p:cNvSpPr>
            <p:nvPr/>
          </p:nvSpPr>
          <p:spPr bwMode="auto">
            <a:xfrm>
              <a:off x="668" y="3840"/>
              <a:ext cx="37" cy="126"/>
            </a:xfrm>
            <a:prstGeom prst="rect">
              <a:avLst/>
            </a:prstGeom>
            <a:solidFill>
              <a:srgbClr val="DDF0FF"/>
            </a:solidFill>
            <a:ln w="12700">
              <a:noFill/>
              <a:miter lim="800000"/>
              <a:headEnd/>
              <a:tailEnd/>
            </a:ln>
            <a:effectLst/>
          </p:spPr>
          <p:txBody>
            <a:bodyPr wrap="none" anchor="ctr"/>
            <a:lstStyle/>
            <a:p>
              <a:endParaRPr lang="ru-RU"/>
            </a:p>
          </p:txBody>
        </p:sp>
        <p:sp>
          <p:nvSpPr>
            <p:cNvPr id="307218" name="Rectangle 3090"/>
            <p:cNvSpPr>
              <a:spLocks noChangeArrowheads="1"/>
            </p:cNvSpPr>
            <p:nvPr/>
          </p:nvSpPr>
          <p:spPr bwMode="auto">
            <a:xfrm>
              <a:off x="668" y="3840"/>
              <a:ext cx="37" cy="126"/>
            </a:xfrm>
            <a:prstGeom prst="rect">
              <a:avLst/>
            </a:prstGeom>
            <a:solidFill>
              <a:srgbClr val="DDF0FF"/>
            </a:solidFill>
            <a:ln w="12700">
              <a:noFill/>
              <a:miter lim="800000"/>
              <a:headEnd/>
              <a:tailEnd/>
            </a:ln>
            <a:effectLst/>
          </p:spPr>
          <p:txBody>
            <a:bodyPr wrap="none" anchor="ctr"/>
            <a:lstStyle/>
            <a:p>
              <a:endParaRPr lang="ru-RU"/>
            </a:p>
          </p:txBody>
        </p:sp>
        <p:sp>
          <p:nvSpPr>
            <p:cNvPr id="307219" name="Rectangle 3091"/>
            <p:cNvSpPr>
              <a:spLocks noChangeArrowheads="1"/>
            </p:cNvSpPr>
            <p:nvPr/>
          </p:nvSpPr>
          <p:spPr bwMode="auto">
            <a:xfrm>
              <a:off x="668" y="4014"/>
              <a:ext cx="37" cy="125"/>
            </a:xfrm>
            <a:prstGeom prst="rect">
              <a:avLst/>
            </a:prstGeom>
            <a:solidFill>
              <a:srgbClr val="DDF0FF"/>
            </a:solidFill>
            <a:ln w="12700">
              <a:noFill/>
              <a:miter lim="800000"/>
              <a:headEnd/>
              <a:tailEnd/>
            </a:ln>
            <a:effectLst/>
          </p:spPr>
          <p:txBody>
            <a:bodyPr wrap="none" anchor="ctr"/>
            <a:lstStyle/>
            <a:p>
              <a:endParaRPr lang="ru-RU"/>
            </a:p>
          </p:txBody>
        </p:sp>
        <p:sp>
          <p:nvSpPr>
            <p:cNvPr id="307220" name="Rectangle 3092"/>
            <p:cNvSpPr>
              <a:spLocks noChangeArrowheads="1"/>
            </p:cNvSpPr>
            <p:nvPr/>
          </p:nvSpPr>
          <p:spPr bwMode="auto">
            <a:xfrm>
              <a:off x="668" y="4014"/>
              <a:ext cx="37" cy="125"/>
            </a:xfrm>
            <a:prstGeom prst="rect">
              <a:avLst/>
            </a:prstGeom>
            <a:solidFill>
              <a:srgbClr val="DDF0FF"/>
            </a:solidFill>
            <a:ln w="12700">
              <a:noFill/>
              <a:miter lim="800000"/>
              <a:headEnd/>
              <a:tailEnd/>
            </a:ln>
            <a:effectLst/>
          </p:spPr>
          <p:txBody>
            <a:bodyPr wrap="none" anchor="ctr"/>
            <a:lstStyle/>
            <a:p>
              <a:endParaRPr lang="ru-RU"/>
            </a:p>
          </p:txBody>
        </p:sp>
        <p:sp>
          <p:nvSpPr>
            <p:cNvPr id="307221" name="Rectangle 3093"/>
            <p:cNvSpPr>
              <a:spLocks noChangeArrowheads="1"/>
            </p:cNvSpPr>
            <p:nvPr/>
          </p:nvSpPr>
          <p:spPr bwMode="auto">
            <a:xfrm>
              <a:off x="572" y="3930"/>
              <a:ext cx="37" cy="119"/>
            </a:xfrm>
            <a:prstGeom prst="rect">
              <a:avLst/>
            </a:prstGeom>
            <a:solidFill>
              <a:srgbClr val="DDF0FF"/>
            </a:solidFill>
            <a:ln w="12700">
              <a:noFill/>
              <a:miter lim="800000"/>
              <a:headEnd/>
              <a:tailEnd/>
            </a:ln>
            <a:effectLst/>
          </p:spPr>
          <p:txBody>
            <a:bodyPr wrap="none" anchor="ctr"/>
            <a:lstStyle/>
            <a:p>
              <a:endParaRPr lang="ru-RU"/>
            </a:p>
          </p:txBody>
        </p:sp>
        <p:sp>
          <p:nvSpPr>
            <p:cNvPr id="307222" name="Rectangle 3094"/>
            <p:cNvSpPr>
              <a:spLocks noChangeArrowheads="1"/>
            </p:cNvSpPr>
            <p:nvPr/>
          </p:nvSpPr>
          <p:spPr bwMode="auto">
            <a:xfrm>
              <a:off x="572" y="3930"/>
              <a:ext cx="37" cy="119"/>
            </a:xfrm>
            <a:prstGeom prst="rect">
              <a:avLst/>
            </a:prstGeom>
            <a:solidFill>
              <a:srgbClr val="DDF0FF"/>
            </a:solidFill>
            <a:ln w="12700">
              <a:noFill/>
              <a:miter lim="800000"/>
              <a:headEnd/>
              <a:tailEnd/>
            </a:ln>
            <a:effectLst/>
          </p:spPr>
          <p:txBody>
            <a:bodyPr wrap="none" anchor="ctr"/>
            <a:lstStyle/>
            <a:p>
              <a:endParaRPr lang="ru-RU"/>
            </a:p>
          </p:txBody>
        </p:sp>
        <p:sp>
          <p:nvSpPr>
            <p:cNvPr id="307223" name="Rectangle 3095"/>
            <p:cNvSpPr>
              <a:spLocks noChangeArrowheads="1"/>
            </p:cNvSpPr>
            <p:nvPr/>
          </p:nvSpPr>
          <p:spPr bwMode="auto">
            <a:xfrm>
              <a:off x="699" y="3840"/>
              <a:ext cx="70" cy="35"/>
            </a:xfrm>
            <a:prstGeom prst="rect">
              <a:avLst/>
            </a:prstGeom>
            <a:solidFill>
              <a:srgbClr val="DDF0FF"/>
            </a:solidFill>
            <a:ln w="12700">
              <a:noFill/>
              <a:miter lim="800000"/>
              <a:headEnd/>
              <a:tailEnd/>
            </a:ln>
            <a:effectLst/>
          </p:spPr>
          <p:txBody>
            <a:bodyPr wrap="none" anchor="ctr"/>
            <a:lstStyle/>
            <a:p>
              <a:endParaRPr lang="ru-RU"/>
            </a:p>
          </p:txBody>
        </p:sp>
        <p:sp>
          <p:nvSpPr>
            <p:cNvPr id="307224" name="Rectangle 3096"/>
            <p:cNvSpPr>
              <a:spLocks noChangeArrowheads="1"/>
            </p:cNvSpPr>
            <p:nvPr/>
          </p:nvSpPr>
          <p:spPr bwMode="auto">
            <a:xfrm>
              <a:off x="699" y="3840"/>
              <a:ext cx="70" cy="35"/>
            </a:xfrm>
            <a:prstGeom prst="rect">
              <a:avLst/>
            </a:prstGeom>
            <a:solidFill>
              <a:srgbClr val="DDF0FF"/>
            </a:solidFill>
            <a:ln w="12700">
              <a:noFill/>
              <a:miter lim="800000"/>
              <a:headEnd/>
              <a:tailEnd/>
            </a:ln>
            <a:effectLst/>
          </p:spPr>
          <p:txBody>
            <a:bodyPr wrap="none" anchor="ctr"/>
            <a:lstStyle/>
            <a:p>
              <a:endParaRPr lang="ru-RU"/>
            </a:p>
          </p:txBody>
        </p:sp>
        <p:sp>
          <p:nvSpPr>
            <p:cNvPr id="307225" name="Rectangle 3097"/>
            <p:cNvSpPr>
              <a:spLocks noChangeArrowheads="1"/>
            </p:cNvSpPr>
            <p:nvPr/>
          </p:nvSpPr>
          <p:spPr bwMode="auto">
            <a:xfrm>
              <a:off x="696" y="4104"/>
              <a:ext cx="68" cy="35"/>
            </a:xfrm>
            <a:prstGeom prst="rect">
              <a:avLst/>
            </a:prstGeom>
            <a:solidFill>
              <a:srgbClr val="DDF0FF"/>
            </a:solidFill>
            <a:ln w="12700">
              <a:noFill/>
              <a:miter lim="800000"/>
              <a:headEnd/>
              <a:tailEnd/>
            </a:ln>
            <a:effectLst/>
          </p:spPr>
          <p:txBody>
            <a:bodyPr wrap="none" anchor="ctr"/>
            <a:lstStyle/>
            <a:p>
              <a:endParaRPr lang="ru-RU"/>
            </a:p>
          </p:txBody>
        </p:sp>
        <p:sp>
          <p:nvSpPr>
            <p:cNvPr id="307226" name="Rectangle 3098"/>
            <p:cNvSpPr>
              <a:spLocks noChangeArrowheads="1"/>
            </p:cNvSpPr>
            <p:nvPr/>
          </p:nvSpPr>
          <p:spPr bwMode="auto">
            <a:xfrm>
              <a:off x="696" y="4104"/>
              <a:ext cx="68" cy="35"/>
            </a:xfrm>
            <a:prstGeom prst="rect">
              <a:avLst/>
            </a:prstGeom>
            <a:solidFill>
              <a:srgbClr val="DDF0FF"/>
            </a:solidFill>
            <a:ln w="12700">
              <a:noFill/>
              <a:miter lim="800000"/>
              <a:headEnd/>
              <a:tailEnd/>
            </a:ln>
            <a:effectLst/>
          </p:spPr>
          <p:txBody>
            <a:bodyPr wrap="none" anchor="ctr"/>
            <a:lstStyle/>
            <a:p>
              <a:endParaRPr lang="ru-RU"/>
            </a:p>
          </p:txBody>
        </p:sp>
        <p:sp>
          <p:nvSpPr>
            <p:cNvPr id="307227" name="Rectangle 3099"/>
            <p:cNvSpPr>
              <a:spLocks noChangeArrowheads="1"/>
            </p:cNvSpPr>
            <p:nvPr/>
          </p:nvSpPr>
          <p:spPr bwMode="auto">
            <a:xfrm>
              <a:off x="601" y="4014"/>
              <a:ext cx="70" cy="35"/>
            </a:xfrm>
            <a:prstGeom prst="rect">
              <a:avLst/>
            </a:prstGeom>
            <a:solidFill>
              <a:srgbClr val="DDF0FF"/>
            </a:solidFill>
            <a:ln w="12700">
              <a:noFill/>
              <a:miter lim="800000"/>
              <a:headEnd/>
              <a:tailEnd/>
            </a:ln>
            <a:effectLst/>
          </p:spPr>
          <p:txBody>
            <a:bodyPr wrap="none" anchor="ctr"/>
            <a:lstStyle/>
            <a:p>
              <a:endParaRPr lang="ru-RU"/>
            </a:p>
          </p:txBody>
        </p:sp>
        <p:sp>
          <p:nvSpPr>
            <p:cNvPr id="307228" name="Rectangle 3100"/>
            <p:cNvSpPr>
              <a:spLocks noChangeArrowheads="1"/>
            </p:cNvSpPr>
            <p:nvPr/>
          </p:nvSpPr>
          <p:spPr bwMode="auto">
            <a:xfrm>
              <a:off x="601" y="4014"/>
              <a:ext cx="70" cy="35"/>
            </a:xfrm>
            <a:prstGeom prst="rect">
              <a:avLst/>
            </a:prstGeom>
            <a:solidFill>
              <a:srgbClr val="DDF0FF"/>
            </a:solidFill>
            <a:ln w="12700">
              <a:noFill/>
              <a:miter lim="800000"/>
              <a:headEnd/>
              <a:tailEnd/>
            </a:ln>
            <a:effectLst/>
          </p:spPr>
          <p:txBody>
            <a:bodyPr wrap="none" anchor="ctr"/>
            <a:lstStyle/>
            <a:p>
              <a:endParaRPr lang="ru-RU"/>
            </a:p>
          </p:txBody>
        </p:sp>
        <p:sp>
          <p:nvSpPr>
            <p:cNvPr id="307229" name="Rectangle 3101"/>
            <p:cNvSpPr>
              <a:spLocks noChangeArrowheads="1"/>
            </p:cNvSpPr>
            <p:nvPr/>
          </p:nvSpPr>
          <p:spPr bwMode="auto">
            <a:xfrm>
              <a:off x="601" y="3930"/>
              <a:ext cx="70" cy="36"/>
            </a:xfrm>
            <a:prstGeom prst="rect">
              <a:avLst/>
            </a:prstGeom>
            <a:solidFill>
              <a:srgbClr val="DDF0FF"/>
            </a:solidFill>
            <a:ln w="12700">
              <a:noFill/>
              <a:miter lim="800000"/>
              <a:headEnd/>
              <a:tailEnd/>
            </a:ln>
            <a:effectLst/>
          </p:spPr>
          <p:txBody>
            <a:bodyPr wrap="none" anchor="ctr"/>
            <a:lstStyle/>
            <a:p>
              <a:endParaRPr lang="ru-RU"/>
            </a:p>
          </p:txBody>
        </p:sp>
        <p:sp>
          <p:nvSpPr>
            <p:cNvPr id="307230" name="Rectangle 3102"/>
            <p:cNvSpPr>
              <a:spLocks noChangeArrowheads="1"/>
            </p:cNvSpPr>
            <p:nvPr/>
          </p:nvSpPr>
          <p:spPr bwMode="auto">
            <a:xfrm>
              <a:off x="601" y="3930"/>
              <a:ext cx="70" cy="36"/>
            </a:xfrm>
            <a:prstGeom prst="rect">
              <a:avLst/>
            </a:prstGeom>
            <a:solidFill>
              <a:srgbClr val="DDF0FF"/>
            </a:solidFill>
            <a:ln w="12700">
              <a:noFill/>
              <a:miter lim="800000"/>
              <a:headEnd/>
              <a:tailEnd/>
            </a:ln>
            <a:effectLst/>
          </p:spPr>
          <p:txBody>
            <a:bodyPr wrap="none" anchor="ctr"/>
            <a:lstStyle/>
            <a:p>
              <a:endParaRPr lang="ru-RU"/>
            </a:p>
          </p:txBody>
        </p:sp>
        <p:sp>
          <p:nvSpPr>
            <p:cNvPr id="307231" name="Rectangle 3103"/>
            <p:cNvSpPr>
              <a:spLocks noChangeArrowheads="1"/>
            </p:cNvSpPr>
            <p:nvPr/>
          </p:nvSpPr>
          <p:spPr bwMode="auto">
            <a:xfrm>
              <a:off x="833" y="3896"/>
              <a:ext cx="55" cy="34"/>
            </a:xfrm>
            <a:prstGeom prst="rect">
              <a:avLst/>
            </a:prstGeom>
            <a:solidFill>
              <a:srgbClr val="DDF0FF"/>
            </a:solidFill>
            <a:ln w="12700">
              <a:noFill/>
              <a:miter lim="800000"/>
              <a:headEnd/>
              <a:tailEnd/>
            </a:ln>
            <a:effectLst/>
          </p:spPr>
          <p:txBody>
            <a:bodyPr wrap="none" anchor="ctr"/>
            <a:lstStyle/>
            <a:p>
              <a:endParaRPr lang="ru-RU"/>
            </a:p>
          </p:txBody>
        </p:sp>
        <p:sp>
          <p:nvSpPr>
            <p:cNvPr id="307232" name="Rectangle 3104"/>
            <p:cNvSpPr>
              <a:spLocks noChangeArrowheads="1"/>
            </p:cNvSpPr>
            <p:nvPr/>
          </p:nvSpPr>
          <p:spPr bwMode="auto">
            <a:xfrm>
              <a:off x="833" y="3896"/>
              <a:ext cx="55" cy="34"/>
            </a:xfrm>
            <a:prstGeom prst="rect">
              <a:avLst/>
            </a:prstGeom>
            <a:solidFill>
              <a:srgbClr val="DDF0FF"/>
            </a:solidFill>
            <a:ln w="12700">
              <a:noFill/>
              <a:miter lim="800000"/>
              <a:headEnd/>
              <a:tailEnd/>
            </a:ln>
            <a:effectLst/>
          </p:spPr>
          <p:txBody>
            <a:bodyPr wrap="none" anchor="ctr"/>
            <a:lstStyle/>
            <a:p>
              <a:endParaRPr lang="ru-RU"/>
            </a:p>
          </p:txBody>
        </p:sp>
        <p:sp>
          <p:nvSpPr>
            <p:cNvPr id="307233" name="Freeform 3105"/>
            <p:cNvSpPr>
              <a:spLocks/>
            </p:cNvSpPr>
            <p:nvPr/>
          </p:nvSpPr>
          <p:spPr bwMode="auto">
            <a:xfrm>
              <a:off x="805" y="3840"/>
              <a:ext cx="132" cy="130"/>
            </a:xfrm>
            <a:custGeom>
              <a:avLst/>
              <a:gdLst/>
              <a:ahLst/>
              <a:cxnLst>
                <a:cxn ang="0">
                  <a:pos x="131" y="0"/>
                </a:cxn>
                <a:cxn ang="0">
                  <a:pos x="131" y="46"/>
                </a:cxn>
                <a:cxn ang="0">
                  <a:pos x="83" y="91"/>
                </a:cxn>
                <a:cxn ang="0">
                  <a:pos x="39" y="91"/>
                </a:cxn>
                <a:cxn ang="0">
                  <a:pos x="0" y="129"/>
                </a:cxn>
                <a:cxn ang="0">
                  <a:pos x="0" y="87"/>
                </a:cxn>
                <a:cxn ang="0">
                  <a:pos x="29" y="57"/>
                </a:cxn>
                <a:cxn ang="0">
                  <a:pos x="76" y="57"/>
                </a:cxn>
                <a:cxn ang="0">
                  <a:pos x="131" y="0"/>
                </a:cxn>
              </a:cxnLst>
              <a:rect l="0" t="0" r="r" b="b"/>
              <a:pathLst>
                <a:path w="132" h="130">
                  <a:moveTo>
                    <a:pt x="131" y="0"/>
                  </a:moveTo>
                  <a:lnTo>
                    <a:pt x="131" y="46"/>
                  </a:lnTo>
                  <a:lnTo>
                    <a:pt x="83" y="91"/>
                  </a:lnTo>
                  <a:lnTo>
                    <a:pt x="39" y="91"/>
                  </a:lnTo>
                  <a:lnTo>
                    <a:pt x="0" y="129"/>
                  </a:lnTo>
                  <a:lnTo>
                    <a:pt x="0" y="87"/>
                  </a:lnTo>
                  <a:lnTo>
                    <a:pt x="29" y="57"/>
                  </a:lnTo>
                  <a:lnTo>
                    <a:pt x="76" y="57"/>
                  </a:lnTo>
                  <a:lnTo>
                    <a:pt x="131" y="0"/>
                  </a:lnTo>
                </a:path>
              </a:pathLst>
            </a:custGeom>
            <a:solidFill>
              <a:srgbClr val="DDF0FF"/>
            </a:solidFill>
            <a:ln w="12700" cap="rnd" cmpd="sng">
              <a:noFill/>
              <a:prstDash val="solid"/>
              <a:round/>
              <a:headEnd type="none" w="med" len="med"/>
              <a:tailEnd type="none" w="med" len="med"/>
            </a:ln>
            <a:effectLst/>
          </p:spPr>
          <p:txBody>
            <a:bodyPr/>
            <a:lstStyle/>
            <a:p>
              <a:endParaRPr lang="ru-RU"/>
            </a:p>
          </p:txBody>
        </p:sp>
        <p:sp>
          <p:nvSpPr>
            <p:cNvPr id="307234" name="Freeform 3106"/>
            <p:cNvSpPr>
              <a:spLocks/>
            </p:cNvSpPr>
            <p:nvPr/>
          </p:nvSpPr>
          <p:spPr bwMode="auto">
            <a:xfrm>
              <a:off x="805" y="3840"/>
              <a:ext cx="132" cy="130"/>
            </a:xfrm>
            <a:custGeom>
              <a:avLst/>
              <a:gdLst/>
              <a:ahLst/>
              <a:cxnLst>
                <a:cxn ang="0">
                  <a:pos x="131" y="0"/>
                </a:cxn>
                <a:cxn ang="0">
                  <a:pos x="131" y="46"/>
                </a:cxn>
                <a:cxn ang="0">
                  <a:pos x="83" y="91"/>
                </a:cxn>
                <a:cxn ang="0">
                  <a:pos x="39" y="91"/>
                </a:cxn>
                <a:cxn ang="0">
                  <a:pos x="0" y="129"/>
                </a:cxn>
                <a:cxn ang="0">
                  <a:pos x="0" y="87"/>
                </a:cxn>
                <a:cxn ang="0">
                  <a:pos x="29" y="57"/>
                </a:cxn>
                <a:cxn ang="0">
                  <a:pos x="76" y="57"/>
                </a:cxn>
                <a:cxn ang="0">
                  <a:pos x="131" y="0"/>
                </a:cxn>
              </a:cxnLst>
              <a:rect l="0" t="0" r="r" b="b"/>
              <a:pathLst>
                <a:path w="132" h="130">
                  <a:moveTo>
                    <a:pt x="131" y="0"/>
                  </a:moveTo>
                  <a:lnTo>
                    <a:pt x="131" y="46"/>
                  </a:lnTo>
                  <a:lnTo>
                    <a:pt x="83" y="91"/>
                  </a:lnTo>
                  <a:lnTo>
                    <a:pt x="39" y="91"/>
                  </a:lnTo>
                  <a:lnTo>
                    <a:pt x="0" y="129"/>
                  </a:lnTo>
                  <a:lnTo>
                    <a:pt x="0" y="87"/>
                  </a:lnTo>
                  <a:lnTo>
                    <a:pt x="29" y="57"/>
                  </a:lnTo>
                  <a:lnTo>
                    <a:pt x="76" y="57"/>
                  </a:lnTo>
                  <a:lnTo>
                    <a:pt x="131" y="0"/>
                  </a:lnTo>
                </a:path>
              </a:pathLst>
            </a:custGeom>
            <a:solidFill>
              <a:srgbClr val="DDF0FF"/>
            </a:solidFill>
            <a:ln w="12700" cap="rnd" cmpd="sng">
              <a:noFill/>
              <a:prstDash val="solid"/>
              <a:round/>
              <a:headEnd type="none" w="med" len="med"/>
              <a:tailEnd type="none" w="med" len="med"/>
            </a:ln>
            <a:effectLst/>
          </p:spPr>
          <p:txBody>
            <a:bodyPr/>
            <a:lstStyle/>
            <a:p>
              <a:endParaRPr lang="ru-RU"/>
            </a:p>
          </p:txBody>
        </p:sp>
      </p:grpSp>
      <p:sp>
        <p:nvSpPr>
          <p:cNvPr id="307235" name="Rectangle 3107"/>
          <p:cNvSpPr>
            <a:spLocks noGrp="1" noChangeArrowheads="1"/>
          </p:cNvSpPr>
          <p:nvPr>
            <p:ph type="subTitle" idx="1"/>
          </p:nvPr>
        </p:nvSpPr>
        <p:spPr>
          <a:xfrm>
            <a:off x="365565" y="318417"/>
            <a:ext cx="11056426" cy="1830899"/>
          </a:xfrm>
          <a:noFill/>
          <a:ln/>
        </p:spPr>
        <p:txBody>
          <a:bodyPr/>
          <a:lstStyle/>
          <a:p>
            <a:pPr algn="l">
              <a:lnSpc>
                <a:spcPct val="80000"/>
              </a:lnSpc>
            </a:pPr>
            <a:r>
              <a:rPr lang="fr-FR">
                <a:solidFill>
                  <a:srgbClr val="99CCFF"/>
                </a:solidFill>
              </a:rPr>
              <a:t>Definition and Selection of Competencies:</a:t>
            </a:r>
            <a:br>
              <a:rPr lang="fr-FR">
                <a:solidFill>
                  <a:srgbClr val="99CCFF"/>
                </a:solidFill>
              </a:rPr>
            </a:br>
            <a:r>
              <a:rPr lang="fr-FR">
                <a:solidFill>
                  <a:srgbClr val="99CCFF"/>
                </a:solidFill>
              </a:rPr>
              <a:t>Theoretical and Conceptual Foundations (DeSeCo)</a:t>
            </a:r>
          </a:p>
          <a:p>
            <a:pPr algn="l">
              <a:lnSpc>
                <a:spcPct val="80000"/>
              </a:lnSpc>
            </a:pPr>
            <a:endParaRPr lang="fr-FR">
              <a:solidFill>
                <a:srgbClr val="99CCFF"/>
              </a:solidFill>
            </a:endParaRPr>
          </a:p>
        </p:txBody>
      </p:sp>
      <p:sp>
        <p:nvSpPr>
          <p:cNvPr id="307236" name="Rectangle 3108"/>
          <p:cNvSpPr>
            <a:spLocks noChangeArrowheads="1"/>
          </p:cNvSpPr>
          <p:nvPr/>
        </p:nvSpPr>
        <p:spPr bwMode="auto">
          <a:xfrm>
            <a:off x="3493131" y="6368346"/>
            <a:ext cx="3009645" cy="385131"/>
          </a:xfrm>
          <a:prstGeom prst="rect">
            <a:avLst/>
          </a:prstGeom>
          <a:noFill/>
          <a:ln w="12700">
            <a:noFill/>
            <a:miter lim="800000"/>
            <a:headEnd/>
            <a:tailEnd/>
          </a:ln>
          <a:effectLst/>
        </p:spPr>
        <p:txBody>
          <a:bodyPr wrap="none" lIns="102794" tIns="50495" rIns="102794" bIns="50495">
            <a:spAutoFit/>
          </a:bodyPr>
          <a:lstStyle/>
          <a:p>
            <a:pPr algn="ctr" eaLnBrk="0" hangingPunct="0">
              <a:lnSpc>
                <a:spcPct val="80000"/>
              </a:lnSpc>
              <a:spcBef>
                <a:spcPct val="20000"/>
              </a:spcBef>
              <a:spcAft>
                <a:spcPct val="50000"/>
              </a:spcAft>
              <a:buFont typeface="Wingdings" pitchFamily="2" charset="2"/>
              <a:buNone/>
            </a:pPr>
            <a:r>
              <a:rPr lang="fr-FR" sz="2300" dirty="0">
                <a:solidFill>
                  <a:srgbClr val="DDF0FF"/>
                </a:solidFill>
                <a:latin typeface="N Helvetica Narrow" charset="0"/>
              </a:rPr>
              <a:t>www.deseco.admin.ch</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2463" y="494523"/>
            <a:ext cx="8461742" cy="1194065"/>
          </a:xfrm>
        </p:spPr>
        <p:txBody>
          <a:bodyPr>
            <a:normAutofit fontScale="90000"/>
          </a:bodyPr>
          <a:lstStyle/>
          <a:p>
            <a:pPr algn="l">
              <a:lnSpc>
                <a:spcPts val="4641"/>
              </a:lnSpc>
            </a:pPr>
            <a:r>
              <a:rPr lang="ru-RU" sz="4800" dirty="0"/>
              <a:t>Н</a:t>
            </a:r>
            <a:r>
              <a:rPr lang="ru-RU" sz="4800" dirty="0" smtClean="0"/>
              <a:t>айти и извлечь информацию из текста (1)</a:t>
            </a:r>
            <a:endParaRPr lang="ru-RU" sz="4800" dirty="0"/>
          </a:p>
        </p:txBody>
      </p:sp>
      <p:sp>
        <p:nvSpPr>
          <p:cNvPr id="3" name="Объект 2"/>
          <p:cNvSpPr>
            <a:spLocks noGrp="1"/>
          </p:cNvSpPr>
          <p:nvPr>
            <p:ph sz="quarter" idx="4294967295"/>
          </p:nvPr>
        </p:nvSpPr>
        <p:spPr>
          <a:xfrm>
            <a:off x="1737655" y="1776793"/>
            <a:ext cx="9266395" cy="3629957"/>
          </a:xfrm>
          <a:prstGeom prst="rect">
            <a:avLst/>
          </a:prstGeom>
        </p:spPr>
        <p:txBody>
          <a:bodyPr lIns="108823" tIns="54411" rIns="108823" bIns="54411">
            <a:noAutofit/>
          </a:bodyPr>
          <a:lstStyle/>
          <a:p>
            <a:pPr>
              <a:spcAft>
                <a:spcPts val="714"/>
              </a:spcAft>
            </a:pPr>
            <a:r>
              <a:rPr lang="ru-RU" sz="2900" dirty="0" smtClean="0"/>
              <a:t>Между текстом вопроса и ответом нет взаимно-однозначного лексического соответствия. Ответ нельзя найти по ключевым словам вопроса</a:t>
            </a:r>
          </a:p>
          <a:p>
            <a:pPr>
              <a:spcAft>
                <a:spcPts val="714"/>
              </a:spcAft>
            </a:pPr>
            <a:r>
              <a:rPr lang="ru-RU" sz="2900" dirty="0" smtClean="0"/>
              <a:t>Фрагмент или фрагменты текста, содержащие ответ на вопрос, необходимо вычленить из контекста, содержащего избыточную информацию, часть которой может противоречить искомой</a:t>
            </a:r>
          </a:p>
          <a:p>
            <a:pPr>
              <a:spcAft>
                <a:spcPts val="714"/>
              </a:spcAft>
            </a:pPr>
            <a:r>
              <a:rPr lang="ru-RU" sz="2900" dirty="0" smtClean="0"/>
              <a:t>Вопрос требует чтения графической информации</a:t>
            </a:r>
            <a:endParaRPr lang="ru-RU" sz="2900" dirty="0"/>
          </a:p>
        </p:txBody>
      </p:sp>
      <p:pic>
        <p:nvPicPr>
          <p:cNvPr id="4" name="Рисунок 3"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16828354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483" y="347518"/>
            <a:ext cx="10692765" cy="1671691"/>
          </a:xfrm>
        </p:spPr>
        <p:txBody>
          <a:bodyPr/>
          <a:lstStyle/>
          <a:p>
            <a:pPr>
              <a:lnSpc>
                <a:spcPts val="4641"/>
              </a:lnSpc>
            </a:pPr>
            <a:r>
              <a:rPr lang="ru-RU" sz="4800" dirty="0" smtClean="0"/>
              <a:t>Интегрировать и интерпретировать сообщения текста (2)</a:t>
            </a:r>
            <a:endParaRPr lang="ru-RU" sz="4800" dirty="0"/>
          </a:p>
        </p:txBody>
      </p:sp>
      <p:sp>
        <p:nvSpPr>
          <p:cNvPr id="3" name="Объект 2"/>
          <p:cNvSpPr>
            <a:spLocks noGrp="1"/>
          </p:cNvSpPr>
          <p:nvPr>
            <p:ph sz="quarter" idx="4294967295"/>
          </p:nvPr>
        </p:nvSpPr>
        <p:spPr>
          <a:xfrm>
            <a:off x="794603" y="2303369"/>
            <a:ext cx="10692765" cy="4728165"/>
          </a:xfrm>
          <a:prstGeom prst="rect">
            <a:avLst/>
          </a:prstGeom>
        </p:spPr>
        <p:txBody>
          <a:bodyPr lIns="108823" tIns="54411" rIns="108823" bIns="54411">
            <a:normAutofit/>
          </a:bodyPr>
          <a:lstStyle/>
          <a:p>
            <a:pPr>
              <a:spcAft>
                <a:spcPts val="2856"/>
              </a:spcAft>
            </a:pPr>
            <a:r>
              <a:rPr lang="ru-RU" sz="2900" dirty="0" smtClean="0"/>
              <a:t>Ответить на вопрос, имеющий несколько правильных ответов</a:t>
            </a:r>
          </a:p>
          <a:p>
            <a:pPr>
              <a:spcAft>
                <a:spcPts val="2856"/>
              </a:spcAft>
            </a:pPr>
            <a:r>
              <a:rPr lang="ru-RU" sz="2900" dirty="0" smtClean="0"/>
              <a:t>Найти сходство в противоположных точках зрения</a:t>
            </a:r>
          </a:p>
          <a:p>
            <a:pPr>
              <a:spcAft>
                <a:spcPts val="2856"/>
              </a:spcAft>
            </a:pPr>
            <a:r>
              <a:rPr lang="ru-RU" sz="2900" dirty="0" smtClean="0"/>
              <a:t>Различить общепринятую и оригинальную, авторскую трактовку события</a:t>
            </a:r>
            <a:endParaRPr lang="ru-RU" sz="2900" dirty="0"/>
          </a:p>
        </p:txBody>
      </p:sp>
      <p:pic>
        <p:nvPicPr>
          <p:cNvPr id="4" name="Рисунок 3"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36647759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9527" y="570377"/>
            <a:ext cx="8461742" cy="1194065"/>
          </a:xfrm>
        </p:spPr>
        <p:txBody>
          <a:bodyPr>
            <a:normAutofit fontScale="90000"/>
          </a:bodyPr>
          <a:lstStyle/>
          <a:p>
            <a:pPr>
              <a:lnSpc>
                <a:spcPts val="4641"/>
              </a:lnSpc>
            </a:pPr>
            <a:r>
              <a:rPr lang="ru-RU" sz="4800" dirty="0" smtClean="0"/>
              <a:t>Осмыслить и оценить сообщения текста(3)</a:t>
            </a:r>
            <a:endParaRPr lang="ru-RU" sz="4800" dirty="0"/>
          </a:p>
        </p:txBody>
      </p:sp>
      <p:sp>
        <p:nvSpPr>
          <p:cNvPr id="3" name="Объект 2"/>
          <p:cNvSpPr>
            <a:spLocks noGrp="1"/>
          </p:cNvSpPr>
          <p:nvPr>
            <p:ph sz="quarter" idx="4294967295"/>
          </p:nvPr>
        </p:nvSpPr>
        <p:spPr>
          <a:xfrm>
            <a:off x="1543086" y="1927244"/>
            <a:ext cx="9757161" cy="4728165"/>
          </a:xfrm>
          <a:prstGeom prst="rect">
            <a:avLst/>
          </a:prstGeom>
          <a:effectLst>
            <a:glow rad="139700">
              <a:schemeClr val="accent1">
                <a:satMod val="175000"/>
                <a:alpha val="40000"/>
              </a:schemeClr>
            </a:glow>
          </a:effectLst>
        </p:spPr>
        <p:txBody>
          <a:bodyPr lIns="108823" tIns="54411" rIns="108823" bIns="54411">
            <a:normAutofit/>
          </a:bodyPr>
          <a:lstStyle/>
          <a:p>
            <a:pPr marL="0" indent="0">
              <a:spcAft>
                <a:spcPts val="2856"/>
              </a:spcAft>
              <a:buNone/>
            </a:pPr>
            <a:r>
              <a:rPr lang="ru-RU" sz="3300" dirty="0" smtClean="0"/>
              <a:t>Задание предполагает использование внетекстового знания читателя в ситуации, допускающей разные, взаимоисключающие точки зрения читателя (мотивированное согласие или несогласие)</a:t>
            </a:r>
          </a:p>
        </p:txBody>
      </p:sp>
      <p:pic>
        <p:nvPicPr>
          <p:cNvPr id="4" name="Рисунок 3"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4080793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srcRect l="17257" t="14385" r="28738" b="17516"/>
          <a:stretch>
            <a:fillRect/>
          </a:stretch>
        </p:blipFill>
        <p:spPr bwMode="auto">
          <a:xfrm>
            <a:off x="1730207" y="398057"/>
            <a:ext cx="8342248" cy="6766332"/>
          </a:xfrm>
          <a:prstGeom prst="rect">
            <a:avLst/>
          </a:prstGeom>
          <a:noFill/>
          <a:ln w="9525">
            <a:noFill/>
            <a:miter lim="800000"/>
            <a:headEnd/>
            <a:tailEnd/>
          </a:ln>
        </p:spPr>
      </p:pic>
    </p:spTree>
    <p:extLst>
      <p:ext uri="{BB962C8B-B14F-4D97-AF65-F5344CB8AC3E}">
        <p14:creationId xmlns:p14="http://schemas.microsoft.com/office/powerpoint/2010/main" val="39145008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543086" y="648418"/>
            <a:ext cx="9742297" cy="5015072"/>
          </a:xfrm>
          <a:prstGeom prst="rect">
            <a:avLst/>
          </a:prstGeom>
        </p:spPr>
        <p:txBody>
          <a:bodyPr>
            <a:normAutofit fontScale="92500"/>
          </a:bodyPr>
          <a:lstStyle/>
          <a:p>
            <a:pPr marL="97940" indent="0">
              <a:buNone/>
            </a:pPr>
            <a:r>
              <a:rPr lang="ru-RU" b="1" dirty="0"/>
              <a:t>Вопрос 11:</a:t>
            </a:r>
            <a:r>
              <a:rPr lang="ru-RU" dirty="0"/>
              <a:t> ГРАФФИТИ</a:t>
            </a:r>
            <a:r>
              <a:rPr lang="ru-RU" b="1" dirty="0"/>
              <a:t>	</a:t>
            </a:r>
            <a:endParaRPr lang="ru-RU" b="1" dirty="0" smtClean="0"/>
          </a:p>
          <a:p>
            <a:pPr marL="97940" indent="0">
              <a:buNone/>
            </a:pPr>
            <a:r>
              <a:rPr lang="ru-RU" dirty="0" smtClean="0"/>
              <a:t>     </a:t>
            </a:r>
          </a:p>
          <a:p>
            <a:pPr marL="97940" indent="0">
              <a:buNone/>
            </a:pPr>
            <a:r>
              <a:rPr lang="ru-RU" dirty="0" smtClean="0"/>
              <a:t>Цель </a:t>
            </a:r>
            <a:r>
              <a:rPr lang="ru-RU" dirty="0"/>
              <a:t>каждого из писем:</a:t>
            </a:r>
          </a:p>
          <a:p>
            <a:pPr marL="666539" indent="-612128">
              <a:buFont typeface="+mj-lt"/>
              <a:buAutoNum type="alphaUcPeriod"/>
            </a:pPr>
            <a:r>
              <a:rPr lang="ru-RU" dirty="0"/>
              <a:t>объяснить, что такое граффити.</a:t>
            </a:r>
          </a:p>
          <a:p>
            <a:pPr marL="666539" indent="-612128">
              <a:buFont typeface="+mj-lt"/>
              <a:buAutoNum type="alphaUcPeriod"/>
            </a:pPr>
            <a:r>
              <a:rPr lang="ru-RU" dirty="0"/>
              <a:t>выразить свое мнение о граффити.</a:t>
            </a:r>
          </a:p>
          <a:p>
            <a:pPr marL="666539" indent="-612128">
              <a:buFont typeface="+mj-lt"/>
              <a:buAutoNum type="alphaUcPeriod"/>
            </a:pPr>
            <a:r>
              <a:rPr lang="ru-RU" dirty="0"/>
              <a:t>продемонстрировать популярность граффити.</a:t>
            </a:r>
          </a:p>
          <a:p>
            <a:pPr marL="666539" indent="-612128">
              <a:buFont typeface="+mj-lt"/>
              <a:buAutoNum type="alphaUcPeriod"/>
            </a:pPr>
            <a:r>
              <a:rPr lang="ru-RU" dirty="0"/>
              <a:t>рассказать людям, что очень много средств тратится, чтобы смыть эти росписи.</a:t>
            </a:r>
          </a:p>
          <a:p>
            <a:endParaRPr lang="ru-RU" dirty="0"/>
          </a:p>
        </p:txBody>
      </p:sp>
    </p:spTree>
    <p:extLst>
      <p:ext uri="{BB962C8B-B14F-4D97-AF65-F5344CB8AC3E}">
        <p14:creationId xmlns:p14="http://schemas.microsoft.com/office/powerpoint/2010/main" val="42001265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40723" y="1250218"/>
            <a:ext cx="11040127" cy="2649041"/>
          </a:xfrm>
          <a:prstGeom prst="rect">
            <a:avLst/>
          </a:prstGeom>
        </p:spPr>
        <p:txBody>
          <a:bodyPr wrap="square" lIns="108823" tIns="54411" rIns="108823" bIns="54411">
            <a:spAutoFit/>
          </a:bodyPr>
          <a:lstStyle/>
          <a:p>
            <a:r>
              <a:rPr lang="ru-RU" sz="3300" b="1" dirty="0" smtClean="0"/>
              <a:t>Оценка ответа 11</a:t>
            </a:r>
          </a:p>
          <a:p>
            <a:endParaRPr lang="ru-RU" sz="3300" dirty="0" smtClean="0"/>
          </a:p>
          <a:p>
            <a:r>
              <a:rPr lang="ru-RU" sz="3300" dirty="0" smtClean="0"/>
              <a:t>Код 1: Ответ </a:t>
            </a:r>
            <a:r>
              <a:rPr lang="ru-RU" sz="3300" dirty="0">
                <a:solidFill>
                  <a:srgbClr val="FF0000"/>
                </a:solidFill>
              </a:rPr>
              <a:t>B</a:t>
            </a:r>
            <a:r>
              <a:rPr lang="ru-RU" sz="3300" dirty="0"/>
              <a:t> – «выразить свое мнение о граффити</a:t>
            </a:r>
            <a:r>
              <a:rPr lang="ru-RU" sz="3300" dirty="0" smtClean="0"/>
              <a:t>»</a:t>
            </a:r>
          </a:p>
          <a:p>
            <a:endParaRPr lang="ru-RU" sz="3300" dirty="0"/>
          </a:p>
          <a:p>
            <a:r>
              <a:rPr lang="ru-RU" sz="3300" dirty="0"/>
              <a:t>Код 0:	Другие ответы.</a:t>
            </a:r>
          </a:p>
        </p:txBody>
      </p:sp>
    </p:spTree>
    <p:extLst>
      <p:ext uri="{BB962C8B-B14F-4D97-AF65-F5344CB8AC3E}">
        <p14:creationId xmlns:p14="http://schemas.microsoft.com/office/powerpoint/2010/main" val="27438296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543086" y="648418"/>
            <a:ext cx="9742297" cy="5015072"/>
          </a:xfrm>
          <a:prstGeom prst="rect">
            <a:avLst/>
          </a:prstGeom>
        </p:spPr>
        <p:txBody>
          <a:bodyPr/>
          <a:lstStyle/>
          <a:p>
            <a:pPr marL="97940" indent="0">
              <a:buNone/>
            </a:pPr>
            <a:r>
              <a:rPr lang="ru-RU" sz="2900" dirty="0" smtClean="0"/>
              <a:t>Вопрос 12: ГРАФФИТИ</a:t>
            </a:r>
          </a:p>
          <a:p>
            <a:pPr marL="97940" indent="0">
              <a:buNone/>
            </a:pPr>
            <a:endParaRPr lang="ru-RU" dirty="0" smtClean="0"/>
          </a:p>
          <a:p>
            <a:pPr marL="97940" indent="0">
              <a:buNone/>
            </a:pPr>
            <a:r>
              <a:rPr lang="ru-RU" sz="3800" dirty="0" smtClean="0"/>
              <a:t>Почему Софья ссылается на рекламу?</a:t>
            </a:r>
            <a:endParaRPr lang="ru-RU" sz="3800" dirty="0"/>
          </a:p>
        </p:txBody>
      </p:sp>
    </p:spTree>
    <p:extLst>
      <p:ext uri="{BB962C8B-B14F-4D97-AF65-F5344CB8AC3E}">
        <p14:creationId xmlns:p14="http://schemas.microsoft.com/office/powerpoint/2010/main" val="1436600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17328" y="12598"/>
            <a:ext cx="8583836" cy="6880969"/>
          </a:xfrm>
          <a:prstGeom prst="rect">
            <a:avLst/>
          </a:prstGeom>
        </p:spPr>
        <p:txBody>
          <a:bodyPr wrap="square" lIns="108823" tIns="54411" rIns="108823" bIns="54411">
            <a:spAutoFit/>
          </a:bodyPr>
          <a:lstStyle/>
          <a:p>
            <a:r>
              <a:rPr lang="ru-RU" sz="2000" b="1" dirty="0"/>
              <a:t>Код 1:	Говорится о том, что </a:t>
            </a:r>
            <a:r>
              <a:rPr lang="ru-RU" sz="2000" b="1" u="sng" dirty="0"/>
              <a:t>сравнение</a:t>
            </a:r>
            <a:r>
              <a:rPr lang="ru-RU" sz="2000" b="1" dirty="0"/>
              <a:t> проводится между граффити и рекламой. Ответ соотносится с мыслью о том, что реклама - это легальная форма граффити.</a:t>
            </a:r>
          </a:p>
          <a:p>
            <a:r>
              <a:rPr lang="ru-RU" sz="2000" i="1" dirty="0"/>
              <a:t>Примеры ответов:</a:t>
            </a:r>
          </a:p>
          <a:p>
            <a:pPr marL="340071" indent="-340071">
              <a:buFont typeface="Arial" panose="020B0604020202020204" pitchFamily="34" charset="0"/>
              <a:buChar char="•"/>
            </a:pPr>
            <a:r>
              <a:rPr lang="ru-RU" sz="2000" dirty="0"/>
              <a:t>Чтобы показать нам, что реклама может быть такой же агрессивной, как и граффити. </a:t>
            </a:r>
          </a:p>
          <a:p>
            <a:pPr marL="340071" indent="-340071">
              <a:buFont typeface="Arial" panose="020B0604020202020204" pitchFamily="34" charset="0"/>
              <a:buChar char="•"/>
            </a:pPr>
            <a:r>
              <a:rPr lang="ru-RU" sz="2000" dirty="0"/>
              <a:t>Потому что некоторые люди думают, что реклама так же безобразна, как рисунки, сделанные с помощью баллончика с краской. </a:t>
            </a:r>
          </a:p>
          <a:p>
            <a:pPr marL="340071" indent="-340071">
              <a:buFont typeface="Arial" panose="020B0604020202020204" pitchFamily="34" charset="0"/>
              <a:buChar char="•"/>
            </a:pPr>
            <a:r>
              <a:rPr lang="ru-RU" sz="2000" dirty="0"/>
              <a:t>Она говорит, что реклама - это легальная форма граффити. </a:t>
            </a:r>
          </a:p>
          <a:p>
            <a:pPr marL="340071" indent="-340071">
              <a:buFont typeface="Arial" panose="020B0604020202020204" pitchFamily="34" charset="0"/>
              <a:buChar char="•"/>
            </a:pPr>
            <a:r>
              <a:rPr lang="ru-RU" sz="2000" dirty="0"/>
              <a:t>Она думает, что реклама подобна граффити. </a:t>
            </a:r>
          </a:p>
          <a:p>
            <a:pPr marL="340071" indent="-340071">
              <a:buFont typeface="Arial" panose="020B0604020202020204" pitchFamily="34" charset="0"/>
              <a:buChar char="•"/>
            </a:pPr>
            <a:r>
              <a:rPr lang="ru-RU" sz="2000" dirty="0"/>
              <a:t>Потому что у вас не спрашивают разрешения на установку рекламных щитов. </a:t>
            </a:r>
            <a:r>
              <a:rPr lang="ru-RU" sz="2000" i="1" dirty="0"/>
              <a:t>[Сравнение между рекламой и граффити подразумевается.]</a:t>
            </a:r>
            <a:endParaRPr lang="ru-RU" sz="2000" dirty="0"/>
          </a:p>
          <a:p>
            <a:pPr marL="340071" indent="-340071">
              <a:buFont typeface="Arial" panose="020B0604020202020204" pitchFamily="34" charset="0"/>
              <a:buChar char="•"/>
            </a:pPr>
            <a:r>
              <a:rPr lang="ru-RU" sz="2000" dirty="0"/>
              <a:t>Потому что реклама располагается вокруг нас без нашего разрешения, как и граффити. </a:t>
            </a:r>
          </a:p>
          <a:p>
            <a:pPr marL="340071" indent="-340071">
              <a:buFont typeface="Arial" panose="020B0604020202020204" pitchFamily="34" charset="0"/>
              <a:buChar char="•"/>
            </a:pPr>
            <a:r>
              <a:rPr lang="ru-RU" sz="2000" dirty="0"/>
              <a:t>Потому что рекламные щиты похожи на граффити. [Минимальный приемлемый ответ. Признается сходство, но не указывается, в чем оно состоит</a:t>
            </a:r>
            <a:r>
              <a:rPr lang="ru-RU" sz="2000" dirty="0" smtClean="0"/>
              <a:t>.]</a:t>
            </a:r>
            <a:r>
              <a:rPr lang="ru-RU" sz="2000" dirty="0"/>
              <a:t> </a:t>
            </a:r>
            <a:endParaRPr lang="ru-RU" sz="2000" dirty="0" smtClean="0"/>
          </a:p>
          <a:p>
            <a:r>
              <a:rPr lang="ru-RU" sz="2000" b="1" dirty="0" smtClean="0"/>
              <a:t>ИЛИ</a:t>
            </a:r>
            <a:r>
              <a:rPr lang="ru-RU" sz="2000" b="1" dirty="0"/>
              <a:t>:	Говорится о том, что обращение к рекламе - это </a:t>
            </a:r>
            <a:r>
              <a:rPr lang="ru-RU" sz="2000" b="1" u="sng" dirty="0"/>
              <a:t>способ защитить граффити. </a:t>
            </a:r>
            <a:endParaRPr lang="ru-RU" sz="2000" b="1" dirty="0"/>
          </a:p>
          <a:p>
            <a:r>
              <a:rPr lang="ru-RU" sz="2000" dirty="0"/>
              <a:t>Примеры ответов:</a:t>
            </a:r>
          </a:p>
          <a:p>
            <a:pPr marL="340071" indent="-340071">
              <a:buFont typeface="Arial" panose="020B0604020202020204" pitchFamily="34" charset="0"/>
              <a:buChar char="•"/>
            </a:pPr>
            <a:r>
              <a:rPr lang="ru-RU" sz="2000" dirty="0"/>
              <a:t>Это позволит  нам увидеть, что граффити законно, несмотря ни на что. </a:t>
            </a:r>
          </a:p>
          <a:p>
            <a:pPr lvl="0"/>
            <a:endParaRPr lang="ru-RU" sz="2000" dirty="0"/>
          </a:p>
        </p:txBody>
      </p:sp>
    </p:spTree>
    <p:extLst>
      <p:ext uri="{BB962C8B-B14F-4D97-AF65-F5344CB8AC3E}">
        <p14:creationId xmlns:p14="http://schemas.microsoft.com/office/powerpoint/2010/main" val="37150785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62405" y="1099768"/>
            <a:ext cx="10385204" cy="2341265"/>
          </a:xfrm>
          <a:prstGeom prst="rect">
            <a:avLst/>
          </a:prstGeom>
        </p:spPr>
        <p:txBody>
          <a:bodyPr wrap="square" lIns="108823" tIns="54411" rIns="108823" bIns="54411">
            <a:spAutoFit/>
          </a:bodyPr>
          <a:lstStyle/>
          <a:p>
            <a:r>
              <a:rPr lang="ru-RU" sz="2900" b="1" dirty="0"/>
              <a:t>Вопрос 13:</a:t>
            </a:r>
            <a:r>
              <a:rPr lang="ru-RU" sz="2900" dirty="0"/>
              <a:t> ГРАФФИТИ	</a:t>
            </a:r>
            <a:endParaRPr lang="ru-RU" sz="2900" b="1" dirty="0"/>
          </a:p>
          <a:p>
            <a:r>
              <a:rPr lang="ru-RU" sz="2900" dirty="0"/>
              <a:t> </a:t>
            </a:r>
          </a:p>
          <a:p>
            <a:r>
              <a:rPr lang="ru-RU" sz="2900" dirty="0"/>
              <a:t>     С каким из этих двух писем вы согласны? Дайте </a:t>
            </a:r>
            <a:r>
              <a:rPr lang="ru-RU" sz="2900" b="1" dirty="0"/>
              <a:t>своими словами</a:t>
            </a:r>
            <a:r>
              <a:rPr lang="ru-RU" sz="2900" dirty="0"/>
              <a:t> обоснование своей точки зрения, при этом используя то, что сказано в одном из писем или в них обоих.</a:t>
            </a:r>
          </a:p>
        </p:txBody>
      </p:sp>
    </p:spTree>
    <p:extLst>
      <p:ext uri="{BB962C8B-B14F-4D97-AF65-F5344CB8AC3E}">
        <p14:creationId xmlns:p14="http://schemas.microsoft.com/office/powerpoint/2010/main" val="41593618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8657" y="197068"/>
            <a:ext cx="10506862" cy="6019195"/>
          </a:xfrm>
          <a:prstGeom prst="rect">
            <a:avLst/>
          </a:prstGeom>
        </p:spPr>
        <p:txBody>
          <a:bodyPr wrap="square" lIns="108823" tIns="54411" rIns="108823" bIns="54411">
            <a:spAutoFit/>
          </a:bodyPr>
          <a:lstStyle/>
          <a:p>
            <a:r>
              <a:rPr lang="ru-RU" sz="2400" b="1" dirty="0"/>
              <a:t>Код 1:</a:t>
            </a:r>
            <a:r>
              <a:rPr lang="ru-RU" sz="2400" dirty="0"/>
              <a:t>	Объясняется точка зрения посредством </a:t>
            </a:r>
            <a:r>
              <a:rPr lang="ru-RU" sz="2400" u="sng" dirty="0"/>
              <a:t>обращения к содержанию одного или обоих писем</a:t>
            </a:r>
            <a:r>
              <a:rPr lang="ru-RU" sz="2400" dirty="0"/>
              <a:t>. Говорится об общей позиции автора (то есть за или против) или деталях аргументации. Интерпретация аргументов автора должна быть правдоподобной. Объяснение может быть дано в форме пересказа части текста, но </a:t>
            </a:r>
            <a:r>
              <a:rPr lang="ru-RU" sz="2400" u="sng" dirty="0"/>
              <a:t>не должно копировать текст полностью или в значительной степени</a:t>
            </a:r>
            <a:r>
              <a:rPr lang="ru-RU" sz="2400" dirty="0"/>
              <a:t> без внесения в него изменений или дополнений.</a:t>
            </a:r>
          </a:p>
          <a:p>
            <a:r>
              <a:rPr lang="ru-RU" sz="2400" b="1" dirty="0"/>
              <a:t>Примеры ответов</a:t>
            </a:r>
            <a:r>
              <a:rPr lang="ru-RU" sz="2400" dirty="0"/>
              <a:t>:  </a:t>
            </a:r>
          </a:p>
          <a:p>
            <a:pPr marL="209711" indent="-209711">
              <a:buFont typeface="Arial" panose="020B0604020202020204" pitchFamily="34" charset="0"/>
              <a:buChar char="•"/>
            </a:pPr>
            <a:r>
              <a:rPr lang="ru-RU" sz="2400" dirty="0"/>
              <a:t>Я  согласен с Хельгой. Граффити незаконны, и поэтому являются актами вандализма. </a:t>
            </a:r>
          </a:p>
          <a:p>
            <a:pPr marL="209711" indent="-209711">
              <a:buFont typeface="Arial" panose="020B0604020202020204" pitchFamily="34" charset="0"/>
              <a:buChar char="•"/>
            </a:pPr>
            <a:r>
              <a:rPr lang="ru-RU" sz="2400" dirty="0"/>
              <a:t>Хельга, потому что я против граффити.  </a:t>
            </a:r>
            <a:r>
              <a:rPr lang="ru-RU" sz="2400" i="1" dirty="0"/>
              <a:t>[</a:t>
            </a:r>
            <a:r>
              <a:rPr lang="ru-RU" sz="2400" dirty="0"/>
              <a:t>Минимальный приемлемый ответ.</a:t>
            </a:r>
            <a:r>
              <a:rPr lang="ru-RU" sz="2400" i="1" dirty="0"/>
              <a:t>]</a:t>
            </a:r>
            <a:endParaRPr lang="ru-RU" sz="2400" dirty="0"/>
          </a:p>
          <a:p>
            <a:pPr marL="209711" indent="-209711">
              <a:buFont typeface="Arial" panose="020B0604020202020204" pitchFamily="34" charset="0"/>
              <a:buChar char="•"/>
            </a:pPr>
            <a:r>
              <a:rPr lang="ru-RU" sz="2400" dirty="0"/>
              <a:t>София. Я  думаю, что лицемерно штрафовать художников, рисующих граффити, а затем зарабатывать миллионы, копируя их рисунки.  </a:t>
            </a:r>
          </a:p>
          <a:p>
            <a:pPr marL="209711" indent="-209711">
              <a:buFont typeface="Arial" panose="020B0604020202020204" pitchFamily="34" charset="0"/>
              <a:buChar char="•"/>
            </a:pPr>
            <a:r>
              <a:rPr lang="ru-RU" sz="2400" dirty="0"/>
              <a:t>Я,  вроде, согласен с обеими. Должно быть незаконно разрисовывать красками стены в общественных местах, но этим людям следует дать возможность делать свои рисунки где-нибудь еще. </a:t>
            </a:r>
          </a:p>
          <a:p>
            <a:pPr marL="209711" indent="-209711">
              <a:buFont typeface="Arial" panose="020B0604020202020204" pitchFamily="34" charset="0"/>
              <a:buChar char="•"/>
            </a:pPr>
            <a:r>
              <a:rPr lang="ru-RU" sz="2400" dirty="0"/>
              <a:t>София, потому что она заботится об искусстве. </a:t>
            </a:r>
          </a:p>
        </p:txBody>
      </p:sp>
    </p:spTree>
    <p:extLst>
      <p:ext uri="{BB962C8B-B14F-4D97-AF65-F5344CB8AC3E}">
        <p14:creationId xmlns:p14="http://schemas.microsoft.com/office/powerpoint/2010/main" val="2948831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286808" cy="1268694"/>
          </a:xfrm>
        </p:spPr>
        <p:txBody>
          <a:bodyPr/>
          <a:lstStyle/>
          <a:p>
            <a:pPr>
              <a:defRPr/>
            </a:pPr>
            <a:r>
              <a:rPr lang="ru-RU" sz="3800" dirty="0" smtClean="0"/>
              <a:t>Основные положения </a:t>
            </a:r>
            <a:r>
              <a:rPr lang="ru-RU" sz="3800" dirty="0" err="1" smtClean="0"/>
              <a:t>компетентностно-ориентированной</a:t>
            </a:r>
            <a:r>
              <a:rPr lang="ru-RU" sz="3800" dirty="0" smtClean="0"/>
              <a:t>  оценки</a:t>
            </a:r>
            <a:endParaRPr lang="ru-RU" sz="3800" dirty="0"/>
          </a:p>
        </p:txBody>
      </p:sp>
      <p:sp>
        <p:nvSpPr>
          <p:cNvPr id="3" name="Содержимое 2"/>
          <p:cNvSpPr>
            <a:spLocks noGrp="1"/>
          </p:cNvSpPr>
          <p:nvPr>
            <p:ph idx="1"/>
          </p:nvPr>
        </p:nvSpPr>
        <p:spPr>
          <a:xfrm>
            <a:off x="1262340" y="1417953"/>
            <a:ext cx="10024467" cy="5447920"/>
          </a:xfrm>
        </p:spPr>
        <p:txBody>
          <a:bodyPr>
            <a:normAutofit fontScale="92500" lnSpcReduction="20000"/>
          </a:bodyPr>
          <a:lstStyle/>
          <a:p>
            <a:pPr marL="0" indent="0">
              <a:lnSpc>
                <a:spcPct val="80000"/>
              </a:lnSpc>
              <a:buNone/>
              <a:defRPr/>
            </a:pPr>
            <a:r>
              <a:rPr lang="ru-RU" sz="2900" u="sng" dirty="0" smtClean="0"/>
              <a:t>Положение 1</a:t>
            </a:r>
            <a:r>
              <a:rPr lang="ru-RU" sz="2900" dirty="0" smtClean="0"/>
              <a:t>: Три области для разработки содержания оценки:</a:t>
            </a:r>
          </a:p>
          <a:p>
            <a:pPr marL="0" lvl="1" indent="0">
              <a:buNone/>
              <a:defRPr/>
            </a:pPr>
            <a:r>
              <a:rPr lang="ru-RU" sz="2900" dirty="0" smtClean="0"/>
              <a:t> - </a:t>
            </a:r>
            <a:r>
              <a:rPr lang="ru-RU" sz="2900" dirty="0" err="1" smtClean="0"/>
              <a:t>д</a:t>
            </a:r>
            <a:r>
              <a:rPr lang="en-US" sz="2900" dirty="0" err="1" smtClean="0"/>
              <a:t>ействовать</a:t>
            </a:r>
            <a:r>
              <a:rPr lang="en-US" sz="2900" dirty="0" smtClean="0"/>
              <a:t> </a:t>
            </a:r>
            <a:r>
              <a:rPr lang="en-US" sz="2900" dirty="0" err="1" smtClean="0"/>
              <a:t>автономно</a:t>
            </a:r>
            <a:r>
              <a:rPr lang="en-US" sz="2900" dirty="0" smtClean="0"/>
              <a:t> </a:t>
            </a:r>
            <a:r>
              <a:rPr lang="ru-RU" sz="2900" dirty="0" smtClean="0"/>
              <a:t>и рефлексивно;</a:t>
            </a:r>
          </a:p>
          <a:p>
            <a:pPr marL="0" lvl="1" indent="0">
              <a:buNone/>
              <a:defRPr/>
            </a:pPr>
            <a:r>
              <a:rPr lang="ru-RU" sz="2900" dirty="0" smtClean="0"/>
              <a:t> - и</a:t>
            </a:r>
            <a:r>
              <a:rPr lang="en-US" sz="2900" dirty="0" err="1" smtClean="0"/>
              <a:t>спользовать</a:t>
            </a:r>
            <a:r>
              <a:rPr lang="en-US" sz="2900" dirty="0" smtClean="0"/>
              <a:t> </a:t>
            </a:r>
            <a:r>
              <a:rPr lang="en-US" sz="2900" dirty="0" err="1" smtClean="0"/>
              <a:t>различные</a:t>
            </a:r>
            <a:r>
              <a:rPr lang="en-US" sz="2900" dirty="0" smtClean="0"/>
              <a:t> </a:t>
            </a:r>
            <a:r>
              <a:rPr lang="en-US" sz="2900" dirty="0" err="1" smtClean="0"/>
              <a:t>средства</a:t>
            </a:r>
            <a:r>
              <a:rPr lang="en-US" sz="2900" dirty="0" smtClean="0"/>
              <a:t> </a:t>
            </a:r>
            <a:r>
              <a:rPr lang="en-US" sz="2900" dirty="0" err="1" smtClean="0"/>
              <a:t>интерактивно</a:t>
            </a:r>
            <a:r>
              <a:rPr lang="ru-RU" sz="2900" dirty="0" smtClean="0"/>
              <a:t>;</a:t>
            </a:r>
          </a:p>
          <a:p>
            <a:pPr marL="0" lvl="1" indent="0">
              <a:buNone/>
              <a:defRPr/>
            </a:pPr>
            <a:r>
              <a:rPr lang="ru-RU" sz="2900" dirty="0" smtClean="0"/>
              <a:t> - </a:t>
            </a:r>
            <a:r>
              <a:rPr lang="ru-RU" sz="2900" dirty="0" err="1" smtClean="0"/>
              <a:t>ф</a:t>
            </a:r>
            <a:r>
              <a:rPr lang="en-US" sz="2900" dirty="0" err="1" smtClean="0"/>
              <a:t>ункционировать</a:t>
            </a:r>
            <a:r>
              <a:rPr lang="en-US" sz="2900" dirty="0" smtClean="0"/>
              <a:t> в </a:t>
            </a:r>
            <a:r>
              <a:rPr lang="en-US" sz="2900" dirty="0" err="1" smtClean="0"/>
              <a:t>социально</a:t>
            </a:r>
            <a:r>
              <a:rPr lang="en-US" sz="2900" dirty="0" smtClean="0"/>
              <a:t> </a:t>
            </a:r>
            <a:r>
              <a:rPr lang="en-US" sz="2900" dirty="0" err="1" smtClean="0"/>
              <a:t>гетерогенных</a:t>
            </a:r>
            <a:r>
              <a:rPr lang="en-US" sz="2900" dirty="0" smtClean="0"/>
              <a:t> г</a:t>
            </a:r>
            <a:r>
              <a:rPr lang="ru-RU" sz="2900" dirty="0" err="1" smtClean="0"/>
              <a:t>руппах</a:t>
            </a:r>
            <a:r>
              <a:rPr lang="ru-RU" sz="2900" dirty="0" smtClean="0"/>
              <a:t>.</a:t>
            </a:r>
          </a:p>
          <a:p>
            <a:pPr marL="100133" indent="-100133">
              <a:buNone/>
              <a:defRPr/>
            </a:pPr>
            <a:r>
              <a:rPr lang="ru-RU" sz="2900" u="sng" dirty="0" smtClean="0"/>
              <a:t>Положение 2</a:t>
            </a:r>
            <a:r>
              <a:rPr lang="ru-RU" sz="2900" dirty="0" smtClean="0"/>
              <a:t>: </a:t>
            </a:r>
            <a:r>
              <a:rPr lang="en-US" sz="2900" dirty="0" err="1" smtClean="0"/>
              <a:t>Ключевые</a:t>
            </a:r>
            <a:r>
              <a:rPr lang="en-US" sz="2900" dirty="0" smtClean="0"/>
              <a:t> </a:t>
            </a:r>
            <a:r>
              <a:rPr lang="en-US" sz="2900" dirty="0" err="1" smtClean="0"/>
              <a:t>компетентности</a:t>
            </a:r>
            <a:endParaRPr lang="en-US" sz="2900" dirty="0" smtClean="0"/>
          </a:p>
          <a:p>
            <a:pPr marL="100133" indent="-100133">
              <a:buNone/>
              <a:defRPr/>
            </a:pPr>
            <a:r>
              <a:rPr lang="ru-RU" sz="2900" dirty="0" smtClean="0"/>
              <a:t>многофункциональны, </a:t>
            </a:r>
            <a:r>
              <a:rPr lang="en-US" sz="2900" dirty="0" err="1" smtClean="0"/>
              <a:t>взаимозависимы</a:t>
            </a:r>
            <a:r>
              <a:rPr lang="en-US" sz="2900" dirty="0" smtClean="0"/>
              <a:t> и </a:t>
            </a:r>
            <a:r>
              <a:rPr lang="en-US" sz="2900" dirty="0" err="1" smtClean="0"/>
              <a:t>вза</a:t>
            </a:r>
            <a:r>
              <a:rPr lang="ru-RU" sz="2900" dirty="0" smtClean="0"/>
              <a:t>и</a:t>
            </a:r>
            <a:r>
              <a:rPr lang="en-US" sz="2900" dirty="0" err="1" smtClean="0"/>
              <a:t>мосвязаны</a:t>
            </a:r>
            <a:r>
              <a:rPr lang="ru-RU" sz="2900" dirty="0" smtClean="0"/>
              <a:t>.</a:t>
            </a:r>
            <a:endParaRPr lang="en-US" sz="2900" dirty="0" smtClean="0"/>
          </a:p>
          <a:p>
            <a:pPr marL="0" indent="0">
              <a:buNone/>
              <a:defRPr/>
            </a:pPr>
            <a:r>
              <a:rPr lang="ru-RU" sz="2900" u="sng" dirty="0" smtClean="0"/>
              <a:t>Положение 3</a:t>
            </a:r>
            <a:r>
              <a:rPr lang="ru-RU" sz="2900" dirty="0" smtClean="0"/>
              <a:t>: Для оценки </a:t>
            </a:r>
            <a:r>
              <a:rPr lang="ru-RU" sz="2900" dirty="0" err="1" smtClean="0"/>
              <a:t>н</a:t>
            </a:r>
            <a:r>
              <a:rPr lang="en-US" sz="2900" dirty="0" err="1" smtClean="0"/>
              <a:t>еобходимы</a:t>
            </a:r>
            <a:r>
              <a:rPr lang="en-US" sz="2900" dirty="0" smtClean="0"/>
              <a:t> </a:t>
            </a:r>
            <a:r>
              <a:rPr lang="en-US" sz="2900" dirty="0" err="1" smtClean="0"/>
              <a:t>разнообразные</a:t>
            </a:r>
            <a:r>
              <a:rPr lang="en-US" sz="2900" dirty="0" smtClean="0"/>
              <a:t> </a:t>
            </a:r>
            <a:r>
              <a:rPr lang="en-US" sz="2900" dirty="0" err="1" smtClean="0"/>
              <a:t>методы</a:t>
            </a:r>
            <a:r>
              <a:rPr lang="en-US" sz="2900" dirty="0" smtClean="0"/>
              <a:t>,</a:t>
            </a:r>
            <a:r>
              <a:rPr lang="ru-RU" sz="2900" dirty="0" smtClean="0"/>
              <a:t> </a:t>
            </a:r>
            <a:r>
              <a:rPr lang="en-US" sz="2900" dirty="0" err="1" smtClean="0"/>
              <a:t>выходящие</a:t>
            </a:r>
            <a:r>
              <a:rPr lang="en-US" sz="2900" dirty="0" smtClean="0"/>
              <a:t> </a:t>
            </a:r>
            <a:r>
              <a:rPr lang="en-US" sz="2900" dirty="0" err="1" smtClean="0"/>
              <a:t>за</a:t>
            </a:r>
            <a:r>
              <a:rPr lang="en-US" sz="2900" dirty="0" smtClean="0"/>
              <a:t> </a:t>
            </a:r>
            <a:r>
              <a:rPr lang="en-US" sz="2900" dirty="0" err="1" smtClean="0"/>
              <a:t>рамки</a:t>
            </a:r>
            <a:r>
              <a:rPr lang="en-US" sz="2900" dirty="0" smtClean="0"/>
              <a:t> </a:t>
            </a:r>
            <a:r>
              <a:rPr lang="ru-RU" sz="2900" dirty="0" smtClean="0"/>
              <a:t>традиционных </a:t>
            </a:r>
            <a:r>
              <a:rPr lang="en-US" sz="2900" dirty="0" err="1" smtClean="0"/>
              <a:t>письменных</a:t>
            </a:r>
            <a:r>
              <a:rPr lang="en-US" sz="2900" dirty="0" smtClean="0"/>
              <a:t> </a:t>
            </a:r>
            <a:r>
              <a:rPr lang="en-US" sz="2900" dirty="0" err="1" smtClean="0"/>
              <a:t>тестов</a:t>
            </a:r>
            <a:r>
              <a:rPr lang="ru-RU" sz="2900" dirty="0" smtClean="0"/>
              <a:t>.</a:t>
            </a:r>
            <a:endParaRPr lang="en-US" sz="2900" dirty="0" smtClean="0"/>
          </a:p>
          <a:p>
            <a:pPr marL="0" lvl="1" indent="0">
              <a:buNone/>
              <a:defRPr/>
            </a:pPr>
            <a:endParaRPr lang="ru-RU" dirty="0" smtClean="0"/>
          </a:p>
          <a:p>
            <a:pPr lvl="1">
              <a:defRPr/>
            </a:pPr>
            <a:endParaRPr lang="en-US" dirty="0" smtClean="0"/>
          </a:p>
          <a:p>
            <a:pPr>
              <a:spcAft>
                <a:spcPct val="20000"/>
              </a:spcAft>
              <a:buFontTx/>
              <a:buNone/>
              <a:defRPr/>
            </a:pPr>
            <a:r>
              <a:rPr lang="en-US" dirty="0" smtClean="0"/>
              <a:t>	</a:t>
            </a:r>
          </a:p>
          <a:p>
            <a:pPr>
              <a:spcAft>
                <a:spcPct val="20000"/>
              </a:spcAft>
              <a:buFontTx/>
              <a:buNone/>
              <a:defRPr/>
            </a:pPr>
            <a:r>
              <a:rPr lang="en-US" dirty="0" smtClean="0"/>
              <a:t>	</a:t>
            </a:r>
            <a:endParaRPr lang="ru-R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1043" y="240062"/>
            <a:ext cx="10992686" cy="6326971"/>
          </a:xfrm>
          <a:prstGeom prst="rect">
            <a:avLst/>
          </a:prstGeom>
        </p:spPr>
        <p:txBody>
          <a:bodyPr wrap="square" lIns="108823" tIns="54411" rIns="108823" bIns="54411">
            <a:spAutoFit/>
          </a:bodyPr>
          <a:lstStyle/>
          <a:p>
            <a:r>
              <a:rPr lang="ru-RU" sz="2400" b="1" dirty="0"/>
              <a:t>Код 0:</a:t>
            </a:r>
            <a:r>
              <a:rPr lang="ru-RU" sz="2400" dirty="0"/>
              <a:t>	Собственная точка зрения подтверждается с помощью </a:t>
            </a:r>
            <a:r>
              <a:rPr lang="ru-RU" sz="2400" u="sng" dirty="0"/>
              <a:t>прямой цитаты</a:t>
            </a:r>
            <a:r>
              <a:rPr lang="ru-RU" sz="2400" dirty="0"/>
              <a:t> из текста (выделенной или не выделенной кавычками).</a:t>
            </a:r>
          </a:p>
          <a:p>
            <a:r>
              <a:rPr lang="ru-RU" sz="2400" b="1" dirty="0"/>
              <a:t>Примеры ответов</a:t>
            </a:r>
            <a:r>
              <a:rPr lang="ru-RU" sz="2400" dirty="0"/>
              <a:t>: </a:t>
            </a:r>
          </a:p>
          <a:p>
            <a:pPr marL="408085" indent="-408085">
              <a:buFont typeface="Arial" panose="020B0604020202020204" pitchFamily="34" charset="0"/>
              <a:buChar char="•"/>
            </a:pPr>
            <a:r>
              <a:rPr lang="ru-RU" sz="2400" dirty="0"/>
              <a:t>Хельга, потому что я согласен с тем, что люди должны находить способы самовыражения, которые не будут стоить обществу дополнительных затрат. </a:t>
            </a:r>
          </a:p>
          <a:p>
            <a:pPr marL="408085" indent="-408085">
              <a:buFont typeface="Arial" panose="020B0604020202020204" pitchFamily="34" charset="0"/>
              <a:buChar char="•"/>
            </a:pPr>
            <a:r>
              <a:rPr lang="ru-RU" sz="2400" dirty="0"/>
              <a:t>Хельга. Зачем портить репутацию молодого поколения?</a:t>
            </a:r>
          </a:p>
          <a:p>
            <a:r>
              <a:rPr lang="ru-RU" sz="2400" dirty="0"/>
              <a:t>ИЛИ:	Дан </a:t>
            </a:r>
            <a:r>
              <a:rPr lang="ru-RU" sz="2400" u="sng" dirty="0"/>
              <a:t>несоответствующий или неясный</a:t>
            </a:r>
            <a:r>
              <a:rPr lang="ru-RU" sz="2400" dirty="0"/>
              <a:t> ответ.</a:t>
            </a:r>
          </a:p>
          <a:p>
            <a:r>
              <a:rPr lang="ru-RU" sz="2400" b="1" dirty="0"/>
              <a:t>Примеры ответов: </a:t>
            </a:r>
          </a:p>
          <a:p>
            <a:pPr marL="408085" indent="-408085">
              <a:buFont typeface="Arial" panose="020B0604020202020204" pitchFamily="34" charset="0"/>
              <a:buChar char="•"/>
            </a:pPr>
            <a:r>
              <a:rPr lang="ru-RU" sz="2400" dirty="0"/>
              <a:t>София, потому что я думаю, что письмо Хельги не подтверждает обоснованно  ее аргументацию  (София сравнивает свою аргументацию с рекламой и т. д.)</a:t>
            </a:r>
            <a:r>
              <a:rPr lang="ru-RU" sz="2400" i="1" dirty="0"/>
              <a:t>  [В ответе говорится о стиле или качестве аргументов.]</a:t>
            </a:r>
            <a:endParaRPr lang="ru-RU" sz="2400" dirty="0"/>
          </a:p>
          <a:p>
            <a:pPr marL="408085" indent="-408085">
              <a:buFont typeface="Arial" panose="020B0604020202020204" pitchFamily="34" charset="0"/>
              <a:buChar char="•"/>
            </a:pPr>
            <a:r>
              <a:rPr lang="ru-RU" sz="2400" dirty="0"/>
              <a:t>Хельга, потому что она использует больше деталей. </a:t>
            </a:r>
            <a:r>
              <a:rPr lang="ru-RU" sz="2400" i="1" dirty="0"/>
              <a:t>[В ответе говорится о стиле или качестве аргументов.]</a:t>
            </a:r>
            <a:endParaRPr lang="ru-RU" sz="2400" dirty="0"/>
          </a:p>
          <a:p>
            <a:pPr marL="408085" indent="-408085">
              <a:buFont typeface="Arial" panose="020B0604020202020204" pitchFamily="34" charset="0"/>
              <a:buChar char="•"/>
            </a:pPr>
            <a:r>
              <a:rPr lang="ru-RU" sz="2400" dirty="0"/>
              <a:t>Я  согласен с Хельгой. </a:t>
            </a:r>
            <a:r>
              <a:rPr lang="ru-RU" sz="2400" i="1" dirty="0"/>
              <a:t>[Мнение не обосновано.]</a:t>
            </a:r>
            <a:endParaRPr lang="ru-RU" sz="2400" dirty="0"/>
          </a:p>
          <a:p>
            <a:pPr marL="408085" indent="-408085">
              <a:buFont typeface="Arial" panose="020B0604020202020204" pitchFamily="34" charset="0"/>
              <a:buChar char="•"/>
            </a:pPr>
            <a:r>
              <a:rPr lang="ru-RU" sz="2400" dirty="0"/>
              <a:t>Хельга, потому что я верю тому, что она говорит. . </a:t>
            </a:r>
            <a:r>
              <a:rPr lang="ru-RU" sz="2400" i="1" dirty="0"/>
              <a:t>[Мнение не обосновано.]</a:t>
            </a:r>
            <a:r>
              <a:rPr lang="ru-RU" sz="2400" dirty="0"/>
              <a:t> </a:t>
            </a:r>
          </a:p>
          <a:p>
            <a:pPr marL="408085" indent="-408085">
              <a:buFont typeface="Arial" panose="020B0604020202020204" pitchFamily="34" charset="0"/>
              <a:buChar char="•"/>
            </a:pPr>
            <a:r>
              <a:rPr lang="ru-RU" sz="2400" dirty="0"/>
              <a:t>Обе, потому что я могу понять, из чего исходит Хельга. Но София также права. </a:t>
            </a:r>
            <a:r>
              <a:rPr lang="ru-RU" sz="2400" i="1" dirty="0"/>
              <a:t>[Мнение не обосновано.]</a:t>
            </a:r>
            <a:endParaRPr lang="ru-RU" sz="2400" dirty="0"/>
          </a:p>
        </p:txBody>
      </p:sp>
    </p:spTree>
    <p:extLst>
      <p:ext uri="{BB962C8B-B14F-4D97-AF65-F5344CB8AC3E}">
        <p14:creationId xmlns:p14="http://schemas.microsoft.com/office/powerpoint/2010/main" val="446960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Grp="1" noChangeAspect="1" noChangeArrowheads="1"/>
          </p:cNvPicPr>
          <p:nvPr>
            <p:ph idx="4294967295"/>
          </p:nvPr>
        </p:nvPicPr>
        <p:blipFill>
          <a:blip r:embed="rId2" cstate="print"/>
          <a:srcRect t="12870" b="37826"/>
          <a:stretch>
            <a:fillRect/>
          </a:stretch>
        </p:blipFill>
        <p:spPr bwMode="auto">
          <a:xfrm>
            <a:off x="326802" y="573193"/>
            <a:ext cx="11227247" cy="5265752"/>
          </a:xfrm>
          <a:prstGeom prst="rect">
            <a:avLst/>
          </a:prstGeom>
          <a:noFill/>
          <a:ln w="9525">
            <a:noFill/>
            <a:miter lim="800000"/>
            <a:headEnd/>
            <a:tailEnd/>
          </a:ln>
        </p:spPr>
      </p:pic>
    </p:spTree>
    <p:extLst>
      <p:ext uri="{BB962C8B-B14F-4D97-AF65-F5344CB8AC3E}">
        <p14:creationId xmlns:p14="http://schemas.microsoft.com/office/powerpoint/2010/main" val="11369100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srcRect l="20372" t="18914" r="19976" b="20548"/>
          <a:stretch>
            <a:fillRect/>
          </a:stretch>
        </p:blipFill>
        <p:spPr bwMode="auto">
          <a:xfrm>
            <a:off x="1262405" y="497968"/>
            <a:ext cx="9449600" cy="6168452"/>
          </a:xfrm>
          <a:prstGeom prst="rect">
            <a:avLst/>
          </a:prstGeom>
          <a:noFill/>
          <a:ln w="9525">
            <a:noFill/>
            <a:miter lim="800000"/>
            <a:headEnd/>
            <a:tailEnd/>
          </a:ln>
        </p:spPr>
      </p:pic>
    </p:spTree>
    <p:extLst>
      <p:ext uri="{BB962C8B-B14F-4D97-AF65-F5344CB8AC3E}">
        <p14:creationId xmlns:p14="http://schemas.microsoft.com/office/powerpoint/2010/main" val="29476227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3" y="1551118"/>
            <a:ext cx="10692765" cy="2331976"/>
          </a:xfrm>
        </p:spPr>
        <p:txBody>
          <a:bodyPr/>
          <a:lstStyle/>
          <a:p>
            <a:pPr algn="l"/>
            <a:r>
              <a:rPr lang="ru-RU" sz="5200" dirty="0" smtClean="0"/>
              <a:t>Определение уровней читательской грамотности</a:t>
            </a:r>
            <a:endParaRPr lang="ru-RU" sz="5200" dirty="0"/>
          </a:p>
        </p:txBody>
      </p:sp>
      <p:pic>
        <p:nvPicPr>
          <p:cNvPr id="3" name="Рисунок 2"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4"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extLst>
      <p:ext uri="{BB962C8B-B14F-4D97-AF65-F5344CB8AC3E}">
        <p14:creationId xmlns:p14="http://schemas.microsoft.com/office/powerpoint/2010/main" val="6678132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nSpc>
                <a:spcPts val="3927"/>
              </a:lnSpc>
            </a:pPr>
            <a:r>
              <a:rPr lang="ru-RU" sz="4300" b="1" dirty="0"/>
              <a:t>Высший уровень </a:t>
            </a:r>
            <a:br>
              <a:rPr lang="ru-RU" sz="4300" b="1" dirty="0"/>
            </a:br>
            <a:r>
              <a:rPr lang="ru-RU" sz="4300" b="1" dirty="0"/>
              <a:t>читательской </a:t>
            </a:r>
            <a:r>
              <a:rPr lang="ru-RU" sz="4300" dirty="0" smtClean="0"/>
              <a:t>грамо</a:t>
            </a:r>
            <a:r>
              <a:rPr lang="ru-RU" sz="4300" b="1" dirty="0" smtClean="0"/>
              <a:t>тности</a:t>
            </a:r>
            <a:r>
              <a:rPr lang="ru-RU" sz="4300" b="1" dirty="0"/>
              <a:t>:</a:t>
            </a:r>
          </a:p>
        </p:txBody>
      </p:sp>
      <p:sp>
        <p:nvSpPr>
          <p:cNvPr id="40963" name="Rectangle 3"/>
          <p:cNvSpPr>
            <a:spLocks noGrp="1" noChangeArrowheads="1"/>
          </p:cNvSpPr>
          <p:nvPr>
            <p:ph type="body" sz="half" idx="1"/>
          </p:nvPr>
        </p:nvSpPr>
        <p:spPr>
          <a:xfrm>
            <a:off x="594044" y="1671692"/>
            <a:ext cx="7778245" cy="4733140"/>
          </a:xfrm>
          <a:ln/>
        </p:spPr>
        <p:txBody>
          <a:bodyPr>
            <a:normAutofit/>
          </a:bodyPr>
          <a:lstStyle/>
          <a:p>
            <a:r>
              <a:rPr lang="ru-RU" sz="3100" dirty="0"/>
              <a:t>Объемные тексты.</a:t>
            </a:r>
          </a:p>
          <a:p>
            <a:r>
              <a:rPr lang="ru-RU" sz="3100" dirty="0"/>
              <a:t>Информация, необходимая для решения ВАШЕЙ задачи, не лежит на поверхности.</a:t>
            </a:r>
          </a:p>
          <a:p>
            <a:r>
              <a:rPr lang="ru-RU" sz="3100" dirty="0"/>
              <a:t>Элементы информации сообщаются не в нужном ВАМ порядке.</a:t>
            </a:r>
          </a:p>
          <a:p>
            <a:r>
              <a:rPr lang="ru-RU" sz="3100" dirty="0"/>
              <a:t>Часть информации сообщается не словами, а в виде графиков, рисунков, карт…</a:t>
            </a:r>
          </a:p>
          <a:p>
            <a:pPr>
              <a:buFont typeface="Wingdings" pitchFamily="2" charset="2"/>
              <a:buNone/>
            </a:pPr>
            <a:endParaRPr lang="ru-RU" sz="3100" dirty="0"/>
          </a:p>
          <a:p>
            <a:pPr>
              <a:buFont typeface="Wingdings" pitchFamily="2" charset="2"/>
              <a:buNone/>
            </a:pPr>
            <a:endParaRPr lang="ru-RU" sz="3100" dirty="0"/>
          </a:p>
          <a:p>
            <a:endParaRPr lang="ru-RU" sz="3100" dirty="0"/>
          </a:p>
          <a:p>
            <a:endParaRPr lang="ru-RU" sz="3100" dirty="0"/>
          </a:p>
          <a:p>
            <a:endParaRPr lang="ru-RU" sz="3100" dirty="0"/>
          </a:p>
          <a:p>
            <a:endParaRPr lang="ru-RU" sz="3100" dirty="0"/>
          </a:p>
          <a:p>
            <a:endParaRPr lang="ru-RU" sz="3100" dirty="0"/>
          </a:p>
        </p:txBody>
      </p:sp>
      <p:pic>
        <p:nvPicPr>
          <p:cNvPr id="40964" name="Picture 4" descr="read14"/>
          <p:cNvPicPr>
            <a:picLocks noGrp="1" noChangeAspect="1" noChangeArrowheads="1"/>
          </p:cNvPicPr>
          <p:nvPr>
            <p:ph sz="half" idx="2"/>
          </p:nvPr>
        </p:nvPicPr>
        <p:blipFill>
          <a:blip r:embed="rId3" cstate="print"/>
          <a:stretch>
            <a:fillRect/>
          </a:stretch>
        </p:blipFill>
        <p:spPr>
          <a:xfrm>
            <a:off x="8934357" y="1927243"/>
            <a:ext cx="2667680" cy="1823152"/>
          </a:xfrm>
          <a:noFill/>
          <a:ln>
            <a:solidFill>
              <a:srgbClr val="996633"/>
            </a:solidFill>
          </a:ln>
        </p:spPr>
      </p:pic>
      <p:pic>
        <p:nvPicPr>
          <p:cNvPr id="5" name="Рисунок 4" descr="PISA_WebBanner6-01.jpg"/>
          <p:cNvPicPr>
            <a:picLocks noChangeAspect="1"/>
          </p:cNvPicPr>
          <p:nvPr/>
        </p:nvPicPr>
        <p:blipFill>
          <a:blip r:embed="rId4" cstate="print"/>
          <a:srcRect/>
          <a:stretch>
            <a:fillRect/>
          </a:stretch>
        </p:blipFill>
        <p:spPr>
          <a:xfrm>
            <a:off x="10127252" y="1"/>
            <a:ext cx="1753599" cy="540000"/>
          </a:xfrm>
          <a:prstGeom prst="rect">
            <a:avLst/>
          </a:prstGeom>
        </p:spPr>
      </p:pic>
      <p:pic>
        <p:nvPicPr>
          <p:cNvPr id="6" name="Picture 3"/>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a:lnSpc>
                <a:spcPts val="3332"/>
              </a:lnSpc>
            </a:pPr>
            <a:r>
              <a:rPr lang="ru-RU" sz="4300" b="1" dirty="0"/>
              <a:t>Высший уровень </a:t>
            </a:r>
            <a:br>
              <a:rPr lang="ru-RU" sz="4300" b="1" dirty="0"/>
            </a:br>
            <a:r>
              <a:rPr lang="ru-RU" sz="4300" b="1" dirty="0"/>
              <a:t>читательской </a:t>
            </a:r>
            <a:r>
              <a:rPr lang="ru-RU" sz="4300" dirty="0" smtClean="0"/>
              <a:t>грамот</a:t>
            </a:r>
            <a:r>
              <a:rPr lang="ru-RU" sz="4300" b="1" dirty="0" smtClean="0"/>
              <a:t>ности</a:t>
            </a:r>
            <a:r>
              <a:rPr lang="ru-RU" sz="4300" b="1" dirty="0"/>
              <a:t>:</a:t>
            </a:r>
          </a:p>
        </p:txBody>
      </p:sp>
      <p:sp>
        <p:nvSpPr>
          <p:cNvPr id="43011" name="Rectangle 3"/>
          <p:cNvSpPr>
            <a:spLocks noGrp="1" noChangeArrowheads="1"/>
          </p:cNvSpPr>
          <p:nvPr>
            <p:ph type="body" sz="half" idx="1"/>
          </p:nvPr>
        </p:nvSpPr>
        <p:spPr>
          <a:xfrm>
            <a:off x="594044" y="1701542"/>
            <a:ext cx="7965945" cy="4703288"/>
          </a:xfrm>
          <a:ln/>
        </p:spPr>
        <p:txBody>
          <a:bodyPr/>
          <a:lstStyle/>
          <a:p>
            <a:r>
              <a:rPr lang="ru-RU" sz="3100" dirty="0"/>
              <a:t>Информация противоречива, требует критической оценки.</a:t>
            </a:r>
          </a:p>
          <a:p>
            <a:r>
              <a:rPr lang="ru-RU" sz="3100" dirty="0"/>
              <a:t>Читатель должен сам строить гипотезы на основе специальных знаний, излагаемых в тексте. </a:t>
            </a:r>
          </a:p>
          <a:p>
            <a:r>
              <a:rPr lang="ru-RU" sz="3100" dirty="0" smtClean="0"/>
              <a:t>Читателю </a:t>
            </a:r>
            <a:r>
              <a:rPr lang="ru-RU" sz="3100" dirty="0"/>
              <a:t>приходится работать с точками зрения, которые не согласуются с его житейскими представлениями и здравым смыслом. </a:t>
            </a:r>
          </a:p>
          <a:p>
            <a:pPr>
              <a:buFont typeface="Wingdings" pitchFamily="2" charset="2"/>
              <a:buNone/>
            </a:pPr>
            <a:endParaRPr lang="ru-RU" sz="3100" dirty="0"/>
          </a:p>
        </p:txBody>
      </p:sp>
      <p:pic>
        <p:nvPicPr>
          <p:cNvPr id="43012" name="Picture 4" descr="read16"/>
          <p:cNvPicPr>
            <a:picLocks noGrp="1" noChangeAspect="1" noChangeArrowheads="1"/>
          </p:cNvPicPr>
          <p:nvPr>
            <p:ph sz="half" idx="2"/>
          </p:nvPr>
        </p:nvPicPr>
        <p:blipFill>
          <a:blip r:embed="rId3" cstate="print"/>
          <a:stretch>
            <a:fillRect/>
          </a:stretch>
        </p:blipFill>
        <p:spPr>
          <a:xfrm>
            <a:off x="8653677" y="1927244"/>
            <a:ext cx="2356059" cy="1934214"/>
          </a:xfrm>
          <a:noFill/>
          <a:ln>
            <a:solidFill>
              <a:srgbClr val="996633"/>
            </a:solidFill>
          </a:ln>
        </p:spPr>
      </p:pic>
      <p:pic>
        <p:nvPicPr>
          <p:cNvPr id="5" name="Рисунок 4" descr="PISA_WebBanner6-01.jpg"/>
          <p:cNvPicPr>
            <a:picLocks noChangeAspect="1"/>
          </p:cNvPicPr>
          <p:nvPr/>
        </p:nvPicPr>
        <p:blipFill>
          <a:blip r:embed="rId4" cstate="print"/>
          <a:srcRect/>
          <a:stretch>
            <a:fillRect/>
          </a:stretch>
        </p:blipFill>
        <p:spPr>
          <a:xfrm>
            <a:off x="10127252" y="1"/>
            <a:ext cx="1753599" cy="540000"/>
          </a:xfrm>
          <a:prstGeom prst="rect">
            <a:avLst/>
          </a:prstGeom>
        </p:spPr>
      </p:pic>
      <p:pic>
        <p:nvPicPr>
          <p:cNvPr id="6" name="Picture 3"/>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483" y="272293"/>
            <a:ext cx="10692765" cy="1024543"/>
          </a:xfrm>
        </p:spPr>
        <p:txBody>
          <a:bodyPr>
            <a:normAutofit/>
          </a:bodyPr>
          <a:lstStyle/>
          <a:p>
            <a:r>
              <a:rPr lang="ru-RU" sz="4300" dirty="0" smtClean="0"/>
              <a:t>Типы заданий 6 уровня сложности</a:t>
            </a:r>
            <a:endParaRPr lang="ru-RU" sz="4300" dirty="0"/>
          </a:p>
        </p:txBody>
      </p:sp>
      <p:sp>
        <p:nvSpPr>
          <p:cNvPr id="3" name="Объект 2"/>
          <p:cNvSpPr>
            <a:spLocks noGrp="1"/>
          </p:cNvSpPr>
          <p:nvPr>
            <p:ph idx="4294967295"/>
          </p:nvPr>
        </p:nvSpPr>
        <p:spPr>
          <a:xfrm>
            <a:off x="981724" y="1250219"/>
            <a:ext cx="10692765" cy="4728165"/>
          </a:xfrm>
          <a:prstGeom prst="rect">
            <a:avLst/>
          </a:prstGeom>
        </p:spPr>
        <p:txBody>
          <a:bodyPr>
            <a:normAutofit/>
          </a:bodyPr>
          <a:lstStyle/>
          <a:p>
            <a:pPr marL="0" indent="0">
              <a:buNone/>
            </a:pPr>
            <a:r>
              <a:rPr lang="ru-RU" sz="3800" i="1" u="sng" dirty="0" smtClean="0">
                <a:latin typeface="Arial" panose="020B0604020202020204" pitchFamily="34" charset="0"/>
                <a:cs typeface="Arial" panose="020B0604020202020204" pitchFamily="34" charset="0"/>
              </a:rPr>
              <a:t>Найти и извлечь информацию</a:t>
            </a:r>
          </a:p>
          <a:p>
            <a:pPr marL="0" indent="0">
              <a:buNone/>
            </a:pPr>
            <a:r>
              <a:rPr lang="ru-RU" sz="3300" dirty="0" smtClean="0">
                <a:latin typeface="Arial" panose="020B0604020202020204" pitchFamily="34" charset="0"/>
                <a:cs typeface="Arial" panose="020B0604020202020204" pitchFamily="34" charset="0"/>
              </a:rPr>
              <a:t>Соединить в точной последовательности </a:t>
            </a:r>
            <a:r>
              <a:rPr lang="ru-RU" sz="3300" u="sng" dirty="0" smtClean="0">
                <a:latin typeface="Arial" panose="020B0604020202020204" pitchFamily="34" charset="0"/>
                <a:cs typeface="Arial" panose="020B0604020202020204" pitchFamily="34" charset="0"/>
              </a:rPr>
              <a:t>множество единиц </a:t>
            </a:r>
            <a:r>
              <a:rPr lang="ru-RU" sz="3300" dirty="0" smtClean="0">
                <a:latin typeface="Arial" panose="020B0604020202020204" pitchFamily="34" charset="0"/>
                <a:cs typeface="Arial" panose="020B0604020202020204" pitchFamily="34" charset="0"/>
              </a:rPr>
              <a:t>информации </a:t>
            </a:r>
            <a:r>
              <a:rPr lang="ru-RU" sz="3300" u="sng" dirty="0" smtClean="0">
                <a:latin typeface="Arial" panose="020B0604020202020204" pitchFamily="34" charset="0"/>
                <a:cs typeface="Arial" panose="020B0604020202020204" pitchFamily="34" charset="0"/>
              </a:rPr>
              <a:t>из различных частей</a:t>
            </a:r>
            <a:r>
              <a:rPr lang="ru-RU" sz="3300" dirty="0" smtClean="0">
                <a:latin typeface="Arial" panose="020B0604020202020204" pitchFamily="34" charset="0"/>
                <a:cs typeface="Arial" panose="020B0604020202020204" pitchFamily="34" charset="0"/>
              </a:rPr>
              <a:t> смешанного текста </a:t>
            </a:r>
            <a:r>
              <a:rPr lang="ru-RU" sz="3300" u="sng" dirty="0" smtClean="0">
                <a:latin typeface="Arial" panose="020B0604020202020204" pitchFamily="34" charset="0"/>
                <a:cs typeface="Arial" panose="020B0604020202020204" pitchFamily="34" charset="0"/>
              </a:rPr>
              <a:t>незнакомого содержания</a:t>
            </a:r>
            <a:endParaRPr lang="ru-RU" sz="33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6222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483" y="197068"/>
            <a:ext cx="10692765" cy="1024543"/>
          </a:xfrm>
        </p:spPr>
        <p:txBody>
          <a:bodyPr>
            <a:normAutofit/>
          </a:bodyPr>
          <a:lstStyle/>
          <a:p>
            <a:r>
              <a:rPr lang="ru-RU" sz="4300" dirty="0" smtClean="0"/>
              <a:t>Типы заданий 6 уровня сложности</a:t>
            </a:r>
            <a:endParaRPr lang="ru-RU" sz="4300" dirty="0"/>
          </a:p>
        </p:txBody>
      </p:sp>
      <p:sp>
        <p:nvSpPr>
          <p:cNvPr id="3" name="Объект 2"/>
          <p:cNvSpPr>
            <a:spLocks noGrp="1"/>
          </p:cNvSpPr>
          <p:nvPr>
            <p:ph idx="4294967295"/>
          </p:nvPr>
        </p:nvSpPr>
        <p:spPr>
          <a:xfrm>
            <a:off x="513922" y="1024543"/>
            <a:ext cx="10692765" cy="4728165"/>
          </a:xfrm>
          <a:prstGeom prst="rect">
            <a:avLst/>
          </a:prstGeom>
        </p:spPr>
        <p:txBody>
          <a:bodyPr>
            <a:normAutofit fontScale="92500" lnSpcReduction="20000"/>
          </a:bodyPr>
          <a:lstStyle/>
          <a:p>
            <a:pPr marL="0" indent="0">
              <a:buNone/>
            </a:pPr>
            <a:r>
              <a:rPr lang="ru-RU" sz="3800" i="1" u="sng" dirty="0" smtClean="0">
                <a:latin typeface="Arial" panose="020B0604020202020204" pitchFamily="34" charset="0"/>
                <a:cs typeface="Arial" panose="020B0604020202020204" pitchFamily="34" charset="0"/>
              </a:rPr>
              <a:t>Интегрировать и интерпретировать сообщения текста</a:t>
            </a:r>
          </a:p>
          <a:p>
            <a:pPr marL="0" indent="0">
              <a:spcAft>
                <a:spcPts val="1428"/>
              </a:spcAft>
              <a:buFont typeface="Wingdings" pitchFamily="2" charset="2"/>
              <a:buChar char="Ø"/>
            </a:pPr>
            <a:r>
              <a:rPr lang="ru-RU" dirty="0" smtClean="0">
                <a:solidFill>
                  <a:schemeClr val="tx1"/>
                </a:solidFill>
                <a:latin typeface="Arial" panose="020B0604020202020204" pitchFamily="34" charset="0"/>
                <a:cs typeface="Arial" panose="020B0604020202020204" pitchFamily="34" charset="0"/>
              </a:rPr>
              <a:t> Строить многочисленные умозаключения</a:t>
            </a:r>
            <a:endParaRPr lang="en-US" dirty="0" smtClean="0">
              <a:solidFill>
                <a:schemeClr val="tx1"/>
              </a:solidFill>
              <a:latin typeface="Arial" panose="020B0604020202020204" pitchFamily="34" charset="0"/>
              <a:cs typeface="Arial" panose="020B0604020202020204" pitchFamily="34" charset="0"/>
            </a:endParaRPr>
          </a:p>
          <a:p>
            <a:pPr marL="0" indent="0">
              <a:spcAft>
                <a:spcPts val="1428"/>
              </a:spcAft>
              <a:buFont typeface="Wingdings" pitchFamily="2" charset="2"/>
              <a:buChar char="Ø"/>
            </a:pPr>
            <a:r>
              <a:rPr lang="ru-RU" dirty="0" smtClean="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C</a:t>
            </a:r>
            <a:r>
              <a:rPr lang="ru-RU" dirty="0" smtClean="0">
                <a:solidFill>
                  <a:schemeClr val="tx1"/>
                </a:solidFill>
                <a:latin typeface="Arial" panose="020B0604020202020204" pitchFamily="34" charset="0"/>
                <a:cs typeface="Arial" panose="020B0604020202020204" pitchFamily="34" charset="0"/>
              </a:rPr>
              <a:t>равнивать и противопоставлять, демонстрируя полноту, точность и детальность понимания всего текста и его отдельных частей</a:t>
            </a:r>
            <a:endParaRPr lang="en-US" dirty="0" smtClean="0">
              <a:solidFill>
                <a:schemeClr val="tx1"/>
              </a:solidFill>
              <a:latin typeface="Arial" panose="020B0604020202020204" pitchFamily="34" charset="0"/>
              <a:cs typeface="Arial" panose="020B0604020202020204" pitchFamily="34" charset="0"/>
            </a:endParaRPr>
          </a:p>
          <a:p>
            <a:pPr marL="0" indent="0">
              <a:spcAft>
                <a:spcPts val="1428"/>
              </a:spcAft>
              <a:buFont typeface="Wingdings" pitchFamily="2" charset="2"/>
              <a:buChar char="Ø"/>
            </a:pPr>
            <a:r>
              <a:rPr lang="ru-RU" dirty="0" smtClean="0">
                <a:solidFill>
                  <a:schemeClr val="tx1"/>
                </a:solidFill>
                <a:latin typeface="Arial" panose="020B0604020202020204" pitchFamily="34" charset="0"/>
                <a:cs typeface="Arial" panose="020B0604020202020204" pitchFamily="34" charset="0"/>
              </a:rPr>
              <a:t> Интегрировать информацию из нескольких текстов</a:t>
            </a:r>
            <a:endParaRPr lang="en-US" dirty="0" smtClean="0">
              <a:solidFill>
                <a:schemeClr val="tx1"/>
              </a:solidFill>
              <a:latin typeface="Arial" panose="020B0604020202020204" pitchFamily="34" charset="0"/>
              <a:cs typeface="Arial" panose="020B0604020202020204" pitchFamily="34" charset="0"/>
            </a:endParaRPr>
          </a:p>
          <a:p>
            <a:pPr marL="0" indent="0">
              <a:spcAft>
                <a:spcPts val="1428"/>
              </a:spcAft>
              <a:buFont typeface="Wingdings" pitchFamily="2" charset="2"/>
              <a:buChar char="Ø"/>
            </a:pPr>
            <a:r>
              <a:rPr lang="ru-RU" dirty="0" smtClean="0">
                <a:solidFill>
                  <a:schemeClr val="tx1"/>
                </a:solidFill>
                <a:latin typeface="Arial" panose="020B0604020202020204" pitchFamily="34" charset="0"/>
                <a:cs typeface="Arial" panose="020B0604020202020204" pitchFamily="34" charset="0"/>
              </a:rPr>
              <a:t> Иметь дело с </a:t>
            </a:r>
            <a:r>
              <a:rPr lang="ru-RU" u="sng" dirty="0" smtClean="0">
                <a:solidFill>
                  <a:schemeClr val="tx1"/>
                </a:solidFill>
                <a:latin typeface="Arial" panose="020B0604020202020204" pitchFamily="34" charset="0"/>
                <a:cs typeface="Arial" panose="020B0604020202020204" pitchFamily="34" charset="0"/>
              </a:rPr>
              <a:t>незнакомым абстрактным и противоречивым содержанием</a:t>
            </a:r>
            <a:endParaRPr lang="ru-RU" u="sn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203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3922" y="197068"/>
            <a:ext cx="10692765" cy="1024543"/>
          </a:xfrm>
        </p:spPr>
        <p:txBody>
          <a:bodyPr>
            <a:normAutofit/>
          </a:bodyPr>
          <a:lstStyle/>
          <a:p>
            <a:r>
              <a:rPr lang="ru-RU" sz="4300" dirty="0" smtClean="0"/>
              <a:t>Типы заданий 6 уровня сложности</a:t>
            </a:r>
            <a:endParaRPr lang="ru-RU" sz="4300" dirty="0"/>
          </a:p>
        </p:txBody>
      </p:sp>
      <p:sp>
        <p:nvSpPr>
          <p:cNvPr id="3" name="Объект 2"/>
          <p:cNvSpPr>
            <a:spLocks noGrp="1"/>
          </p:cNvSpPr>
          <p:nvPr>
            <p:ph idx="4294967295"/>
          </p:nvPr>
        </p:nvSpPr>
        <p:spPr>
          <a:xfrm>
            <a:off x="701043" y="1099769"/>
            <a:ext cx="10692765" cy="4728165"/>
          </a:xfrm>
          <a:prstGeom prst="rect">
            <a:avLst/>
          </a:prstGeom>
        </p:spPr>
        <p:txBody>
          <a:bodyPr>
            <a:normAutofit/>
          </a:bodyPr>
          <a:lstStyle/>
          <a:p>
            <a:pPr marL="0" indent="0">
              <a:buNone/>
            </a:pPr>
            <a:r>
              <a:rPr lang="ru-RU" sz="3800" i="1" u="sng" dirty="0" smtClean="0">
                <a:latin typeface="Arial" panose="020B0604020202020204" pitchFamily="34" charset="0"/>
                <a:cs typeface="Arial" panose="020B0604020202020204" pitchFamily="34" charset="0"/>
              </a:rPr>
              <a:t>Осмыслить и оценить сообщения текста</a:t>
            </a:r>
          </a:p>
          <a:p>
            <a:pPr marL="0" indent="0">
              <a:buFont typeface="Wingdings" pitchFamily="2" charset="2"/>
              <a:buChar char="Ø"/>
            </a:pPr>
            <a:r>
              <a:rPr lang="ru-RU" sz="3300" dirty="0" smtClean="0">
                <a:latin typeface="Arial" panose="020B0604020202020204" pitchFamily="34" charset="0"/>
                <a:cs typeface="Arial" panose="020B0604020202020204" pitchFamily="34" charset="0"/>
              </a:rPr>
              <a:t>  Высказывать предположения на основе текста </a:t>
            </a:r>
            <a:endParaRPr lang="en-US" sz="3300" dirty="0" smtClean="0">
              <a:latin typeface="Arial" panose="020B0604020202020204" pitchFamily="34" charset="0"/>
              <a:cs typeface="Arial" panose="020B0604020202020204" pitchFamily="34" charset="0"/>
            </a:endParaRPr>
          </a:p>
          <a:p>
            <a:pPr marL="0" indent="0">
              <a:buFont typeface="Wingdings" pitchFamily="2" charset="2"/>
              <a:buChar char="Ø"/>
            </a:pPr>
            <a:r>
              <a:rPr lang="ru-RU" sz="3300" dirty="0" smtClean="0">
                <a:latin typeface="Arial" panose="020B0604020202020204" pitchFamily="34" charset="0"/>
                <a:cs typeface="Arial" panose="020B0604020202020204" pitchFamily="34" charset="0"/>
              </a:rPr>
              <a:t>  Критически оценивать сложный текст на незнакомую тему. При этом демонстрировать тонкое понимание связи текста и внетекстового знания. </a:t>
            </a:r>
          </a:p>
          <a:p>
            <a:pPr marL="0" indent="0">
              <a:buFont typeface="Wingdings" pitchFamily="2" charset="2"/>
              <a:buChar char="Ø"/>
            </a:pPr>
            <a:r>
              <a:rPr lang="ru-RU" sz="3300" dirty="0" smtClean="0">
                <a:latin typeface="Arial" panose="020B0604020202020204" pitchFamily="34" charset="0"/>
                <a:cs typeface="Arial" panose="020B0604020202020204" pitchFamily="34" charset="0"/>
              </a:rPr>
              <a:t>  Строить оценку одновременно по нескольким основаниям или с нескольких точек зрения</a:t>
            </a:r>
            <a:endParaRPr lang="ru-RU"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3741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043" y="546747"/>
            <a:ext cx="10692765" cy="1024543"/>
          </a:xfrm>
        </p:spPr>
        <p:txBody>
          <a:bodyPr/>
          <a:lstStyle/>
          <a:p>
            <a:pPr>
              <a:lnSpc>
                <a:spcPts val="3332"/>
              </a:lnSpc>
            </a:pPr>
            <a:r>
              <a:rPr lang="ru-RU" sz="3300" dirty="0" smtClean="0"/>
              <a:t>2-й – пороговый уровень читательской грамотности</a:t>
            </a:r>
            <a:endParaRPr lang="ru-RU" sz="3300" dirty="0"/>
          </a:p>
        </p:txBody>
      </p:sp>
      <p:sp>
        <p:nvSpPr>
          <p:cNvPr id="3" name="Содержимое 2"/>
          <p:cNvSpPr>
            <a:spLocks noGrp="1"/>
          </p:cNvSpPr>
          <p:nvPr>
            <p:ph sz="quarter" idx="4294967295"/>
          </p:nvPr>
        </p:nvSpPr>
        <p:spPr>
          <a:xfrm>
            <a:off x="1355966" y="1551118"/>
            <a:ext cx="9648084" cy="5190527"/>
          </a:xfrm>
          <a:prstGeom prst="rect">
            <a:avLst/>
          </a:prstGeom>
        </p:spPr>
        <p:txBody>
          <a:bodyPr lIns="108823" tIns="54411" rIns="108823" bIns="54411">
            <a:normAutofit fontScale="85000" lnSpcReduction="10000"/>
          </a:bodyPr>
          <a:lstStyle/>
          <a:p>
            <a:r>
              <a:rPr lang="ru-RU" dirty="0" smtClean="0">
                <a:solidFill>
                  <a:schemeClr val="tx1"/>
                </a:solidFill>
              </a:rPr>
              <a:t>Найти в тексте одну или несколько единиц информации, требующей дополнительного, но несложного осмысления</a:t>
            </a:r>
          </a:p>
          <a:p>
            <a:r>
              <a:rPr lang="ru-RU" dirty="0" smtClean="0">
                <a:solidFill>
                  <a:schemeClr val="tx1"/>
                </a:solidFill>
              </a:rPr>
              <a:t>Распознать главную мысль текста</a:t>
            </a:r>
          </a:p>
          <a:p>
            <a:r>
              <a:rPr lang="ru-RU" dirty="0" smtClean="0">
                <a:solidFill>
                  <a:schemeClr val="tx1"/>
                </a:solidFill>
              </a:rPr>
              <a:t>Понять связи отдельных частей текста</a:t>
            </a:r>
          </a:p>
          <a:p>
            <a:r>
              <a:rPr lang="ru-RU" dirty="0" smtClean="0">
                <a:solidFill>
                  <a:schemeClr val="tx1"/>
                </a:solidFill>
              </a:rPr>
              <a:t>Интерпретировать отдельные части текста, сравнивая или противопоставляя отдельные сообщения текста</a:t>
            </a:r>
          </a:p>
          <a:p>
            <a:r>
              <a:rPr lang="ru-RU" dirty="0" smtClean="0">
                <a:solidFill>
                  <a:schemeClr val="tx1"/>
                </a:solidFill>
              </a:rPr>
              <a:t>Для осмысления текста читатель должен установить </a:t>
            </a:r>
            <a:r>
              <a:rPr lang="ru-RU" u="sng" dirty="0" smtClean="0">
                <a:solidFill>
                  <a:srgbClr val="FF0000"/>
                </a:solidFill>
              </a:rPr>
              <a:t>ряд связей между текстом и внетекстовыми знаниями</a:t>
            </a:r>
            <a:r>
              <a:rPr lang="ru-RU" dirty="0" smtClean="0">
                <a:solidFill>
                  <a:schemeClr val="tx1"/>
                </a:solidFill>
              </a:rPr>
              <a:t>, опираясь на личный опыт и собственные отношения к описанным реалиям</a:t>
            </a:r>
            <a:endParaRPr lang="ru-RU" dirty="0">
              <a:solidFill>
                <a:schemeClr val="tx1"/>
              </a:solidFill>
            </a:endParaRPr>
          </a:p>
        </p:txBody>
      </p:sp>
      <p:pic>
        <p:nvPicPr>
          <p:cNvPr id="4" name="Рисунок 3" descr="PISA_WebBanner6-01.jpg"/>
          <p:cNvPicPr>
            <a:picLocks noChangeAspect="1"/>
          </p:cNvPicPr>
          <p:nvPr/>
        </p:nvPicPr>
        <p:blipFill>
          <a:blip r:embed="rId2" cstate="print"/>
          <a:srcRect/>
          <a:stretch>
            <a:fillRect/>
          </a:stretch>
        </p:blipFill>
        <p:spPr>
          <a:xfrm>
            <a:off x="10127252" y="1"/>
            <a:ext cx="1753599" cy="540000"/>
          </a:xfrm>
          <a:prstGeom prst="rect">
            <a:avLst/>
          </a:prstGeom>
        </p:spPr>
      </p:pic>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1"/>
            <a:ext cx="1762463" cy="5400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923432" y="269827"/>
            <a:ext cx="10066354" cy="1008112"/>
          </a:xfrm>
        </p:spPr>
        <p:txBody>
          <a:bodyPr>
            <a:normAutofit/>
          </a:bodyPr>
          <a:lstStyle/>
          <a:p>
            <a:r>
              <a:rPr lang="ru-RU" sz="3200" dirty="0" smtClean="0">
                <a:solidFill>
                  <a:srgbClr val="000099"/>
                </a:solidFill>
              </a:rPr>
              <a:t>Ключевые компетенции (</a:t>
            </a:r>
            <a:r>
              <a:rPr lang="en-US" sz="3200" dirty="0" smtClean="0">
                <a:solidFill>
                  <a:srgbClr val="000099"/>
                </a:solidFill>
              </a:rPr>
              <a:t>DESECO, OECD 1999)</a:t>
            </a:r>
            <a:endParaRPr lang="en-US" sz="3200" dirty="0"/>
          </a:p>
        </p:txBody>
      </p:sp>
      <p:sp>
        <p:nvSpPr>
          <p:cNvPr id="293891" name="Rectangle 3"/>
          <p:cNvSpPr>
            <a:spLocks noGrp="1" noChangeArrowheads="1"/>
          </p:cNvSpPr>
          <p:nvPr>
            <p:ph type="body" idx="1"/>
          </p:nvPr>
        </p:nvSpPr>
        <p:spPr>
          <a:xfrm>
            <a:off x="1827824" y="3343381"/>
            <a:ext cx="9513202" cy="3119133"/>
          </a:xfrm>
        </p:spPr>
        <p:txBody>
          <a:bodyPr/>
          <a:lstStyle/>
          <a:p>
            <a:r>
              <a:rPr lang="ru-RU" sz="2300" dirty="0" smtClean="0"/>
              <a:t>Действовать автономно </a:t>
            </a:r>
          </a:p>
          <a:p>
            <a:pPr>
              <a:spcAft>
                <a:spcPct val="20000"/>
              </a:spcAft>
              <a:buFont typeface="Wingdings" pitchFamily="2" charset="2"/>
              <a:buNone/>
            </a:pPr>
            <a:r>
              <a:rPr lang="ru-RU" sz="2300" dirty="0" smtClean="0"/>
              <a:t>	Фокус: персональная идентификация/относительная автономия</a:t>
            </a:r>
          </a:p>
          <a:p>
            <a:pPr>
              <a:spcAft>
                <a:spcPct val="20000"/>
              </a:spcAft>
            </a:pPr>
            <a:r>
              <a:rPr lang="ru-RU" sz="2300" dirty="0" smtClean="0"/>
              <a:t>Использовать интерактивно различные средства </a:t>
            </a:r>
          </a:p>
          <a:p>
            <a:pPr>
              <a:spcAft>
                <a:spcPct val="20000"/>
              </a:spcAft>
              <a:buFont typeface="Wingdings" pitchFamily="2" charset="2"/>
              <a:buNone/>
            </a:pPr>
            <a:r>
              <a:rPr lang="ru-RU" sz="2300" dirty="0" smtClean="0"/>
              <a:t>	Фокус: взаимодействие с миром с помощью различных средств</a:t>
            </a:r>
          </a:p>
          <a:p>
            <a:pPr>
              <a:spcAft>
                <a:spcPct val="20000"/>
              </a:spcAft>
            </a:pPr>
            <a:r>
              <a:rPr lang="ru-RU" sz="2300" dirty="0" smtClean="0"/>
              <a:t>Функционировать в социально гетерогенных группах</a:t>
            </a:r>
          </a:p>
          <a:p>
            <a:pPr>
              <a:spcAft>
                <a:spcPct val="20000"/>
              </a:spcAft>
              <a:buFont typeface="Wingdings" pitchFamily="2" charset="2"/>
              <a:buNone/>
            </a:pPr>
            <a:r>
              <a:rPr lang="ru-RU" sz="2300" dirty="0" smtClean="0"/>
              <a:t>	Фокус: взаимодействие с другими</a:t>
            </a:r>
            <a:endParaRPr lang="ru-RU" sz="2300" dirty="0"/>
          </a:p>
        </p:txBody>
      </p:sp>
      <p:sp>
        <p:nvSpPr>
          <p:cNvPr id="293892" name="Rectangle 4"/>
          <p:cNvSpPr>
            <a:spLocks noChangeArrowheads="1"/>
          </p:cNvSpPr>
          <p:nvPr/>
        </p:nvSpPr>
        <p:spPr bwMode="auto">
          <a:xfrm>
            <a:off x="1370868" y="1910503"/>
            <a:ext cx="9723639" cy="1127728"/>
          </a:xfrm>
          <a:prstGeom prst="rect">
            <a:avLst/>
          </a:prstGeom>
          <a:solidFill>
            <a:srgbClr val="5F5FD7"/>
          </a:solidFill>
          <a:ln w="12700">
            <a:noFill/>
            <a:miter lim="800000"/>
            <a:headEnd/>
            <a:tailEnd/>
          </a:ln>
          <a:effectLst/>
        </p:spPr>
        <p:txBody>
          <a:bodyPr wrap="none" lIns="102794" tIns="50495" rIns="102794" bIns="50495" anchor="ctr"/>
          <a:lstStyle/>
          <a:p>
            <a:pPr algn="ctr" eaLnBrk="0" hangingPunct="0">
              <a:lnSpc>
                <a:spcPct val="80000"/>
              </a:lnSpc>
            </a:pPr>
            <a:r>
              <a:rPr lang="en-US" sz="3200" b="1" dirty="0">
                <a:solidFill>
                  <a:schemeClr val="bg1"/>
                </a:solidFill>
              </a:rPr>
              <a:t>3 </a:t>
            </a:r>
            <a:r>
              <a:rPr lang="ru-RU" sz="3200" b="1" dirty="0" smtClean="0">
                <a:solidFill>
                  <a:schemeClr val="bg1"/>
                </a:solidFill>
              </a:rPr>
              <a:t>области для разработки содержания</a:t>
            </a:r>
          </a:p>
          <a:p>
            <a:pPr algn="ctr" eaLnBrk="0" hangingPunct="0">
              <a:lnSpc>
                <a:spcPct val="80000"/>
              </a:lnSpc>
            </a:pPr>
            <a:r>
              <a:rPr lang="ru-RU" sz="3200" b="1" dirty="0" smtClean="0">
                <a:solidFill>
                  <a:schemeClr val="bg1"/>
                </a:solidFill>
              </a:rPr>
              <a:t> оценки</a:t>
            </a:r>
            <a:endParaRPr lang="ru-RU" sz="3200" b="1" dirty="0">
              <a:solidFill>
                <a:schemeClr val="bg1"/>
              </a:solidFill>
            </a:endParaRPr>
          </a:p>
        </p:txBody>
      </p:sp>
      <p:sp>
        <p:nvSpPr>
          <p:cNvPr id="293893" name="Rectangle 5"/>
          <p:cNvSpPr>
            <a:spLocks noChangeArrowheads="1"/>
          </p:cNvSpPr>
          <p:nvPr/>
        </p:nvSpPr>
        <p:spPr bwMode="auto">
          <a:xfrm rot="16200000">
            <a:off x="-1021891" y="4451936"/>
            <a:ext cx="3685016" cy="1305383"/>
          </a:xfrm>
          <a:prstGeom prst="rect">
            <a:avLst/>
          </a:prstGeom>
          <a:solidFill>
            <a:srgbClr val="5F5FD7"/>
          </a:solidFill>
          <a:ln w="12700">
            <a:noFill/>
            <a:miter lim="800000"/>
            <a:headEnd/>
            <a:tailEnd/>
          </a:ln>
          <a:effectLst/>
        </p:spPr>
        <p:txBody>
          <a:bodyPr lIns="102794" tIns="50495" rIns="102794" bIns="50495">
            <a:spAutoFit/>
          </a:bodyPr>
          <a:lstStyle/>
          <a:p>
            <a:pPr algn="ctr" eaLnBrk="0" hangingPunct="0">
              <a:spcBef>
                <a:spcPct val="20000"/>
              </a:spcBef>
            </a:pPr>
            <a:r>
              <a:rPr lang="ru-RU" sz="2300" b="1" dirty="0" smtClean="0">
                <a:solidFill>
                  <a:schemeClr val="bg1"/>
                </a:solidFill>
              </a:rPr>
              <a:t>Критическое мышление</a:t>
            </a:r>
            <a:r>
              <a:rPr lang="en-US" sz="2300" b="1" dirty="0" smtClean="0">
                <a:solidFill>
                  <a:schemeClr val="bg1"/>
                </a:solidFill>
              </a:rPr>
              <a:t> </a:t>
            </a:r>
            <a:r>
              <a:rPr lang="en-US" sz="2300" b="1" dirty="0">
                <a:solidFill>
                  <a:schemeClr val="bg1"/>
                </a:solidFill>
              </a:rPr>
              <a:t>/ </a:t>
            </a:r>
          </a:p>
          <a:p>
            <a:pPr algn="ctr" eaLnBrk="0" hangingPunct="0">
              <a:spcBef>
                <a:spcPct val="20000"/>
              </a:spcBef>
            </a:pPr>
            <a:r>
              <a:rPr lang="ru-RU" sz="2300" b="1" dirty="0" smtClean="0">
                <a:solidFill>
                  <a:schemeClr val="bg1"/>
                </a:solidFill>
              </a:rPr>
              <a:t>рефлексивный</a:t>
            </a:r>
            <a:r>
              <a:rPr lang="en-US" sz="2300" b="1" dirty="0" smtClean="0">
                <a:solidFill>
                  <a:schemeClr val="bg1"/>
                </a:solidFill>
              </a:rPr>
              <a:t>/</a:t>
            </a:r>
            <a:endParaRPr lang="ru-RU" sz="2300" b="1" dirty="0" smtClean="0">
              <a:solidFill>
                <a:schemeClr val="bg1"/>
              </a:solidFill>
            </a:endParaRPr>
          </a:p>
          <a:p>
            <a:pPr algn="ctr" eaLnBrk="0" hangingPunct="0">
              <a:spcBef>
                <a:spcPct val="20000"/>
              </a:spcBef>
            </a:pPr>
            <a:r>
              <a:rPr lang="ru-RU" sz="2300" b="1" dirty="0" smtClean="0">
                <a:solidFill>
                  <a:schemeClr val="bg1"/>
                </a:solidFill>
              </a:rPr>
              <a:t>холистический подход</a:t>
            </a:r>
            <a:endParaRPr lang="en-US" sz="23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3893"/>
                                        </p:tgtEl>
                                        <p:attrNameLst>
                                          <p:attrName>style.visibility</p:attrName>
                                        </p:attrNameLst>
                                      </p:cBhvr>
                                      <p:to>
                                        <p:strVal val="visible"/>
                                      </p:to>
                                    </p:set>
                                    <p:animEffect transition="in" filter="box(out)">
                                      <p:cBhvr>
                                        <p:cTn id="7" dur="500"/>
                                        <p:tgtEl>
                                          <p:spTgt spid="29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3"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483" y="272293"/>
            <a:ext cx="10692765" cy="1024543"/>
          </a:xfrm>
        </p:spPr>
        <p:txBody>
          <a:bodyPr>
            <a:normAutofit/>
          </a:bodyPr>
          <a:lstStyle/>
          <a:p>
            <a:r>
              <a:rPr lang="ru-RU" sz="4300" dirty="0" smtClean="0"/>
              <a:t>Типы заданий 2 уровня сложности</a:t>
            </a:r>
            <a:endParaRPr lang="ru-RU" sz="4300" dirty="0"/>
          </a:p>
        </p:txBody>
      </p:sp>
      <p:sp>
        <p:nvSpPr>
          <p:cNvPr id="3" name="Объект 2"/>
          <p:cNvSpPr>
            <a:spLocks noGrp="1"/>
          </p:cNvSpPr>
          <p:nvPr>
            <p:ph idx="4294967295"/>
          </p:nvPr>
        </p:nvSpPr>
        <p:spPr>
          <a:xfrm>
            <a:off x="981724" y="1475894"/>
            <a:ext cx="10692765" cy="4728165"/>
          </a:xfrm>
          <a:prstGeom prst="rect">
            <a:avLst/>
          </a:prstGeom>
        </p:spPr>
        <p:txBody>
          <a:bodyPr>
            <a:normAutofit/>
          </a:bodyPr>
          <a:lstStyle/>
          <a:p>
            <a:pPr marL="0" indent="0">
              <a:buNone/>
            </a:pPr>
            <a:r>
              <a:rPr lang="ru-RU" sz="3800" i="1" u="sng" dirty="0" smtClean="0">
                <a:latin typeface="Arial" panose="020B0604020202020204" pitchFamily="34" charset="0"/>
                <a:cs typeface="Arial" panose="020B0604020202020204" pitchFamily="34" charset="0"/>
              </a:rPr>
              <a:t>Найти и извлечь информацию</a:t>
            </a:r>
          </a:p>
          <a:p>
            <a:pPr marL="0" indent="0">
              <a:buNone/>
            </a:pPr>
            <a:r>
              <a:rPr lang="ru-RU" sz="3300" dirty="0" smtClean="0">
                <a:latin typeface="Arial" panose="020B0604020202020204" pitchFamily="34" charset="0"/>
                <a:cs typeface="Arial" panose="020B0604020202020204" pitchFamily="34" charset="0"/>
              </a:rPr>
              <a:t>Найти одну или несколько единиц информации, отвечающей нескольким критериям </a:t>
            </a:r>
          </a:p>
          <a:p>
            <a:pPr marL="0" indent="0">
              <a:buNone/>
            </a:pPr>
            <a:r>
              <a:rPr lang="ru-RU" i="1" dirty="0" smtClean="0">
                <a:solidFill>
                  <a:schemeClr val="tx1"/>
                </a:solidFill>
                <a:latin typeface="Arial" panose="020B0604020202020204" pitchFamily="34" charset="0"/>
                <a:cs typeface="Arial" panose="020B0604020202020204" pitchFamily="34" charset="0"/>
              </a:rPr>
              <a:t>Текст содержит небольшое количество конкурирующей информации</a:t>
            </a:r>
          </a:p>
          <a:p>
            <a:pPr marL="0" indent="0">
              <a:buNone/>
            </a:pPr>
            <a:endParaRPr lang="ru-RU"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2756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3922" y="197068"/>
            <a:ext cx="10692765" cy="1024543"/>
          </a:xfrm>
        </p:spPr>
        <p:txBody>
          <a:bodyPr>
            <a:normAutofit/>
          </a:bodyPr>
          <a:lstStyle/>
          <a:p>
            <a:r>
              <a:rPr lang="ru-RU" sz="4300" dirty="0" smtClean="0"/>
              <a:t>Типы заданий 2 уровня сложности</a:t>
            </a:r>
            <a:endParaRPr lang="ru-RU" sz="4300" dirty="0"/>
          </a:p>
        </p:txBody>
      </p:sp>
      <p:sp>
        <p:nvSpPr>
          <p:cNvPr id="3" name="Объект 2"/>
          <p:cNvSpPr>
            <a:spLocks noGrp="1"/>
          </p:cNvSpPr>
          <p:nvPr>
            <p:ph idx="4294967295"/>
          </p:nvPr>
        </p:nvSpPr>
        <p:spPr>
          <a:xfrm>
            <a:off x="701043" y="1475894"/>
            <a:ext cx="10692765" cy="4728165"/>
          </a:xfrm>
          <a:prstGeom prst="rect">
            <a:avLst/>
          </a:prstGeom>
        </p:spPr>
        <p:txBody>
          <a:bodyPr>
            <a:normAutofit fontScale="92500" lnSpcReduction="10000"/>
          </a:bodyPr>
          <a:lstStyle/>
          <a:p>
            <a:pPr marL="0" indent="0">
              <a:buNone/>
            </a:pPr>
            <a:r>
              <a:rPr lang="ru-RU" sz="3800" i="1" u="sng" dirty="0" smtClean="0">
                <a:latin typeface="Arial" panose="020B0604020202020204" pitchFamily="34" charset="0"/>
                <a:cs typeface="Arial" panose="020B0604020202020204" pitchFamily="34" charset="0"/>
              </a:rPr>
              <a:t>Интегрировать и интерпретировать сообщения текста</a:t>
            </a:r>
          </a:p>
          <a:p>
            <a:pPr marL="0" indent="0">
              <a:buFont typeface="Wingdings" pitchFamily="2" charset="2"/>
              <a:buChar char="Ø"/>
            </a:pPr>
            <a:r>
              <a:rPr lang="ru-RU" sz="3300" dirty="0" smtClean="0">
                <a:latin typeface="Arial" panose="020B0604020202020204" pitchFamily="34" charset="0"/>
                <a:cs typeface="Arial" panose="020B0604020202020204" pitchFamily="34" charset="0"/>
              </a:rPr>
              <a:t> Определить основную мысль текста</a:t>
            </a:r>
          </a:p>
          <a:p>
            <a:pPr marL="0" indent="0">
              <a:buFont typeface="Wingdings" pitchFamily="2" charset="2"/>
              <a:buChar char="Ø"/>
            </a:pPr>
            <a:r>
              <a:rPr lang="ru-RU" sz="3300" dirty="0" smtClean="0">
                <a:latin typeface="Arial" panose="020B0604020202020204" pitchFamily="34" charset="0"/>
                <a:cs typeface="Arial" panose="020B0604020202020204" pitchFamily="34" charset="0"/>
              </a:rPr>
              <a:t> Понять отношения отдельных сообщений текста</a:t>
            </a:r>
          </a:p>
          <a:p>
            <a:pPr marL="0" indent="0">
              <a:buFont typeface="Wingdings" pitchFamily="2" charset="2"/>
              <a:buChar char="Ø"/>
            </a:pPr>
            <a:r>
              <a:rPr lang="ru-RU" sz="3300" dirty="0" smtClean="0">
                <a:latin typeface="Arial" panose="020B0604020202020204" pitchFamily="34" charset="0"/>
                <a:cs typeface="Arial" panose="020B0604020202020204" pitchFamily="34" charset="0"/>
              </a:rPr>
              <a:t> Построить или применить простые понятия</a:t>
            </a:r>
          </a:p>
          <a:p>
            <a:pPr marL="0" indent="0">
              <a:buFont typeface="Wingdings" pitchFamily="2" charset="2"/>
              <a:buChar char="Ø"/>
            </a:pPr>
            <a:r>
              <a:rPr lang="ru-RU" sz="3300" dirty="0" smtClean="0">
                <a:latin typeface="Arial" panose="020B0604020202020204" pitchFamily="34" charset="0"/>
                <a:cs typeface="Arial" panose="020B0604020202020204" pitchFamily="34" charset="0"/>
              </a:rPr>
              <a:t> Истолковать значение небольшой части текста</a:t>
            </a:r>
          </a:p>
          <a:p>
            <a:pPr marL="0" indent="0">
              <a:buNone/>
            </a:pPr>
            <a:endParaRPr lang="ru-RU" sz="3300" dirty="0" smtClean="0">
              <a:latin typeface="Arial" panose="020B0604020202020204" pitchFamily="34" charset="0"/>
              <a:cs typeface="Arial" panose="020B0604020202020204" pitchFamily="34" charset="0"/>
            </a:endParaRPr>
          </a:p>
          <a:p>
            <a:pPr marL="0" indent="0">
              <a:buNone/>
            </a:pPr>
            <a:r>
              <a:rPr lang="ru-RU" sz="2600" i="1" dirty="0" smtClean="0">
                <a:latin typeface="Arial" panose="020B0604020202020204" pitchFamily="34" charset="0"/>
                <a:cs typeface="Arial" panose="020B0604020202020204" pitchFamily="34" charset="0"/>
              </a:rPr>
              <a:t>Искомая информация не выделена в тексте специально, но для её понимания требуются простые мыслительные операции</a:t>
            </a:r>
          </a:p>
        </p:txBody>
      </p:sp>
    </p:spTree>
    <p:extLst>
      <p:ext uri="{BB962C8B-B14F-4D97-AF65-F5344CB8AC3E}">
        <p14:creationId xmlns:p14="http://schemas.microsoft.com/office/powerpoint/2010/main" val="26169156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043" y="422743"/>
            <a:ext cx="10692765" cy="1024543"/>
          </a:xfrm>
        </p:spPr>
        <p:txBody>
          <a:bodyPr>
            <a:normAutofit/>
          </a:bodyPr>
          <a:lstStyle/>
          <a:p>
            <a:r>
              <a:rPr lang="ru-RU" sz="4300" dirty="0" smtClean="0"/>
              <a:t>Типы заданий 2 уровня сложности</a:t>
            </a:r>
            <a:endParaRPr lang="ru-RU" sz="4300" dirty="0"/>
          </a:p>
        </p:txBody>
      </p:sp>
      <p:sp>
        <p:nvSpPr>
          <p:cNvPr id="3" name="Объект 2"/>
          <p:cNvSpPr>
            <a:spLocks noGrp="1"/>
          </p:cNvSpPr>
          <p:nvPr>
            <p:ph idx="4294967295"/>
          </p:nvPr>
        </p:nvSpPr>
        <p:spPr>
          <a:xfrm>
            <a:off x="794603" y="1551119"/>
            <a:ext cx="10692765" cy="4728165"/>
          </a:xfrm>
          <a:prstGeom prst="rect">
            <a:avLst/>
          </a:prstGeom>
        </p:spPr>
        <p:txBody>
          <a:bodyPr>
            <a:normAutofit/>
          </a:bodyPr>
          <a:lstStyle/>
          <a:p>
            <a:pPr marL="0" indent="0">
              <a:buNone/>
            </a:pPr>
            <a:r>
              <a:rPr lang="ru-RU" sz="3800" i="1" u="sng" dirty="0" smtClean="0">
                <a:latin typeface="Arial" panose="020B0604020202020204" pitchFamily="34" charset="0"/>
                <a:cs typeface="Arial" panose="020B0604020202020204" pitchFamily="34" charset="0"/>
              </a:rPr>
              <a:t>Осмыслить и оценить сообщения текста</a:t>
            </a:r>
          </a:p>
          <a:p>
            <a:pPr marL="0" indent="0">
              <a:buNone/>
            </a:pPr>
            <a:r>
              <a:rPr lang="ru-RU" sz="3300" dirty="0" smtClean="0">
                <a:latin typeface="Arial" panose="020B0604020202020204" pitchFamily="34" charset="0"/>
                <a:cs typeface="Arial" panose="020B0604020202020204" pitchFamily="34" charset="0"/>
              </a:rPr>
              <a:t>Сравнить или связать текст и внетекстовые знания</a:t>
            </a:r>
          </a:p>
          <a:p>
            <a:pPr marL="0" indent="0">
              <a:buNone/>
            </a:pPr>
            <a:r>
              <a:rPr lang="ru-RU" sz="3300" dirty="0" smtClean="0">
                <a:latin typeface="Arial" panose="020B0604020202020204" pitchFamily="34" charset="0"/>
                <a:cs typeface="Arial" panose="020B0604020202020204" pitchFamily="34" charset="0"/>
              </a:rPr>
              <a:t>Объяснить сообщение текста, опираясь на личный опыт или отношение читателя к предмету авторского высказывания</a:t>
            </a:r>
          </a:p>
        </p:txBody>
      </p:sp>
    </p:spTree>
    <p:extLst>
      <p:ext uri="{BB962C8B-B14F-4D97-AF65-F5344CB8AC3E}">
        <p14:creationId xmlns:p14="http://schemas.microsoft.com/office/powerpoint/2010/main" val="5630914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p:spPr>
        <p:txBody>
          <a:bodyPr/>
          <a:lstStyle/>
          <a:p>
            <a:fld id="{F6562210-5C0A-4D27-BEBC-538ABD21F919}" type="slidenum">
              <a:rPr lang="ru-RU" smtClean="0">
                <a:latin typeface="Arial" pitchFamily="34" charset="0"/>
              </a:rPr>
              <a:pPr/>
              <a:t>93</a:t>
            </a:fld>
            <a:endParaRPr lang="ru-RU" smtClean="0">
              <a:latin typeface="Arial" pitchFamily="34" charset="0"/>
            </a:endParaRPr>
          </a:p>
        </p:txBody>
      </p:sp>
      <p:sp>
        <p:nvSpPr>
          <p:cNvPr id="22531" name="Text Box 3"/>
          <p:cNvSpPr txBox="1">
            <a:spLocks noChangeArrowheads="1"/>
          </p:cNvSpPr>
          <p:nvPr/>
        </p:nvSpPr>
        <p:spPr bwMode="auto">
          <a:xfrm>
            <a:off x="12751287" y="6809485"/>
            <a:ext cx="219836" cy="556161"/>
          </a:xfrm>
          <a:prstGeom prst="rect">
            <a:avLst/>
          </a:prstGeom>
          <a:noFill/>
          <a:ln w="9525">
            <a:noFill/>
            <a:miter lim="800000"/>
            <a:headEnd/>
            <a:tailEnd/>
          </a:ln>
        </p:spPr>
        <p:txBody>
          <a:bodyPr wrap="none" lIns="108823" tIns="54411" rIns="108823" bIns="54411">
            <a:spAutoFit/>
          </a:bodyPr>
          <a:lstStyle/>
          <a:p>
            <a:endParaRPr lang="ru-RU" sz="2900" dirty="0">
              <a:latin typeface="Times New Roman" pitchFamily="18" charset="0"/>
            </a:endParaRPr>
          </a:p>
        </p:txBody>
      </p:sp>
      <p:sp>
        <p:nvSpPr>
          <p:cNvPr id="339971" name="Text Box 3"/>
          <p:cNvSpPr txBox="1">
            <a:spLocks noChangeArrowheads="1"/>
          </p:cNvSpPr>
          <p:nvPr/>
        </p:nvSpPr>
        <p:spPr bwMode="auto">
          <a:xfrm>
            <a:off x="809105" y="1855289"/>
            <a:ext cx="10380111" cy="4024322"/>
          </a:xfrm>
          <a:prstGeom prst="rect">
            <a:avLst/>
          </a:prstGeom>
          <a:noFill/>
          <a:ln w="9525">
            <a:noFill/>
            <a:miter lim="800000"/>
            <a:headEnd/>
            <a:tailEnd/>
          </a:ln>
        </p:spPr>
        <p:txBody>
          <a:bodyPr wrap="square" lIns="107109" tIns="55697" rIns="107109" bIns="55697">
            <a:spAutoFit/>
          </a:bodyPr>
          <a:lstStyle/>
          <a:p>
            <a:pPr marL="952199" lvl="1" indent="-408085" eaLnBrk="0" hangingPunct="0">
              <a:lnSpc>
                <a:spcPct val="90000"/>
              </a:lnSpc>
              <a:buFont typeface="Wingdings" pitchFamily="2" charset="2"/>
              <a:buChar char="ü"/>
            </a:pPr>
            <a:endParaRPr lang="ru-RU" sz="1000" dirty="0"/>
          </a:p>
          <a:p>
            <a:pPr marL="1175134" indent="-1175134">
              <a:lnSpc>
                <a:spcPct val="80000"/>
              </a:lnSpc>
              <a:buFont typeface="Wingdings" pitchFamily="2" charset="2"/>
              <a:buChar char="ü"/>
            </a:pPr>
            <a:r>
              <a:rPr lang="ru-RU" sz="3800" dirty="0" smtClean="0"/>
              <a:t>Читательскую грамотность нельзя проверить традиционными предметными тестами! </a:t>
            </a:r>
          </a:p>
          <a:p>
            <a:pPr eaLnBrk="1" hangingPunct="1">
              <a:lnSpc>
                <a:spcPct val="80000"/>
              </a:lnSpc>
              <a:buFont typeface="Wingdings" pitchFamily="2" charset="2"/>
              <a:buChar char="ü"/>
            </a:pPr>
            <a:endParaRPr lang="ru-RU" sz="3800" dirty="0" smtClean="0"/>
          </a:p>
          <a:p>
            <a:pPr marL="1065556" indent="-1065556">
              <a:lnSpc>
                <a:spcPct val="80000"/>
              </a:lnSpc>
              <a:buFont typeface="Wingdings" pitchFamily="2" charset="2"/>
              <a:buChar char="ü"/>
            </a:pPr>
            <a:r>
              <a:rPr lang="ru-RU" sz="3800" dirty="0" smtClean="0"/>
              <a:t>Читательская грамотность сформирована, если они демонстрируется на разном материале!</a:t>
            </a:r>
          </a:p>
          <a:p>
            <a:pPr marL="408085" indent="-408085" eaLnBrk="0" hangingPunct="0">
              <a:lnSpc>
                <a:spcPct val="90000"/>
              </a:lnSpc>
              <a:buFont typeface="Wingdings" pitchFamily="2" charset="2"/>
              <a:buChar char="ü"/>
            </a:pPr>
            <a:endParaRPr lang="ru-RU" sz="3600" dirty="0"/>
          </a:p>
        </p:txBody>
      </p:sp>
      <p:sp>
        <p:nvSpPr>
          <p:cNvPr id="6" name="Прямоугольник 5"/>
          <p:cNvSpPr/>
          <p:nvPr/>
        </p:nvSpPr>
        <p:spPr>
          <a:xfrm>
            <a:off x="912949" y="461880"/>
            <a:ext cx="10167506" cy="1181909"/>
          </a:xfrm>
          <a:prstGeom prst="rect">
            <a:avLst/>
          </a:prstGeom>
        </p:spPr>
        <p:txBody>
          <a:bodyPr wrap="square" lIns="108823" tIns="54411" rIns="108823" bIns="54411">
            <a:spAutoFit/>
          </a:bodyPr>
          <a:lstStyle/>
          <a:p>
            <a:pPr algn="ctr">
              <a:lnSpc>
                <a:spcPct val="80000"/>
              </a:lnSpc>
            </a:pPr>
            <a:r>
              <a:rPr lang="ru-RU" sz="4300" b="1" dirty="0" smtClean="0">
                <a:solidFill>
                  <a:srgbClr val="002060"/>
                </a:solidFill>
              </a:rPr>
              <a:t>Что нужно учитывать при разработке инструментария</a:t>
            </a:r>
            <a:endParaRPr lang="ru-RU" sz="4300" b="1" dirty="0">
              <a:solidFill>
                <a:srgbClr val="002060"/>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Grp="1" noChangeArrowheads="1"/>
          </p:cNvSpPr>
          <p:nvPr>
            <p:ph type="sldNum" sz="quarter" idx="12"/>
          </p:nvPr>
        </p:nvSpPr>
        <p:spPr/>
        <p:txBody>
          <a:bodyPr/>
          <a:lstStyle/>
          <a:p>
            <a:pPr>
              <a:defRPr/>
            </a:pPr>
            <a:fld id="{3A55ECE2-29C4-41D6-8B1D-91F2FE2A3ACD}" type="slidenum">
              <a:rPr lang="ru-RU"/>
              <a:pPr>
                <a:defRPr/>
              </a:pPr>
              <a:t>94</a:t>
            </a:fld>
            <a:endParaRPr lang="ru-RU"/>
          </a:p>
        </p:txBody>
      </p:sp>
      <p:sp>
        <p:nvSpPr>
          <p:cNvPr id="40964" name="Скругленный прямоугольник 3"/>
          <p:cNvSpPr>
            <a:spLocks noChangeArrowheads="1"/>
          </p:cNvSpPr>
          <p:nvPr/>
        </p:nvSpPr>
        <p:spPr bwMode="auto">
          <a:xfrm>
            <a:off x="5800166" y="1626914"/>
            <a:ext cx="5707346" cy="1089583"/>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ru-RU" altLang="ru-RU">
              <a:solidFill>
                <a:schemeClr val="bg2"/>
              </a:solidFill>
            </a:endParaRPr>
          </a:p>
        </p:txBody>
      </p:sp>
      <p:sp>
        <p:nvSpPr>
          <p:cNvPr id="40965" name="Прямоугольник 19"/>
          <p:cNvSpPr>
            <a:spLocks noChangeArrowheads="1"/>
          </p:cNvSpPr>
          <p:nvPr/>
        </p:nvSpPr>
        <p:spPr bwMode="auto">
          <a:xfrm>
            <a:off x="5870295" y="1608671"/>
            <a:ext cx="5847607" cy="118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3" tIns="54411" rIns="108823" bIns="544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1900" b="1" dirty="0">
                <a:solidFill>
                  <a:srgbClr val="000000"/>
                </a:solidFill>
              </a:rPr>
              <a:t>Общее понимание, ориентация в тексте</a:t>
            </a:r>
          </a:p>
          <a:p>
            <a:pPr>
              <a:buFont typeface="Arial" charset="0"/>
              <a:buChar char="•"/>
            </a:pPr>
            <a:r>
              <a:rPr lang="ru-RU" altLang="ru-RU" sz="1700" dirty="0">
                <a:solidFill>
                  <a:srgbClr val="000000"/>
                </a:solidFill>
              </a:rPr>
              <a:t>поиск и выявление разного вида информации</a:t>
            </a:r>
          </a:p>
          <a:p>
            <a:pPr>
              <a:buFont typeface="Arial" charset="0"/>
              <a:buChar char="•"/>
            </a:pPr>
            <a:r>
              <a:rPr lang="ru-RU" altLang="ru-RU" sz="1700" dirty="0">
                <a:solidFill>
                  <a:srgbClr val="000000"/>
                </a:solidFill>
              </a:rPr>
              <a:t>прямые выводы и заключения на основе фактов</a:t>
            </a:r>
          </a:p>
          <a:p>
            <a:pPr>
              <a:buFont typeface="Arial" charset="0"/>
              <a:buChar char="•"/>
            </a:pPr>
            <a:r>
              <a:rPr lang="ru-RU" altLang="ru-RU" sz="1700" dirty="0">
                <a:solidFill>
                  <a:srgbClr val="000000"/>
                </a:solidFill>
              </a:rPr>
              <a:t>понимание основной идеи</a:t>
            </a:r>
          </a:p>
        </p:txBody>
      </p:sp>
      <p:sp>
        <p:nvSpPr>
          <p:cNvPr id="40966" name="Скругленный прямоугольник 20"/>
          <p:cNvSpPr>
            <a:spLocks noChangeArrowheads="1"/>
          </p:cNvSpPr>
          <p:nvPr/>
        </p:nvSpPr>
        <p:spPr bwMode="auto">
          <a:xfrm>
            <a:off x="5800165" y="2923801"/>
            <a:ext cx="5754787" cy="1565551"/>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ru-RU" altLang="ru-RU">
              <a:solidFill>
                <a:schemeClr val="bg2"/>
              </a:solidFill>
            </a:endParaRPr>
          </a:p>
        </p:txBody>
      </p:sp>
      <p:sp>
        <p:nvSpPr>
          <p:cNvPr id="40967" name="Прямоугольник 21"/>
          <p:cNvSpPr>
            <a:spLocks noChangeArrowheads="1"/>
          </p:cNvSpPr>
          <p:nvPr/>
        </p:nvSpPr>
        <p:spPr bwMode="auto">
          <a:xfrm>
            <a:off x="6150815" y="2966920"/>
            <a:ext cx="4958605" cy="174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3" tIns="54411" rIns="108823" bIns="544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1900" b="1" dirty="0">
                <a:solidFill>
                  <a:srgbClr val="000000"/>
                </a:solidFill>
              </a:rPr>
              <a:t>Детальное понимание содержания и формы текста</a:t>
            </a:r>
          </a:p>
          <a:p>
            <a:pPr>
              <a:buFont typeface="Arial" charset="0"/>
              <a:buChar char="•"/>
            </a:pPr>
            <a:r>
              <a:rPr lang="ru-RU" altLang="ru-RU" sz="1700" dirty="0">
                <a:solidFill>
                  <a:srgbClr val="000000"/>
                </a:solidFill>
              </a:rPr>
              <a:t>анализ, интерпретация и обобщение информации</a:t>
            </a:r>
          </a:p>
          <a:p>
            <a:pPr>
              <a:buFont typeface="Arial" charset="0"/>
              <a:buChar char="•"/>
            </a:pPr>
            <a:r>
              <a:rPr lang="ru-RU" altLang="ru-RU" sz="1700" dirty="0">
                <a:solidFill>
                  <a:srgbClr val="000000"/>
                </a:solidFill>
              </a:rPr>
              <a:t>сложные выводы</a:t>
            </a:r>
          </a:p>
          <a:p>
            <a:pPr>
              <a:buFont typeface="Arial" charset="0"/>
              <a:buChar char="•"/>
            </a:pPr>
            <a:r>
              <a:rPr lang="ru-RU" altLang="ru-RU" sz="1700" dirty="0">
                <a:solidFill>
                  <a:srgbClr val="000000"/>
                </a:solidFill>
              </a:rPr>
              <a:t>оценочные суждения</a:t>
            </a:r>
          </a:p>
        </p:txBody>
      </p:sp>
      <p:sp>
        <p:nvSpPr>
          <p:cNvPr id="40968" name="Скругленный прямоугольник 22"/>
          <p:cNvSpPr>
            <a:spLocks noChangeArrowheads="1"/>
          </p:cNvSpPr>
          <p:nvPr/>
        </p:nvSpPr>
        <p:spPr bwMode="auto">
          <a:xfrm>
            <a:off x="5800165" y="4673437"/>
            <a:ext cx="5754787" cy="1917137"/>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ru-RU" altLang="ru-RU">
              <a:solidFill>
                <a:schemeClr val="bg2"/>
              </a:solidFill>
            </a:endParaRPr>
          </a:p>
        </p:txBody>
      </p:sp>
      <p:sp>
        <p:nvSpPr>
          <p:cNvPr id="40969" name="Прямоугольник 23"/>
          <p:cNvSpPr>
            <a:spLocks noChangeArrowheads="1"/>
          </p:cNvSpPr>
          <p:nvPr/>
        </p:nvSpPr>
        <p:spPr bwMode="auto">
          <a:xfrm>
            <a:off x="6293139" y="4748067"/>
            <a:ext cx="5241187" cy="151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3" tIns="54411" rIns="108823" bIns="544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1900" b="1" dirty="0">
                <a:solidFill>
                  <a:srgbClr val="000000"/>
                </a:solidFill>
              </a:rPr>
              <a:t>Выход за рамки текста, его использование для решения разнообразных задач</a:t>
            </a:r>
          </a:p>
          <a:p>
            <a:pPr>
              <a:buFont typeface="Arial" charset="0"/>
              <a:buChar char="•"/>
            </a:pPr>
            <a:r>
              <a:rPr lang="ru-RU" altLang="ru-RU" sz="1700" dirty="0">
                <a:solidFill>
                  <a:srgbClr val="000000"/>
                </a:solidFill>
              </a:rPr>
              <a:t>без привлечения дополнительной информации</a:t>
            </a:r>
          </a:p>
          <a:p>
            <a:pPr>
              <a:buFont typeface="Arial" charset="0"/>
              <a:buChar char="•"/>
            </a:pPr>
            <a:r>
              <a:rPr lang="ru-RU" altLang="ru-RU" sz="1700" dirty="0">
                <a:solidFill>
                  <a:srgbClr val="000000"/>
                </a:solidFill>
              </a:rPr>
              <a:t>с привлечением дополнительной информации</a:t>
            </a:r>
          </a:p>
        </p:txBody>
      </p:sp>
      <p:sp>
        <p:nvSpPr>
          <p:cNvPr id="40970" name="Скругленный прямоугольник 11"/>
          <p:cNvSpPr>
            <a:spLocks noChangeArrowheads="1"/>
          </p:cNvSpPr>
          <p:nvPr/>
        </p:nvSpPr>
        <p:spPr bwMode="auto">
          <a:xfrm>
            <a:off x="160887" y="2016643"/>
            <a:ext cx="4376938" cy="310126"/>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sz="1900" b="1" i="1" dirty="0">
                <a:solidFill>
                  <a:srgbClr val="00007D"/>
                </a:solidFill>
              </a:rPr>
              <a:t>историческая проблематика</a:t>
            </a:r>
          </a:p>
        </p:txBody>
      </p:sp>
      <p:pic>
        <p:nvPicPr>
          <p:cNvPr id="40971" name="Рисунок 12"/>
          <p:cNvPicPr>
            <a:picLocks noChangeAspect="1" noChangeArrowheads="1"/>
          </p:cNvPicPr>
          <p:nvPr/>
        </p:nvPicPr>
        <p:blipFill>
          <a:blip r:embed="rId3" cstate="print">
            <a:extLst>
              <a:ext uri="{28A0092B-C50C-407E-A947-70E740481C1C}">
                <a14:useLocalDpi xmlns:a14="http://schemas.microsoft.com/office/drawing/2010/main" val="0"/>
              </a:ext>
            </a:extLst>
          </a:blip>
          <a:srcRect l="34146" t="14973" r="3210" b="14377"/>
          <a:stretch>
            <a:fillRect/>
          </a:stretch>
        </p:blipFill>
        <p:spPr bwMode="auto">
          <a:xfrm>
            <a:off x="3523003" y="3784521"/>
            <a:ext cx="1837820" cy="121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Рисунок 2"/>
          <p:cNvPicPr>
            <a:picLocks noChangeAspect="1" noChangeArrowheads="1"/>
          </p:cNvPicPr>
          <p:nvPr/>
        </p:nvPicPr>
        <p:blipFill>
          <a:blip r:embed="rId4" cstate="print">
            <a:extLst>
              <a:ext uri="{28A0092B-C50C-407E-A947-70E740481C1C}">
                <a14:useLocalDpi xmlns:a14="http://schemas.microsoft.com/office/drawing/2010/main" val="0"/>
              </a:ext>
            </a:extLst>
          </a:blip>
          <a:srcRect l="34102" t="15178" r="3847" b="13850"/>
          <a:stretch>
            <a:fillRect/>
          </a:stretch>
        </p:blipFill>
        <p:spPr bwMode="auto">
          <a:xfrm>
            <a:off x="214516" y="2320135"/>
            <a:ext cx="2151342" cy="10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Рисунок 3"/>
          <p:cNvPicPr>
            <a:picLocks noChangeAspect="1" noChangeArrowheads="1"/>
          </p:cNvPicPr>
          <p:nvPr/>
        </p:nvPicPr>
        <p:blipFill>
          <a:blip r:embed="rId5" cstate="print">
            <a:extLst>
              <a:ext uri="{28A0092B-C50C-407E-A947-70E740481C1C}">
                <a14:useLocalDpi xmlns:a14="http://schemas.microsoft.com/office/drawing/2010/main" val="0"/>
              </a:ext>
            </a:extLst>
          </a:blip>
          <a:srcRect l="2051" t="19896" r="66283" b="22261"/>
          <a:stretch>
            <a:fillRect/>
          </a:stretch>
        </p:blipFill>
        <p:spPr bwMode="auto">
          <a:xfrm>
            <a:off x="2372045" y="2316818"/>
            <a:ext cx="1072577" cy="10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3"/>
          <p:cNvSpPr>
            <a:spLocks noChangeArrowheads="1"/>
          </p:cNvSpPr>
          <p:nvPr/>
        </p:nvSpPr>
        <p:spPr bwMode="auto">
          <a:xfrm>
            <a:off x="0" y="22288"/>
            <a:ext cx="219836" cy="43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23" tIns="54411" rIns="108823" bIns="54411"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ru-RU" altLang="ru-RU"/>
          </a:p>
        </p:txBody>
      </p:sp>
      <p:sp>
        <p:nvSpPr>
          <p:cNvPr id="40975" name="Скругленный прямоугольник 17"/>
          <p:cNvSpPr>
            <a:spLocks noChangeArrowheads="1"/>
          </p:cNvSpPr>
          <p:nvPr/>
        </p:nvSpPr>
        <p:spPr bwMode="auto">
          <a:xfrm>
            <a:off x="214515" y="1565552"/>
            <a:ext cx="4414066" cy="386413"/>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b="1" i="1" dirty="0">
                <a:solidFill>
                  <a:srgbClr val="00007D"/>
                </a:solidFill>
              </a:rPr>
              <a:t>Научно-популярные тексты</a:t>
            </a:r>
          </a:p>
        </p:txBody>
      </p:sp>
      <p:pic>
        <p:nvPicPr>
          <p:cNvPr id="40976" name="Рисунок 24"/>
          <p:cNvPicPr>
            <a:picLocks noChangeAspect="1" noChangeArrowheads="1"/>
          </p:cNvPicPr>
          <p:nvPr/>
        </p:nvPicPr>
        <p:blipFill>
          <a:blip r:embed="rId6" cstate="print">
            <a:extLst>
              <a:ext uri="{28A0092B-C50C-407E-A947-70E740481C1C}">
                <a14:useLocalDpi xmlns:a14="http://schemas.microsoft.com/office/drawing/2010/main" val="0"/>
              </a:ext>
            </a:extLst>
          </a:blip>
          <a:srcRect l="33591" t="15178" r="2821" b="14467"/>
          <a:stretch>
            <a:fillRect/>
          </a:stretch>
        </p:blipFill>
        <p:spPr bwMode="auto">
          <a:xfrm>
            <a:off x="214516" y="3809398"/>
            <a:ext cx="2132778" cy="11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Рисунок 27"/>
          <p:cNvPicPr>
            <a:picLocks noChangeAspect="1" noChangeArrowheads="1"/>
          </p:cNvPicPr>
          <p:nvPr/>
        </p:nvPicPr>
        <p:blipFill>
          <a:blip r:embed="rId7" cstate="print">
            <a:extLst>
              <a:ext uri="{28A0092B-C50C-407E-A947-70E740481C1C}">
                <a14:useLocalDpi xmlns:a14="http://schemas.microsoft.com/office/drawing/2010/main" val="0"/>
              </a:ext>
            </a:extLst>
          </a:blip>
          <a:srcRect l="1469" t="34404" r="66864" b="19888"/>
          <a:stretch>
            <a:fillRect/>
          </a:stretch>
        </p:blipFill>
        <p:spPr bwMode="auto">
          <a:xfrm>
            <a:off x="2349356" y="3784522"/>
            <a:ext cx="1080827" cy="77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Рисунок 28"/>
          <p:cNvPicPr>
            <a:picLocks noChangeAspect="1" noChangeArrowheads="1"/>
          </p:cNvPicPr>
          <p:nvPr/>
        </p:nvPicPr>
        <p:blipFill>
          <a:blip r:embed="rId8" cstate="print">
            <a:extLst>
              <a:ext uri="{28A0092B-C50C-407E-A947-70E740481C1C}">
                <a14:useLocalDpi xmlns:a14="http://schemas.microsoft.com/office/drawing/2010/main" val="0"/>
              </a:ext>
            </a:extLst>
          </a:blip>
          <a:srcRect l="37473" t="25217" r="36911" b="49542"/>
          <a:stretch>
            <a:fillRect/>
          </a:stretch>
        </p:blipFill>
        <p:spPr bwMode="auto">
          <a:xfrm>
            <a:off x="2347293" y="4477743"/>
            <a:ext cx="1080827" cy="52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Скругленный прямоугольник 29"/>
          <p:cNvSpPr>
            <a:spLocks noChangeArrowheads="1"/>
          </p:cNvSpPr>
          <p:nvPr/>
        </p:nvSpPr>
        <p:spPr bwMode="auto">
          <a:xfrm>
            <a:off x="214516" y="4988537"/>
            <a:ext cx="5146306" cy="543963"/>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en-US" altLang="ru-RU" sz="1900" b="1" i="1" dirty="0">
                <a:solidFill>
                  <a:srgbClr val="00007D"/>
                </a:solidFill>
              </a:rPr>
              <a:t>“</a:t>
            </a:r>
            <a:r>
              <a:rPr lang="ru-RU" altLang="ru-RU" sz="1900" b="1" i="1" dirty="0">
                <a:solidFill>
                  <a:srgbClr val="00007D"/>
                </a:solidFill>
              </a:rPr>
              <a:t>Занимательные опыты</a:t>
            </a:r>
            <a:r>
              <a:rPr lang="en-US" altLang="ru-RU" sz="1900" b="1" i="1" dirty="0">
                <a:solidFill>
                  <a:srgbClr val="00007D"/>
                </a:solidFill>
              </a:rPr>
              <a:t>”</a:t>
            </a:r>
            <a:r>
              <a:rPr lang="ru-RU" altLang="ru-RU" sz="1900" b="1" i="1" dirty="0">
                <a:solidFill>
                  <a:srgbClr val="00007D"/>
                </a:solidFill>
              </a:rPr>
              <a:t>,</a:t>
            </a:r>
          </a:p>
          <a:p>
            <a:pPr algn="ctr">
              <a:lnSpc>
                <a:spcPct val="85000"/>
              </a:lnSpc>
            </a:pPr>
            <a:r>
              <a:rPr lang="en-US" altLang="ru-RU" sz="1900" b="1" i="1" dirty="0">
                <a:solidFill>
                  <a:srgbClr val="00007D"/>
                </a:solidFill>
              </a:rPr>
              <a:t>“</a:t>
            </a:r>
            <a:r>
              <a:rPr lang="ru-RU" altLang="ru-RU" sz="1900" b="1" i="1" dirty="0">
                <a:solidFill>
                  <a:srgbClr val="00007D"/>
                </a:solidFill>
              </a:rPr>
              <a:t>Удивительные животные</a:t>
            </a:r>
            <a:r>
              <a:rPr lang="en-US" altLang="ru-RU" sz="1900" b="1" i="1" dirty="0">
                <a:solidFill>
                  <a:srgbClr val="00007D"/>
                </a:solidFill>
              </a:rPr>
              <a:t>”</a:t>
            </a:r>
            <a:endParaRPr lang="ru-RU" altLang="ru-RU" sz="1900" b="1" i="1" dirty="0">
              <a:solidFill>
                <a:srgbClr val="00007D"/>
              </a:solidFill>
            </a:endParaRPr>
          </a:p>
        </p:txBody>
      </p:sp>
      <p:sp>
        <p:nvSpPr>
          <p:cNvPr id="40980" name="Скругленный прямоугольник 30"/>
          <p:cNvSpPr>
            <a:spLocks noChangeArrowheads="1"/>
          </p:cNvSpPr>
          <p:nvPr/>
        </p:nvSpPr>
        <p:spPr bwMode="auto">
          <a:xfrm>
            <a:off x="3430184" y="2507536"/>
            <a:ext cx="1848132" cy="474309"/>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en-US" altLang="ru-RU" sz="1900" b="1" i="1" dirty="0">
                <a:solidFill>
                  <a:schemeClr val="bg2"/>
                </a:solidFill>
              </a:rPr>
              <a:t>“</a:t>
            </a:r>
            <a:r>
              <a:rPr lang="ru-RU" altLang="ru-RU" sz="1900" b="1" i="1" dirty="0"/>
              <a:t>Александр</a:t>
            </a:r>
          </a:p>
          <a:p>
            <a:pPr algn="ctr">
              <a:lnSpc>
                <a:spcPct val="85000"/>
              </a:lnSpc>
            </a:pPr>
            <a:r>
              <a:rPr lang="ru-RU" altLang="ru-RU" sz="1900" b="1" i="1" dirty="0"/>
              <a:t>Невский</a:t>
            </a:r>
            <a:r>
              <a:rPr lang="en-US" altLang="ru-RU" sz="1900" b="1" i="1" dirty="0"/>
              <a:t>”</a:t>
            </a:r>
            <a:endParaRPr lang="ru-RU" altLang="ru-RU" sz="1900" b="1" i="1" dirty="0"/>
          </a:p>
        </p:txBody>
      </p:sp>
      <p:sp>
        <p:nvSpPr>
          <p:cNvPr id="40981" name="Скругленный прямоугольник 31"/>
          <p:cNvSpPr>
            <a:spLocks noChangeArrowheads="1"/>
          </p:cNvSpPr>
          <p:nvPr/>
        </p:nvSpPr>
        <p:spPr bwMode="auto">
          <a:xfrm>
            <a:off x="214516" y="3542392"/>
            <a:ext cx="5146306" cy="310126"/>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sz="1900" b="1" i="1" dirty="0">
                <a:solidFill>
                  <a:srgbClr val="00007D"/>
                </a:solidFill>
              </a:rPr>
              <a:t>естественнонаучная проблематика</a:t>
            </a:r>
          </a:p>
        </p:txBody>
      </p:sp>
      <p:sp>
        <p:nvSpPr>
          <p:cNvPr id="40982" name="Скругленный прямоугольник 32"/>
          <p:cNvSpPr>
            <a:spLocks noChangeArrowheads="1"/>
          </p:cNvSpPr>
          <p:nvPr/>
        </p:nvSpPr>
        <p:spPr bwMode="auto">
          <a:xfrm>
            <a:off x="214516" y="5691709"/>
            <a:ext cx="5148368" cy="310126"/>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sz="1900" b="1" i="1" dirty="0">
                <a:solidFill>
                  <a:srgbClr val="00007D"/>
                </a:solidFill>
              </a:rPr>
              <a:t>обществоведческая проблематика</a:t>
            </a:r>
          </a:p>
        </p:txBody>
      </p:sp>
      <p:pic>
        <p:nvPicPr>
          <p:cNvPr id="40983" name="Рисунок 33"/>
          <p:cNvPicPr>
            <a:picLocks noChangeAspect="1" noChangeArrowheads="1"/>
          </p:cNvPicPr>
          <p:nvPr/>
        </p:nvPicPr>
        <p:blipFill>
          <a:blip r:embed="rId9" cstate="print">
            <a:extLst>
              <a:ext uri="{28A0092B-C50C-407E-A947-70E740481C1C}">
                <a14:useLocalDpi xmlns:a14="http://schemas.microsoft.com/office/drawing/2010/main" val="0"/>
              </a:ext>
            </a:extLst>
          </a:blip>
          <a:srcRect l="33591" t="14769" r="2820" b="13850"/>
          <a:stretch>
            <a:fillRect/>
          </a:stretch>
        </p:blipFill>
        <p:spPr bwMode="auto">
          <a:xfrm>
            <a:off x="237206" y="5991883"/>
            <a:ext cx="1984267" cy="103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Рисунок 34"/>
          <p:cNvPicPr>
            <a:picLocks noChangeAspect="1" noChangeArrowheads="1"/>
          </p:cNvPicPr>
          <p:nvPr/>
        </p:nvPicPr>
        <p:blipFill>
          <a:blip r:embed="rId10" cstate="print">
            <a:extLst>
              <a:ext uri="{28A0092B-C50C-407E-A947-70E740481C1C}">
                <a14:useLocalDpi xmlns:a14="http://schemas.microsoft.com/office/drawing/2010/main" val="0"/>
              </a:ext>
            </a:extLst>
          </a:blip>
          <a:srcRect l="2692" t="23178" r="66411" b="9749"/>
          <a:stretch>
            <a:fillRect/>
          </a:stretch>
        </p:blipFill>
        <p:spPr bwMode="auto">
          <a:xfrm>
            <a:off x="2213222" y="6015102"/>
            <a:ext cx="981820" cy="10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Скругленный прямоугольник 35"/>
          <p:cNvSpPr>
            <a:spLocks noChangeArrowheads="1"/>
          </p:cNvSpPr>
          <p:nvPr/>
        </p:nvSpPr>
        <p:spPr bwMode="auto">
          <a:xfrm>
            <a:off x="3411620" y="6275473"/>
            <a:ext cx="1340721" cy="472651"/>
          </a:xfrm>
          <a:prstGeom prst="roundRect">
            <a:avLst>
              <a:gd name="adj" fmla="val 16667"/>
            </a:avLst>
          </a:prstGeom>
          <a:solidFill>
            <a:srgbClr val="FFFFFF"/>
          </a:solidFill>
          <a:ln w="9525" algn="ctr">
            <a:solidFill>
              <a:schemeClr val="tx1"/>
            </a:solidFill>
            <a:round/>
            <a:headEnd/>
            <a:tailEnd/>
          </a:ln>
        </p:spPr>
        <p:txBody>
          <a:bodyPr wrap="none" lIns="107109" tIns="55697" rIns="107109" bIns="5569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en-US" altLang="ru-RU" sz="1900" b="1" i="1" dirty="0">
                <a:solidFill>
                  <a:schemeClr val="bg2"/>
                </a:solidFill>
              </a:rPr>
              <a:t>“</a:t>
            </a:r>
            <a:r>
              <a:rPr lang="ru-RU" altLang="ru-RU" sz="1900" b="1" i="1" dirty="0">
                <a:solidFill>
                  <a:srgbClr val="00007D"/>
                </a:solidFill>
              </a:rPr>
              <a:t>Семья</a:t>
            </a:r>
            <a:r>
              <a:rPr lang="en-US" altLang="ru-RU" sz="1900" b="1" i="1" dirty="0">
                <a:solidFill>
                  <a:srgbClr val="00007D"/>
                </a:solidFill>
              </a:rPr>
              <a:t>”</a:t>
            </a:r>
            <a:endParaRPr lang="ru-RU" altLang="ru-RU" sz="1900" b="1" i="1" dirty="0">
              <a:solidFill>
                <a:srgbClr val="00007D"/>
              </a:solidFill>
            </a:endParaRPr>
          </a:p>
        </p:txBody>
      </p:sp>
      <p:sp>
        <p:nvSpPr>
          <p:cNvPr id="26" name="Заголовок 1"/>
          <p:cNvSpPr txBox="1">
            <a:spLocks/>
          </p:cNvSpPr>
          <p:nvPr/>
        </p:nvSpPr>
        <p:spPr>
          <a:xfrm>
            <a:off x="594043" y="522875"/>
            <a:ext cx="10692765" cy="955252"/>
          </a:xfrm>
          <a:prstGeom prst="rect">
            <a:avLst/>
          </a:prstGeom>
        </p:spPr>
        <p:txBody>
          <a:bodyPr lIns="108823" tIns="54411" rIns="108823" bIns="54411">
            <a:normAutofit fontScale="90000" lnSpcReduction="10000"/>
          </a:bodyPr>
          <a:lstStyle/>
          <a:p>
            <a:pPr algn="ctr" defTabSz="1088227" fontAlgn="base">
              <a:lnSpc>
                <a:spcPct val="80000"/>
              </a:lnSpc>
              <a:spcBef>
                <a:spcPct val="0"/>
              </a:spcBef>
              <a:spcAft>
                <a:spcPct val="0"/>
              </a:spcAft>
              <a:defRPr/>
            </a:pPr>
            <a:r>
              <a:rPr lang="ru-RU" sz="4300" b="1" dirty="0" smtClean="0">
                <a:solidFill>
                  <a:srgbClr val="000099"/>
                </a:solidFill>
                <a:effectLst>
                  <a:outerShdw blurRad="38100" dist="38100" dir="2700000" algn="tl">
                    <a:srgbClr val="000000">
                      <a:alpha val="43137"/>
                    </a:srgbClr>
                  </a:outerShdw>
                </a:effectLst>
                <a:latin typeface="Arial" pitchFamily="34" charset="0"/>
                <a:ea typeface="Adobe Fangsong Std R" pitchFamily="18" charset="-128"/>
                <a:cs typeface="Arial" pitchFamily="34" charset="0"/>
              </a:rPr>
              <a:t>Смысловое чтение и работа с текстом</a:t>
            </a:r>
            <a:r>
              <a:rPr lang="ru-RU" sz="3800" b="1" i="1" dirty="0" smtClean="0">
                <a:solidFill>
                  <a:srgbClr val="00007D"/>
                </a:solidFill>
                <a:effectLst>
                  <a:outerShdw blurRad="38100" dist="38100" dir="2700000" algn="tl">
                    <a:srgbClr val="000000">
                      <a:alpha val="43137"/>
                    </a:srgbClr>
                  </a:outerShdw>
                </a:effectLst>
                <a:latin typeface="Arial" pitchFamily="34" charset="0"/>
                <a:ea typeface="Adobe Fangsong Std R" pitchFamily="18" charset="-128"/>
                <a:cs typeface="Arial" pitchFamily="34" charset="0"/>
              </a:rPr>
              <a:t/>
            </a:r>
            <a:br>
              <a:rPr lang="ru-RU" sz="3800" b="1" i="1" dirty="0" smtClean="0">
                <a:solidFill>
                  <a:srgbClr val="00007D"/>
                </a:solidFill>
                <a:effectLst>
                  <a:outerShdw blurRad="38100" dist="38100" dir="2700000" algn="tl">
                    <a:srgbClr val="000000">
                      <a:alpha val="43137"/>
                    </a:srgbClr>
                  </a:outerShdw>
                </a:effectLst>
                <a:latin typeface="Arial" pitchFamily="34" charset="0"/>
                <a:ea typeface="Adobe Fangsong Std R" pitchFamily="18" charset="-128"/>
                <a:cs typeface="Arial" pitchFamily="34" charset="0"/>
              </a:rPr>
            </a:br>
            <a:endParaRPr lang="ru-RU" sz="3800" dirty="0">
              <a:solidFill>
                <a:srgbClr val="00007D"/>
              </a:solidFill>
              <a:effectLst>
                <a:outerShdw blurRad="38100" dist="38100" dir="2700000" algn="tl">
                  <a:srgbClr val="000000">
                    <a:alpha val="43137"/>
                  </a:srgbClr>
                </a:outerShdw>
              </a:effectLst>
              <a:latin typeface="Arial" pitchFamily="34" charset="0"/>
              <a:ea typeface="Adobe Fangsong Std R" pitchFamily="18" charset="-128"/>
              <a:cs typeface="Arial" pitchFamily="34" charset="0"/>
            </a:endParaRPr>
          </a:p>
        </p:txBody>
      </p:sp>
    </p:spTree>
    <p:extLst>
      <p:ext uri="{BB962C8B-B14F-4D97-AF65-F5344CB8AC3E}">
        <p14:creationId xmlns:p14="http://schemas.microsoft.com/office/powerpoint/2010/main" val="45554249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7778" y="308858"/>
            <a:ext cx="10292611" cy="635415"/>
          </a:xfrm>
        </p:spPr>
        <p:txBody>
          <a:bodyPr>
            <a:normAutofit fontScale="90000"/>
          </a:bodyPr>
          <a:lstStyle/>
          <a:p>
            <a:r>
              <a:rPr lang="ru-RU" sz="2900" dirty="0" smtClean="0"/>
              <a:t>Особенности комплекта для оценки читательской грамотности «Просвещение»</a:t>
            </a:r>
            <a:r>
              <a:rPr lang="en-US" sz="2900" dirty="0" smtClean="0"/>
              <a:t> </a:t>
            </a:r>
            <a:endParaRPr lang="ru-RU" sz="2900" dirty="0"/>
          </a:p>
        </p:txBody>
      </p:sp>
      <p:sp>
        <p:nvSpPr>
          <p:cNvPr id="4" name="Номер слайда 3"/>
          <p:cNvSpPr>
            <a:spLocks noGrp="1"/>
          </p:cNvSpPr>
          <p:nvPr>
            <p:ph type="sldNum" sz="quarter" idx="12"/>
          </p:nvPr>
        </p:nvSpPr>
        <p:spPr/>
        <p:txBody>
          <a:bodyPr/>
          <a:lstStyle/>
          <a:p>
            <a:pPr>
              <a:defRPr/>
            </a:pPr>
            <a:fld id="{28E0B17C-7408-4392-9667-68CDF4B7AAE2}" type="slidenum">
              <a:rPr lang="ru-RU" smtClean="0"/>
              <a:pPr>
                <a:defRPr/>
              </a:pPr>
              <a:t>95</a:t>
            </a:fld>
            <a:endParaRPr lang="ru-RU" dirty="0"/>
          </a:p>
        </p:txBody>
      </p:sp>
      <p:sp>
        <p:nvSpPr>
          <p:cNvPr id="11" name="Текст 8"/>
          <p:cNvSpPr txBox="1">
            <a:spLocks/>
          </p:cNvSpPr>
          <p:nvPr/>
        </p:nvSpPr>
        <p:spPr bwMode="auto">
          <a:xfrm>
            <a:off x="580386" y="1340182"/>
            <a:ext cx="10685937" cy="515423"/>
          </a:xfrm>
          <a:prstGeom prst="rect">
            <a:avLst/>
          </a:prstGeom>
          <a:noFill/>
          <a:ln w="9525">
            <a:noFill/>
            <a:miter lim="800000"/>
            <a:headEnd/>
            <a:tailEnd/>
          </a:ln>
        </p:spPr>
        <p:txBody>
          <a:bodyPr vert="horz" wrap="square" lIns="108823" tIns="54411" rIns="108823" bIns="54411" numCol="1" anchor="t" anchorCtr="0" compatLnSpc="1">
            <a:prstTxWarp prst="textNoShape">
              <a:avLst/>
            </a:prstTxWarp>
          </a:bodyPr>
          <a:lstStyle/>
          <a:p>
            <a:pPr marL="408085" indent="-408085" algn="ctr" defTabSz="1088227" fontAlgn="base">
              <a:spcBef>
                <a:spcPct val="20000"/>
              </a:spcBef>
              <a:spcAft>
                <a:spcPct val="0"/>
              </a:spcAft>
              <a:defRPr/>
            </a:pPr>
            <a:endParaRPr lang="ru-RU" sz="3000" b="1" dirty="0" smtClean="0">
              <a:solidFill>
                <a:schemeClr val="tx2">
                  <a:lumMod val="75000"/>
                </a:schemeClr>
              </a:solidFill>
              <a:latin typeface="Arial" pitchFamily="34" charset="0"/>
              <a:cs typeface="Arial" pitchFamily="34" charset="0"/>
            </a:endParaRPr>
          </a:p>
        </p:txBody>
      </p:sp>
      <p:sp>
        <p:nvSpPr>
          <p:cNvPr id="16" name="Содержимое 2"/>
          <p:cNvSpPr>
            <a:spLocks noGrp="1"/>
          </p:cNvSpPr>
          <p:nvPr>
            <p:ph sz="half" idx="4294967295"/>
          </p:nvPr>
        </p:nvSpPr>
        <p:spPr>
          <a:xfrm>
            <a:off x="3348137" y="989906"/>
            <a:ext cx="8280920" cy="5038061"/>
          </a:xfrm>
          <a:prstGeom prst="rect">
            <a:avLst/>
          </a:prstGeom>
        </p:spPr>
        <p:txBody>
          <a:bodyPr rtlCol="0">
            <a:noAutofit/>
          </a:bodyPr>
          <a:lstStyle/>
          <a:p>
            <a:pPr marL="0" indent="213490" algn="just">
              <a:spcBef>
                <a:spcPts val="714"/>
              </a:spcBef>
              <a:buNone/>
              <a:defRPr/>
            </a:pPr>
            <a:r>
              <a:rPr lang="ru-RU" sz="2000" dirty="0" smtClean="0">
                <a:solidFill>
                  <a:schemeClr val="tx2">
                    <a:lumMod val="75000"/>
                  </a:schemeClr>
                </a:solidFill>
              </a:rPr>
              <a:t>Каждый вариант комплексной работы включает блоки, относящиеся к четырём содержательным областям (русскому языку, математике, естествознанию, истории и обществознанию). </a:t>
            </a:r>
          </a:p>
          <a:p>
            <a:pPr marL="0" indent="213490" algn="just">
              <a:spcBef>
                <a:spcPts val="714"/>
              </a:spcBef>
              <a:buNone/>
              <a:defRPr/>
            </a:pPr>
            <a:r>
              <a:rPr lang="ru-RU" sz="2000" dirty="0" smtClean="0">
                <a:solidFill>
                  <a:schemeClr val="tx2">
                    <a:lumMod val="75000"/>
                  </a:schemeClr>
                </a:solidFill>
              </a:rPr>
              <a:t>Каждый блок включает в себя текст (тексты) с заданиями, направленным на оценку </a:t>
            </a:r>
            <a:r>
              <a:rPr lang="ru-RU" sz="2000" dirty="0" err="1" smtClean="0">
                <a:solidFill>
                  <a:schemeClr val="tx2">
                    <a:lumMod val="75000"/>
                  </a:schemeClr>
                </a:solidFill>
              </a:rPr>
              <a:t>сформированности</a:t>
            </a:r>
            <a:r>
              <a:rPr lang="ru-RU" sz="2000" dirty="0" smtClean="0">
                <a:solidFill>
                  <a:schemeClr val="tx2">
                    <a:lumMod val="75000"/>
                  </a:schemeClr>
                </a:solidFill>
              </a:rPr>
              <a:t> читательских умений.</a:t>
            </a:r>
          </a:p>
          <a:p>
            <a:pPr marL="0" indent="213490" algn="just">
              <a:spcBef>
                <a:spcPts val="714"/>
              </a:spcBef>
              <a:buNone/>
              <a:defRPr/>
            </a:pPr>
            <a:r>
              <a:rPr lang="ru-RU" sz="2000" dirty="0" smtClean="0">
                <a:solidFill>
                  <a:schemeClr val="tx2">
                    <a:lumMod val="75000"/>
                  </a:schemeClr>
                </a:solidFill>
              </a:rPr>
              <a:t>В работе оценивается сформированность </a:t>
            </a:r>
            <a:r>
              <a:rPr lang="ru-RU" sz="2000" b="1" dirty="0" smtClean="0">
                <a:solidFill>
                  <a:schemeClr val="tx2">
                    <a:lumMod val="75000"/>
                  </a:schemeClr>
                </a:solidFill>
              </a:rPr>
              <a:t>трёх групп умений</a:t>
            </a:r>
            <a:r>
              <a:rPr lang="ru-RU" sz="2000" dirty="0" smtClean="0">
                <a:solidFill>
                  <a:schemeClr val="tx2">
                    <a:lumMod val="75000"/>
                  </a:schemeClr>
                </a:solidFill>
              </a:rPr>
              <a:t>:</a:t>
            </a:r>
          </a:p>
          <a:p>
            <a:pPr marL="0" indent="213490" algn="just">
              <a:spcBef>
                <a:spcPts val="714"/>
              </a:spcBef>
              <a:buNone/>
              <a:defRPr/>
            </a:pPr>
            <a:r>
              <a:rPr lang="ru-RU" sz="2000" b="1" i="1" dirty="0" smtClean="0">
                <a:solidFill>
                  <a:schemeClr val="tx2">
                    <a:lumMod val="75000"/>
                  </a:schemeClr>
                </a:solidFill>
              </a:rPr>
              <a:t>Первая группа умений </a:t>
            </a:r>
            <a:r>
              <a:rPr lang="ru-RU" sz="2000" dirty="0" smtClean="0">
                <a:solidFill>
                  <a:schemeClr val="tx2">
                    <a:lumMod val="75000"/>
                  </a:schemeClr>
                </a:solidFill>
              </a:rPr>
              <a:t>включает в себя работу с текстом: общее понимание текста и ориентацию в нём: </a:t>
            </a:r>
            <a:r>
              <a:rPr lang="ru-RU" sz="2000" dirty="0" smtClean="0"/>
              <a:t>определение основной идеи текста, поиск и выявление в тексте информации, представленной в различном виде, а также формулирование прямых выводов и заключений на основе фактов, имеющихся в тексте.</a:t>
            </a:r>
          </a:p>
          <a:p>
            <a:pPr marL="0" indent="213490" algn="just">
              <a:spcBef>
                <a:spcPts val="714"/>
              </a:spcBef>
              <a:buNone/>
              <a:defRPr/>
            </a:pPr>
            <a:r>
              <a:rPr lang="ru-RU" sz="2000" b="1" i="1" dirty="0" smtClean="0">
                <a:solidFill>
                  <a:schemeClr val="tx2">
                    <a:lumMod val="75000"/>
                  </a:schemeClr>
                </a:solidFill>
              </a:rPr>
              <a:t>Вторая группа</a:t>
            </a:r>
            <a:r>
              <a:rPr lang="ru-RU" sz="2000" dirty="0" smtClean="0">
                <a:solidFill>
                  <a:schemeClr val="tx2">
                    <a:lumMod val="75000"/>
                  </a:schemeClr>
                </a:solidFill>
              </a:rPr>
              <a:t> </a:t>
            </a:r>
            <a:r>
              <a:rPr lang="ru-RU" sz="2000" b="1" i="1" dirty="0" smtClean="0">
                <a:solidFill>
                  <a:schemeClr val="tx2">
                    <a:lumMod val="75000"/>
                  </a:schemeClr>
                </a:solidFill>
              </a:rPr>
              <a:t>умений </a:t>
            </a:r>
            <a:r>
              <a:rPr lang="ru-RU" sz="2000" dirty="0" smtClean="0">
                <a:solidFill>
                  <a:schemeClr val="tx2">
                    <a:lumMod val="75000"/>
                  </a:schemeClr>
                </a:solidFill>
              </a:rPr>
              <a:t>включает в себя также работу с текстом: более глубокое понимание текста и выявление детальной информации: </a:t>
            </a:r>
            <a:r>
              <a:rPr lang="ru-RU" sz="2000" dirty="0" smtClean="0"/>
              <a:t>анализ, интерпретация и обобщение информации, представленной в тексте, формулирование на её основе сложных выводов и оценочных суждений. </a:t>
            </a:r>
          </a:p>
          <a:p>
            <a:pPr marL="0" indent="213490" algn="just">
              <a:spcBef>
                <a:spcPts val="714"/>
              </a:spcBef>
              <a:buNone/>
              <a:defRPr/>
            </a:pPr>
            <a:r>
              <a:rPr lang="ru-RU" sz="2000" b="1" i="1" dirty="0" smtClean="0">
                <a:solidFill>
                  <a:schemeClr val="tx2">
                    <a:lumMod val="75000"/>
                  </a:schemeClr>
                </a:solidFill>
              </a:rPr>
              <a:t>Третья группа умений </a:t>
            </a:r>
            <a:r>
              <a:rPr lang="ru-RU" sz="2000" dirty="0" smtClean="0">
                <a:solidFill>
                  <a:schemeClr val="tx2">
                    <a:lumMod val="75000"/>
                  </a:schemeClr>
                </a:solidFill>
              </a:rPr>
              <a:t>включает в себя использование информации из текста для различных целей: </a:t>
            </a:r>
            <a:r>
              <a:rPr lang="ru-RU" sz="2000" dirty="0" smtClean="0"/>
              <a:t>для решения различного круга задач без привлечения или с привлечением дополнительных знаний.</a:t>
            </a:r>
          </a:p>
        </p:txBody>
      </p:sp>
      <p:pic>
        <p:nvPicPr>
          <p:cNvPr id="8" name="Picture 1"/>
          <p:cNvPicPr>
            <a:picLocks noChangeAspect="1" noChangeArrowheads="1"/>
          </p:cNvPicPr>
          <p:nvPr/>
        </p:nvPicPr>
        <p:blipFill>
          <a:blip r:embed="rId2" cstate="print"/>
          <a:srcRect/>
          <a:stretch>
            <a:fillRect/>
          </a:stretch>
        </p:blipFill>
        <p:spPr bwMode="auto">
          <a:xfrm>
            <a:off x="10620945" y="125810"/>
            <a:ext cx="1115889" cy="864096"/>
          </a:xfrm>
          <a:prstGeom prst="rect">
            <a:avLst/>
          </a:prstGeom>
          <a:noFill/>
          <a:ln w="9525">
            <a:noFill/>
            <a:miter lim="800000"/>
            <a:headEnd/>
            <a:tailEnd/>
          </a:ln>
        </p:spPr>
      </p:pic>
      <p:pic>
        <p:nvPicPr>
          <p:cNvPr id="369668" name="Picture 4"/>
          <p:cNvPicPr>
            <a:picLocks noChangeAspect="1" noChangeArrowheads="1"/>
          </p:cNvPicPr>
          <p:nvPr/>
        </p:nvPicPr>
        <p:blipFill>
          <a:blip r:embed="rId3" cstate="print"/>
          <a:srcRect/>
          <a:stretch>
            <a:fillRect/>
          </a:stretch>
        </p:blipFill>
        <p:spPr bwMode="auto">
          <a:xfrm>
            <a:off x="539825" y="989906"/>
            <a:ext cx="2714625"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Содержимое 2"/>
          <p:cNvSpPr>
            <a:spLocks noGrp="1"/>
          </p:cNvSpPr>
          <p:nvPr>
            <p:ph idx="1"/>
          </p:nvPr>
        </p:nvSpPr>
        <p:spPr/>
        <p:txBody>
          <a:bodyPr/>
          <a:lstStyle/>
          <a:p>
            <a:pPr marL="543860" indent="-543860">
              <a:lnSpc>
                <a:spcPct val="90000"/>
              </a:lnSpc>
              <a:buNone/>
              <a:defRPr/>
            </a:pPr>
            <a:r>
              <a:rPr lang="ru-RU" dirty="0" smtClean="0">
                <a:solidFill>
                  <a:schemeClr val="accent6">
                    <a:lumMod val="75000"/>
                  </a:schemeClr>
                </a:solidFill>
              </a:rPr>
              <a:t>3. Оценка естественнонаучной грамотности</a:t>
            </a:r>
          </a:p>
          <a:p>
            <a:pPr marL="543860" indent="-543860">
              <a:lnSpc>
                <a:spcPct val="90000"/>
              </a:lnSpc>
              <a:buNone/>
              <a:defRPr/>
            </a:pPr>
            <a:endParaRPr lang="ru-RU" dirty="0" smtClean="0">
              <a:solidFill>
                <a:schemeClr val="accent6">
                  <a:lumMod val="75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825" y="269827"/>
            <a:ext cx="10692765" cy="775005"/>
          </a:xfrm>
        </p:spPr>
        <p:txBody>
          <a:bodyPr>
            <a:normAutofit fontScale="90000"/>
          </a:bodyPr>
          <a:lstStyle/>
          <a:p>
            <a:r>
              <a:rPr lang="ru-RU" dirty="0" smtClean="0"/>
              <a:t>Естественнонаучная грамотность  </a:t>
            </a:r>
            <a:br>
              <a:rPr lang="ru-RU" dirty="0" smtClean="0"/>
            </a:br>
            <a:r>
              <a:rPr lang="ru-RU" dirty="0" smtClean="0"/>
              <a:t>(исследование </a:t>
            </a:r>
            <a:r>
              <a:rPr lang="en-US" dirty="0" smtClean="0"/>
              <a:t>PISA)</a:t>
            </a:r>
            <a:endParaRPr lang="ru-RU" dirty="0"/>
          </a:p>
        </p:txBody>
      </p:sp>
      <p:sp>
        <p:nvSpPr>
          <p:cNvPr id="3" name="Содержимое 2"/>
          <p:cNvSpPr>
            <a:spLocks noGrp="1"/>
          </p:cNvSpPr>
          <p:nvPr>
            <p:ph idx="1"/>
          </p:nvPr>
        </p:nvSpPr>
        <p:spPr>
          <a:xfrm>
            <a:off x="594045" y="5670426"/>
            <a:ext cx="10692765" cy="729432"/>
          </a:xfrm>
        </p:spPr>
        <p:txBody>
          <a:bodyPr/>
          <a:lstStyle/>
          <a:p>
            <a:endParaRPr lang="ru-RU" dirty="0"/>
          </a:p>
        </p:txBody>
      </p:sp>
      <p:sp>
        <p:nvSpPr>
          <p:cNvPr id="5" name="Загнутый угол 4"/>
          <p:cNvSpPr/>
          <p:nvPr/>
        </p:nvSpPr>
        <p:spPr>
          <a:xfrm>
            <a:off x="899865" y="1709986"/>
            <a:ext cx="10297145" cy="3816424"/>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97" tIns="719664" rIns="91397" bIns="45699" rtlCol="0" anchor="ctr"/>
          <a:lstStyle/>
          <a:p>
            <a:pPr lvl="0" algn="just"/>
            <a:r>
              <a:rPr lang="ru-RU" sz="2400" b="1" i="1" dirty="0" smtClean="0">
                <a:solidFill>
                  <a:schemeClr val="accent3">
                    <a:lumMod val="50000"/>
                  </a:schemeClr>
                </a:solidFill>
                <a:latin typeface="Calibri" pitchFamily="34" charset="0"/>
                <a:cs typeface="Arial" pitchFamily="34" charset="0"/>
              </a:rPr>
              <a:t>	Естественнонаучная грамотность – это способность человека занимать активную гражданскую позицию по вопросам, связанным с естественными науками, и его готовность интересоваться естественнонаучными идеями. Естественнонаучно грамотный человек стремится участвовать в аргументированном обсуждении проблем, относящихся к естественным наукам и технологиям, что требует от него следующих компетентностей: научно объяснять явления, оценивать и планировать научные исследования, научно интерпретировать данные и доказательства.</a:t>
            </a:r>
            <a:endParaRPr lang="ru-RU" sz="4000" b="1" dirty="0" smtClean="0">
              <a:solidFill>
                <a:schemeClr val="accent3">
                  <a:lumMod val="50000"/>
                </a:schemeClr>
              </a:solidFill>
              <a:latin typeface="Arial" pitchFamily="34" charset="0"/>
              <a:cs typeface="Arial" pitchFamily="34" charset="0"/>
            </a:endParaRPr>
          </a:p>
          <a:p>
            <a:pPr algn="ctr"/>
            <a:endParaRPr lang="ru-RU" b="1" dirty="0">
              <a:solidFill>
                <a:schemeClr val="accent3">
                  <a:lumMod val="50000"/>
                </a:schemeClr>
              </a:solidFill>
            </a:endParaRPr>
          </a:p>
        </p:txBody>
      </p:sp>
      <p:pic>
        <p:nvPicPr>
          <p:cNvPr id="6"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7" name="Рисунок 6"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841" y="574942"/>
            <a:ext cx="10692765" cy="775005"/>
          </a:xfrm>
        </p:spPr>
        <p:txBody>
          <a:bodyPr>
            <a:noAutofit/>
          </a:bodyPr>
          <a:lstStyle/>
          <a:p>
            <a:r>
              <a:rPr lang="ru-RU" sz="3600" dirty="0" smtClean="0"/>
              <a:t>Модель </a:t>
            </a:r>
            <a:r>
              <a:rPr lang="en-US" sz="3600" dirty="0" smtClean="0"/>
              <a:t/>
            </a:r>
            <a:br>
              <a:rPr lang="en-US" sz="3600" dirty="0" smtClean="0"/>
            </a:br>
            <a:r>
              <a:rPr lang="ru-RU" sz="3600" dirty="0" smtClean="0"/>
              <a:t>естественнонаучной грамотности исследования </a:t>
            </a:r>
            <a:r>
              <a:rPr lang="en-US" sz="3600" dirty="0" smtClean="0"/>
              <a:t>PISA-2015</a:t>
            </a:r>
            <a:endParaRPr lang="ru-RU" sz="3600"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79792" y="161907"/>
            <a:ext cx="1762463" cy="540000"/>
          </a:xfrm>
          <a:prstGeom prst="rect">
            <a:avLst/>
          </a:prstGeom>
          <a:noFill/>
          <a:ln>
            <a:noFill/>
          </a:ln>
        </p:spPr>
      </p:pic>
      <p:pic>
        <p:nvPicPr>
          <p:cNvPr id="5" name="Рисунок 4" descr="PISA_WebBanner6-01.jpg"/>
          <p:cNvPicPr>
            <a:picLocks noChangeAspect="1"/>
          </p:cNvPicPr>
          <p:nvPr/>
        </p:nvPicPr>
        <p:blipFill>
          <a:blip r:embed="rId3" cstate="print"/>
          <a:srcRect/>
          <a:stretch>
            <a:fillRect/>
          </a:stretch>
        </p:blipFill>
        <p:spPr>
          <a:xfrm>
            <a:off x="9947471" y="161907"/>
            <a:ext cx="1753599" cy="540000"/>
          </a:xfrm>
          <a:prstGeom prst="rect">
            <a:avLst/>
          </a:prstGeom>
        </p:spPr>
      </p:pic>
      <p:grpSp>
        <p:nvGrpSpPr>
          <p:cNvPr id="3" name="Группа 18"/>
          <p:cNvGrpSpPr/>
          <p:nvPr/>
        </p:nvGrpSpPr>
        <p:grpSpPr>
          <a:xfrm>
            <a:off x="2556053" y="2934123"/>
            <a:ext cx="1328209" cy="515939"/>
            <a:chOff x="0" y="0"/>
            <a:chExt cx="1328208" cy="515939"/>
          </a:xfrm>
        </p:grpSpPr>
        <p:sp>
          <p:nvSpPr>
            <p:cNvPr id="23" name="Bent Arrow 6"/>
            <p:cNvSpPr/>
            <p:nvPr/>
          </p:nvSpPr>
          <p:spPr>
            <a:xfrm rot="5400000">
              <a:off x="406134" y="-406134"/>
              <a:ext cx="515939" cy="1328208"/>
            </a:xfrm>
            <a:custGeom>
              <a:avLst/>
              <a:gdLst>
                <a:gd name="connsiteX0" fmla="*/ 0 w 721782"/>
                <a:gd name="connsiteY0" fmla="*/ 1299634 h 1299634"/>
                <a:gd name="connsiteX1" fmla="*/ 0 w 721782"/>
                <a:gd name="connsiteY1" fmla="*/ 705621 h 1299634"/>
                <a:gd name="connsiteX2" fmla="*/ 605972 w 721782"/>
                <a:gd name="connsiteY2" fmla="*/ 99649 h 1299634"/>
                <a:gd name="connsiteX3" fmla="*/ 605972 w 721782"/>
                <a:gd name="connsiteY3" fmla="*/ 99649 h 1299634"/>
                <a:gd name="connsiteX4" fmla="*/ 605972 w 721782"/>
                <a:gd name="connsiteY4" fmla="*/ 0 h 1299634"/>
                <a:gd name="connsiteX5" fmla="*/ 721782 w 721782"/>
                <a:gd name="connsiteY5" fmla="*/ 99649 h 1299634"/>
                <a:gd name="connsiteX6" fmla="*/ 605972 w 721782"/>
                <a:gd name="connsiteY6" fmla="*/ 199298 h 1299634"/>
                <a:gd name="connsiteX7" fmla="*/ 605972 w 721782"/>
                <a:gd name="connsiteY7" fmla="*/ 99649 h 1299634"/>
                <a:gd name="connsiteX8" fmla="*/ 605972 w 721782"/>
                <a:gd name="connsiteY8" fmla="*/ 99649 h 1299634"/>
                <a:gd name="connsiteX9" fmla="*/ 0 w 721782"/>
                <a:gd name="connsiteY9" fmla="*/ 705621 h 1299634"/>
                <a:gd name="connsiteX10" fmla="*/ 0 w 721782"/>
                <a:gd name="connsiteY10" fmla="*/ 1299634 h 1299634"/>
                <a:gd name="connsiteX0" fmla="*/ 0 w 721782"/>
                <a:gd name="connsiteY0" fmla="*/ 1199985 h 1199985"/>
                <a:gd name="connsiteX1" fmla="*/ 0 w 721782"/>
                <a:gd name="connsiteY1" fmla="*/ 605972 h 1199985"/>
                <a:gd name="connsiteX2" fmla="*/ 605972 w 721782"/>
                <a:gd name="connsiteY2" fmla="*/ 0 h 1199985"/>
                <a:gd name="connsiteX3" fmla="*/ 605972 w 721782"/>
                <a:gd name="connsiteY3" fmla="*/ 0 h 1199985"/>
                <a:gd name="connsiteX4" fmla="*/ 605972 w 721782"/>
                <a:gd name="connsiteY4" fmla="*/ 363 h 1199985"/>
                <a:gd name="connsiteX5" fmla="*/ 721782 w 721782"/>
                <a:gd name="connsiteY5" fmla="*/ 0 h 1199985"/>
                <a:gd name="connsiteX6" fmla="*/ 605972 w 721782"/>
                <a:gd name="connsiteY6" fmla="*/ 99649 h 1199985"/>
                <a:gd name="connsiteX7" fmla="*/ 605972 w 721782"/>
                <a:gd name="connsiteY7" fmla="*/ 0 h 1199985"/>
                <a:gd name="connsiteX8" fmla="*/ 605972 w 721782"/>
                <a:gd name="connsiteY8" fmla="*/ 0 h 1199985"/>
                <a:gd name="connsiteX9" fmla="*/ 0 w 721782"/>
                <a:gd name="connsiteY9" fmla="*/ 605972 h 1199985"/>
                <a:gd name="connsiteX10" fmla="*/ 0 w 721782"/>
                <a:gd name="connsiteY10" fmla="*/ 1199985 h 1199985"/>
                <a:gd name="connsiteX0" fmla="*/ 0 w 721782"/>
                <a:gd name="connsiteY0" fmla="*/ 1199985 h 1199985"/>
                <a:gd name="connsiteX1" fmla="*/ 0 w 721782"/>
                <a:gd name="connsiteY1" fmla="*/ 605972 h 1199985"/>
                <a:gd name="connsiteX2" fmla="*/ 605972 w 721782"/>
                <a:gd name="connsiteY2" fmla="*/ 0 h 1199985"/>
                <a:gd name="connsiteX3" fmla="*/ 605972 w 721782"/>
                <a:gd name="connsiteY3" fmla="*/ 0 h 1199985"/>
                <a:gd name="connsiteX4" fmla="*/ 605972 w 721782"/>
                <a:gd name="connsiteY4" fmla="*/ 363 h 1199985"/>
                <a:gd name="connsiteX5" fmla="*/ 721782 w 721782"/>
                <a:gd name="connsiteY5" fmla="*/ 0 h 1199985"/>
                <a:gd name="connsiteX6" fmla="*/ 608357 w 721782"/>
                <a:gd name="connsiteY6" fmla="*/ 2018 h 1199985"/>
                <a:gd name="connsiteX7" fmla="*/ 605972 w 721782"/>
                <a:gd name="connsiteY7" fmla="*/ 0 h 1199985"/>
                <a:gd name="connsiteX8" fmla="*/ 605972 w 721782"/>
                <a:gd name="connsiteY8" fmla="*/ 0 h 1199985"/>
                <a:gd name="connsiteX9" fmla="*/ 0 w 721782"/>
                <a:gd name="connsiteY9" fmla="*/ 605972 h 1199985"/>
                <a:gd name="connsiteX10" fmla="*/ 0 w 721782"/>
                <a:gd name="connsiteY10" fmla="*/ 1199985 h 119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1782" h="1199985">
                  <a:moveTo>
                    <a:pt x="0" y="1199985"/>
                  </a:moveTo>
                  <a:lnTo>
                    <a:pt x="0" y="605972"/>
                  </a:lnTo>
                  <a:cubicBezTo>
                    <a:pt x="0" y="271303"/>
                    <a:pt x="271303" y="0"/>
                    <a:pt x="605972" y="0"/>
                  </a:cubicBezTo>
                  <a:lnTo>
                    <a:pt x="605972" y="0"/>
                  </a:lnTo>
                  <a:lnTo>
                    <a:pt x="605972" y="363"/>
                  </a:lnTo>
                  <a:lnTo>
                    <a:pt x="721782" y="0"/>
                  </a:lnTo>
                  <a:lnTo>
                    <a:pt x="608357" y="2018"/>
                  </a:lnTo>
                  <a:lnTo>
                    <a:pt x="605972" y="0"/>
                  </a:lnTo>
                  <a:lnTo>
                    <a:pt x="605972" y="0"/>
                  </a:lnTo>
                  <a:cubicBezTo>
                    <a:pt x="271303" y="0"/>
                    <a:pt x="0" y="271303"/>
                    <a:pt x="0" y="605972"/>
                  </a:cubicBezTo>
                  <a:lnTo>
                    <a:pt x="0" y="1199985"/>
                  </a:lnTo>
                  <a:close/>
                </a:path>
              </a:pathLst>
            </a:custGeom>
            <a:solidFill>
              <a:schemeClr val="tx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dirty="0">
                <a:solidFill>
                  <a:schemeClr val="tx1"/>
                </a:solidFill>
              </a:endParaRPr>
            </a:p>
          </p:txBody>
        </p:sp>
      </p:grpSp>
      <p:grpSp>
        <p:nvGrpSpPr>
          <p:cNvPr id="6" name="Группа 19"/>
          <p:cNvGrpSpPr/>
          <p:nvPr/>
        </p:nvGrpSpPr>
        <p:grpSpPr>
          <a:xfrm>
            <a:off x="5436374" y="3582194"/>
            <a:ext cx="4470135" cy="515939"/>
            <a:chOff x="0" y="0"/>
            <a:chExt cx="4470135" cy="515939"/>
          </a:xfrm>
        </p:grpSpPr>
        <p:sp>
          <p:nvSpPr>
            <p:cNvPr id="21" name="Bent Arrow 5"/>
            <p:cNvSpPr/>
            <p:nvPr/>
          </p:nvSpPr>
          <p:spPr>
            <a:xfrm rot="5400000">
              <a:off x="1996943" y="-1973130"/>
              <a:ext cx="500062" cy="4446323"/>
            </a:xfrm>
            <a:custGeom>
              <a:avLst/>
              <a:gdLst>
                <a:gd name="connsiteX0" fmla="*/ 0 w 721782"/>
                <a:gd name="connsiteY0" fmla="*/ 3668184 h 3668184"/>
                <a:gd name="connsiteX1" fmla="*/ 0 w 721782"/>
                <a:gd name="connsiteY1" fmla="*/ 705621 h 3668184"/>
                <a:gd name="connsiteX2" fmla="*/ 605972 w 721782"/>
                <a:gd name="connsiteY2" fmla="*/ 99649 h 3668184"/>
                <a:gd name="connsiteX3" fmla="*/ 605972 w 721782"/>
                <a:gd name="connsiteY3" fmla="*/ 99649 h 3668184"/>
                <a:gd name="connsiteX4" fmla="*/ 605972 w 721782"/>
                <a:gd name="connsiteY4" fmla="*/ 0 h 3668184"/>
                <a:gd name="connsiteX5" fmla="*/ 721782 w 721782"/>
                <a:gd name="connsiteY5" fmla="*/ 99649 h 3668184"/>
                <a:gd name="connsiteX6" fmla="*/ 605972 w 721782"/>
                <a:gd name="connsiteY6" fmla="*/ 199298 h 3668184"/>
                <a:gd name="connsiteX7" fmla="*/ 605972 w 721782"/>
                <a:gd name="connsiteY7" fmla="*/ 99649 h 3668184"/>
                <a:gd name="connsiteX8" fmla="*/ 605972 w 721782"/>
                <a:gd name="connsiteY8" fmla="*/ 99649 h 3668184"/>
                <a:gd name="connsiteX9" fmla="*/ 0 w 721782"/>
                <a:gd name="connsiteY9" fmla="*/ 705621 h 3668184"/>
                <a:gd name="connsiteX10" fmla="*/ 0 w 721782"/>
                <a:gd name="connsiteY10" fmla="*/ 3668184 h 3668184"/>
                <a:gd name="connsiteX0" fmla="*/ 0 w 721782"/>
                <a:gd name="connsiteY0" fmla="*/ 3668184 h 3668184"/>
                <a:gd name="connsiteX1" fmla="*/ 0 w 721782"/>
                <a:gd name="connsiteY1" fmla="*/ 705621 h 3668184"/>
                <a:gd name="connsiteX2" fmla="*/ 605972 w 721782"/>
                <a:gd name="connsiteY2" fmla="*/ 99649 h 3668184"/>
                <a:gd name="connsiteX3" fmla="*/ 605972 w 721782"/>
                <a:gd name="connsiteY3" fmla="*/ 99649 h 3668184"/>
                <a:gd name="connsiteX4" fmla="*/ 605972 w 721782"/>
                <a:gd name="connsiteY4" fmla="*/ 0 h 3668184"/>
                <a:gd name="connsiteX5" fmla="*/ 721782 w 721782"/>
                <a:gd name="connsiteY5" fmla="*/ 99649 h 3668184"/>
                <a:gd name="connsiteX6" fmla="*/ 603591 w 721782"/>
                <a:gd name="connsiteY6" fmla="*/ 101667 h 3668184"/>
                <a:gd name="connsiteX7" fmla="*/ 605972 w 721782"/>
                <a:gd name="connsiteY7" fmla="*/ 99649 h 3668184"/>
                <a:gd name="connsiteX8" fmla="*/ 605972 w 721782"/>
                <a:gd name="connsiteY8" fmla="*/ 99649 h 3668184"/>
                <a:gd name="connsiteX9" fmla="*/ 0 w 721782"/>
                <a:gd name="connsiteY9" fmla="*/ 705621 h 3668184"/>
                <a:gd name="connsiteX10" fmla="*/ 0 w 721782"/>
                <a:gd name="connsiteY10" fmla="*/ 3668184 h 3668184"/>
                <a:gd name="connsiteX0" fmla="*/ 0 w 721782"/>
                <a:gd name="connsiteY0" fmla="*/ 3570552 h 3570552"/>
                <a:gd name="connsiteX1" fmla="*/ 0 w 721782"/>
                <a:gd name="connsiteY1" fmla="*/ 607989 h 3570552"/>
                <a:gd name="connsiteX2" fmla="*/ 605972 w 721782"/>
                <a:gd name="connsiteY2" fmla="*/ 2017 h 3570552"/>
                <a:gd name="connsiteX3" fmla="*/ 605972 w 721782"/>
                <a:gd name="connsiteY3" fmla="*/ 2017 h 3570552"/>
                <a:gd name="connsiteX4" fmla="*/ 603591 w 721782"/>
                <a:gd name="connsiteY4" fmla="*/ 0 h 3570552"/>
                <a:gd name="connsiteX5" fmla="*/ 721782 w 721782"/>
                <a:gd name="connsiteY5" fmla="*/ 2017 h 3570552"/>
                <a:gd name="connsiteX6" fmla="*/ 603591 w 721782"/>
                <a:gd name="connsiteY6" fmla="*/ 4035 h 3570552"/>
                <a:gd name="connsiteX7" fmla="*/ 605972 w 721782"/>
                <a:gd name="connsiteY7" fmla="*/ 2017 h 3570552"/>
                <a:gd name="connsiteX8" fmla="*/ 605972 w 721782"/>
                <a:gd name="connsiteY8" fmla="*/ 2017 h 3570552"/>
                <a:gd name="connsiteX9" fmla="*/ 0 w 721782"/>
                <a:gd name="connsiteY9" fmla="*/ 607989 h 3570552"/>
                <a:gd name="connsiteX10" fmla="*/ 0 w 721782"/>
                <a:gd name="connsiteY10" fmla="*/ 3570552 h 357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1782" h="3570552">
                  <a:moveTo>
                    <a:pt x="0" y="3570552"/>
                  </a:moveTo>
                  <a:lnTo>
                    <a:pt x="0" y="607989"/>
                  </a:lnTo>
                  <a:cubicBezTo>
                    <a:pt x="0" y="273320"/>
                    <a:pt x="271303" y="2017"/>
                    <a:pt x="605972" y="2017"/>
                  </a:cubicBezTo>
                  <a:lnTo>
                    <a:pt x="605972" y="2017"/>
                  </a:lnTo>
                  <a:lnTo>
                    <a:pt x="603591" y="0"/>
                  </a:lnTo>
                  <a:lnTo>
                    <a:pt x="721782" y="2017"/>
                  </a:lnTo>
                  <a:lnTo>
                    <a:pt x="603591" y="4035"/>
                  </a:lnTo>
                  <a:lnTo>
                    <a:pt x="605972" y="2017"/>
                  </a:lnTo>
                  <a:lnTo>
                    <a:pt x="605972" y="2017"/>
                  </a:lnTo>
                  <a:cubicBezTo>
                    <a:pt x="271303" y="2017"/>
                    <a:pt x="0" y="273320"/>
                    <a:pt x="0" y="607989"/>
                  </a:cubicBezTo>
                  <a:lnTo>
                    <a:pt x="0" y="3570552"/>
                  </a:lnTo>
                  <a:close/>
                </a:path>
              </a:pathLst>
            </a:custGeom>
            <a:solidFill>
              <a:schemeClr val="tx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dirty="0">
                <a:solidFill>
                  <a:schemeClr val="tx1"/>
                </a:solidFill>
              </a:endParaRPr>
            </a:p>
          </p:txBody>
        </p:sp>
        <p:sp>
          <p:nvSpPr>
            <p:cNvPr id="22" name="Bent Arrow 6"/>
            <p:cNvSpPr/>
            <p:nvPr/>
          </p:nvSpPr>
          <p:spPr>
            <a:xfrm rot="5400000">
              <a:off x="406134" y="-406134"/>
              <a:ext cx="515939" cy="1328208"/>
            </a:xfrm>
            <a:custGeom>
              <a:avLst/>
              <a:gdLst>
                <a:gd name="connsiteX0" fmla="*/ 0 w 721782"/>
                <a:gd name="connsiteY0" fmla="*/ 1299634 h 1299634"/>
                <a:gd name="connsiteX1" fmla="*/ 0 w 721782"/>
                <a:gd name="connsiteY1" fmla="*/ 705621 h 1299634"/>
                <a:gd name="connsiteX2" fmla="*/ 605972 w 721782"/>
                <a:gd name="connsiteY2" fmla="*/ 99649 h 1299634"/>
                <a:gd name="connsiteX3" fmla="*/ 605972 w 721782"/>
                <a:gd name="connsiteY3" fmla="*/ 99649 h 1299634"/>
                <a:gd name="connsiteX4" fmla="*/ 605972 w 721782"/>
                <a:gd name="connsiteY4" fmla="*/ 0 h 1299634"/>
                <a:gd name="connsiteX5" fmla="*/ 721782 w 721782"/>
                <a:gd name="connsiteY5" fmla="*/ 99649 h 1299634"/>
                <a:gd name="connsiteX6" fmla="*/ 605972 w 721782"/>
                <a:gd name="connsiteY6" fmla="*/ 199298 h 1299634"/>
                <a:gd name="connsiteX7" fmla="*/ 605972 w 721782"/>
                <a:gd name="connsiteY7" fmla="*/ 99649 h 1299634"/>
                <a:gd name="connsiteX8" fmla="*/ 605972 w 721782"/>
                <a:gd name="connsiteY8" fmla="*/ 99649 h 1299634"/>
                <a:gd name="connsiteX9" fmla="*/ 0 w 721782"/>
                <a:gd name="connsiteY9" fmla="*/ 705621 h 1299634"/>
                <a:gd name="connsiteX10" fmla="*/ 0 w 721782"/>
                <a:gd name="connsiteY10" fmla="*/ 1299634 h 1299634"/>
                <a:gd name="connsiteX0" fmla="*/ 0 w 721782"/>
                <a:gd name="connsiteY0" fmla="*/ 1199985 h 1199985"/>
                <a:gd name="connsiteX1" fmla="*/ 0 w 721782"/>
                <a:gd name="connsiteY1" fmla="*/ 605972 h 1199985"/>
                <a:gd name="connsiteX2" fmla="*/ 605972 w 721782"/>
                <a:gd name="connsiteY2" fmla="*/ 0 h 1199985"/>
                <a:gd name="connsiteX3" fmla="*/ 605972 w 721782"/>
                <a:gd name="connsiteY3" fmla="*/ 0 h 1199985"/>
                <a:gd name="connsiteX4" fmla="*/ 605972 w 721782"/>
                <a:gd name="connsiteY4" fmla="*/ 363 h 1199985"/>
                <a:gd name="connsiteX5" fmla="*/ 721782 w 721782"/>
                <a:gd name="connsiteY5" fmla="*/ 0 h 1199985"/>
                <a:gd name="connsiteX6" fmla="*/ 605972 w 721782"/>
                <a:gd name="connsiteY6" fmla="*/ 99649 h 1199985"/>
                <a:gd name="connsiteX7" fmla="*/ 605972 w 721782"/>
                <a:gd name="connsiteY7" fmla="*/ 0 h 1199985"/>
                <a:gd name="connsiteX8" fmla="*/ 605972 w 721782"/>
                <a:gd name="connsiteY8" fmla="*/ 0 h 1199985"/>
                <a:gd name="connsiteX9" fmla="*/ 0 w 721782"/>
                <a:gd name="connsiteY9" fmla="*/ 605972 h 1199985"/>
                <a:gd name="connsiteX10" fmla="*/ 0 w 721782"/>
                <a:gd name="connsiteY10" fmla="*/ 1199985 h 1199985"/>
                <a:gd name="connsiteX0" fmla="*/ 0 w 721782"/>
                <a:gd name="connsiteY0" fmla="*/ 1199985 h 1199985"/>
                <a:gd name="connsiteX1" fmla="*/ 0 w 721782"/>
                <a:gd name="connsiteY1" fmla="*/ 605972 h 1199985"/>
                <a:gd name="connsiteX2" fmla="*/ 605972 w 721782"/>
                <a:gd name="connsiteY2" fmla="*/ 0 h 1199985"/>
                <a:gd name="connsiteX3" fmla="*/ 605972 w 721782"/>
                <a:gd name="connsiteY3" fmla="*/ 0 h 1199985"/>
                <a:gd name="connsiteX4" fmla="*/ 605972 w 721782"/>
                <a:gd name="connsiteY4" fmla="*/ 363 h 1199985"/>
                <a:gd name="connsiteX5" fmla="*/ 721782 w 721782"/>
                <a:gd name="connsiteY5" fmla="*/ 0 h 1199985"/>
                <a:gd name="connsiteX6" fmla="*/ 608357 w 721782"/>
                <a:gd name="connsiteY6" fmla="*/ 2018 h 1199985"/>
                <a:gd name="connsiteX7" fmla="*/ 605972 w 721782"/>
                <a:gd name="connsiteY7" fmla="*/ 0 h 1199985"/>
                <a:gd name="connsiteX8" fmla="*/ 605972 w 721782"/>
                <a:gd name="connsiteY8" fmla="*/ 0 h 1199985"/>
                <a:gd name="connsiteX9" fmla="*/ 0 w 721782"/>
                <a:gd name="connsiteY9" fmla="*/ 605972 h 1199985"/>
                <a:gd name="connsiteX10" fmla="*/ 0 w 721782"/>
                <a:gd name="connsiteY10" fmla="*/ 1199985 h 119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1782" h="1199985">
                  <a:moveTo>
                    <a:pt x="0" y="1199985"/>
                  </a:moveTo>
                  <a:lnTo>
                    <a:pt x="0" y="605972"/>
                  </a:lnTo>
                  <a:cubicBezTo>
                    <a:pt x="0" y="271303"/>
                    <a:pt x="271303" y="0"/>
                    <a:pt x="605972" y="0"/>
                  </a:cubicBezTo>
                  <a:lnTo>
                    <a:pt x="605972" y="0"/>
                  </a:lnTo>
                  <a:lnTo>
                    <a:pt x="605972" y="363"/>
                  </a:lnTo>
                  <a:lnTo>
                    <a:pt x="721782" y="0"/>
                  </a:lnTo>
                  <a:lnTo>
                    <a:pt x="608357" y="2018"/>
                  </a:lnTo>
                  <a:lnTo>
                    <a:pt x="605972" y="0"/>
                  </a:lnTo>
                  <a:lnTo>
                    <a:pt x="605972" y="0"/>
                  </a:lnTo>
                  <a:cubicBezTo>
                    <a:pt x="271303" y="0"/>
                    <a:pt x="0" y="271303"/>
                    <a:pt x="0" y="605972"/>
                  </a:cubicBezTo>
                  <a:lnTo>
                    <a:pt x="0" y="1199985"/>
                  </a:lnTo>
                  <a:close/>
                </a:path>
              </a:pathLst>
            </a:custGeom>
            <a:solidFill>
              <a:schemeClr val="tx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dirty="0">
                <a:solidFill>
                  <a:schemeClr val="tx1"/>
                </a:solidFill>
              </a:endParaRPr>
            </a:p>
          </p:txBody>
        </p:sp>
      </p:grpSp>
      <p:grpSp>
        <p:nvGrpSpPr>
          <p:cNvPr id="7" name="Group 1"/>
          <p:cNvGrpSpPr>
            <a:grpSpLocks/>
          </p:cNvGrpSpPr>
          <p:nvPr/>
        </p:nvGrpSpPr>
        <p:grpSpPr bwMode="auto">
          <a:xfrm>
            <a:off x="467818" y="1998018"/>
            <a:ext cx="10945216" cy="4536504"/>
            <a:chOff x="1215" y="1635"/>
            <a:chExt cx="9855" cy="4140"/>
          </a:xfrm>
        </p:grpSpPr>
        <p:sp>
          <p:nvSpPr>
            <p:cNvPr id="27661" name="AutoShape 13"/>
            <p:cNvSpPr>
              <a:spLocks noChangeArrowheads="1"/>
            </p:cNvSpPr>
            <p:nvPr/>
          </p:nvSpPr>
          <p:spPr bwMode="auto">
            <a:xfrm>
              <a:off x="1215" y="1635"/>
              <a:ext cx="9855" cy="4140"/>
            </a:xfrm>
            <a:prstGeom prst="roundRect">
              <a:avLst>
                <a:gd name="adj" fmla="val 16667"/>
              </a:avLst>
            </a:prstGeom>
            <a:solidFill>
              <a:srgbClr val="FFFFFF">
                <a:alpha val="43137"/>
              </a:srgbClr>
            </a:solidFill>
            <a:ln w="9525">
              <a:solidFill>
                <a:srgbClr val="76923C"/>
              </a:solidFill>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8" name="Group 2"/>
            <p:cNvGrpSpPr>
              <a:grpSpLocks/>
            </p:cNvGrpSpPr>
            <p:nvPr/>
          </p:nvGrpSpPr>
          <p:grpSpPr bwMode="auto">
            <a:xfrm>
              <a:off x="1302" y="1701"/>
              <a:ext cx="9573" cy="3940"/>
              <a:chOff x="1302" y="792"/>
              <a:chExt cx="9573" cy="3940"/>
            </a:xfrm>
          </p:grpSpPr>
          <p:sp>
            <p:nvSpPr>
              <p:cNvPr id="27651" name="AutoShape 3"/>
              <p:cNvSpPr>
                <a:spLocks noChangeArrowheads="1"/>
              </p:cNvSpPr>
              <p:nvPr/>
            </p:nvSpPr>
            <p:spPr bwMode="auto">
              <a:xfrm>
                <a:off x="1302" y="1267"/>
                <a:ext cx="1853" cy="2052"/>
              </a:xfrm>
              <a:prstGeom prst="roundRect">
                <a:avLst>
                  <a:gd name="adj" fmla="val 16667"/>
                </a:avLst>
              </a:prstGeom>
              <a:solidFill>
                <a:srgbClr val="C2D69B"/>
              </a:solidFill>
              <a:ln w="9525">
                <a:solidFill>
                  <a:srgbClr val="C2D69B"/>
                </a:solidFill>
                <a:round/>
                <a:headEnd/>
                <a:tailEnd/>
              </a:ln>
            </p:spPr>
            <p:txBody>
              <a:bodyPr vert="horz" wrap="square" lIns="91440" tIns="45720" rIns="91440" bIns="45720" numCol="1" anchor="t" anchorCtr="0" compatLnSpc="1">
                <a:prstTxWarp prst="textNoShape">
                  <a:avLst/>
                </a:prstTxWarp>
              </a:bodyPr>
              <a:lstStyle/>
              <a:p>
                <a:pPr algn="ctr" defTabSz="913973" fontAlgn="base">
                  <a:spcBef>
                    <a:spcPct val="0"/>
                  </a:spcBef>
                  <a:spcAft>
                    <a:spcPts val="1000"/>
                  </a:spcAft>
                </a:pPr>
                <a:r>
                  <a:rPr lang="en-US" sz="2400" b="1" dirty="0" err="1" smtClean="0">
                    <a:latin typeface="Calibri" pitchFamily="34" charset="0"/>
                    <a:cs typeface="Arial" pitchFamily="34" charset="0"/>
                  </a:rPr>
                  <a:t>Контексты</a:t>
                </a:r>
                <a:endParaRPr lang="ru-RU" sz="2400" dirty="0" smtClean="0">
                  <a:latin typeface="Arial" pitchFamily="34" charset="0"/>
                  <a:cs typeface="Arial" pitchFamily="34" charset="0"/>
                </a:endParaRPr>
              </a:p>
            </p:txBody>
          </p:sp>
          <p:sp>
            <p:nvSpPr>
              <p:cNvPr id="27652" name="AutoShape 4"/>
              <p:cNvSpPr>
                <a:spLocks noChangeArrowheads="1"/>
              </p:cNvSpPr>
              <p:nvPr/>
            </p:nvSpPr>
            <p:spPr bwMode="auto">
              <a:xfrm>
                <a:off x="1379" y="1798"/>
                <a:ext cx="1731" cy="1421"/>
              </a:xfrm>
              <a:prstGeom prst="roundRect">
                <a:avLst>
                  <a:gd name="adj" fmla="val 16667"/>
                </a:avLst>
              </a:prstGeom>
              <a:solidFill>
                <a:srgbClr val="EAF1DD"/>
              </a:solidFill>
              <a:ln w="9525">
                <a:solidFill>
                  <a:srgbClr val="FFFFFF"/>
                </a:solidFill>
                <a:round/>
                <a:headEnd/>
                <a:tailEnd/>
              </a:ln>
            </p:spPr>
            <p:txBody>
              <a:bodyPr vert="horz" wrap="square" lIns="0" tIns="0" rIns="0" bIns="0" numCol="1" anchor="t" anchorCtr="0" compatLnSpc="1">
                <a:prstTxWarp prst="textNoShape">
                  <a:avLst/>
                </a:prstTxWarp>
              </a:bodyPr>
              <a:lstStyle/>
              <a:p>
                <a:pPr algn="ctr" defTabSz="913973" fontAlgn="base">
                  <a:lnSpc>
                    <a:spcPct val="56000"/>
                  </a:lnSpc>
                  <a:spcBef>
                    <a:spcPct val="0"/>
                  </a:spcBef>
                  <a:spcAft>
                    <a:spcPts val="1000"/>
                  </a:spcAft>
                </a:pPr>
                <a:r>
                  <a:rPr lang="ru-RU" sz="1600" dirty="0" smtClean="0">
                    <a:latin typeface="Calibri" pitchFamily="34" charset="0"/>
                    <a:cs typeface="Arial" pitchFamily="34" charset="0"/>
                  </a:rPr>
                  <a:t>Личные, местные/национальные и глобальные проблемы, как современные, так и исторические, которые требуют понимания вопросов науки и технологий.</a:t>
                </a:r>
                <a:endParaRPr lang="ru-RU" sz="1600" dirty="0" smtClean="0">
                  <a:latin typeface="Arial" pitchFamily="34" charset="0"/>
                  <a:cs typeface="Arial" pitchFamily="34" charset="0"/>
                </a:endParaRPr>
              </a:p>
            </p:txBody>
          </p:sp>
          <p:sp>
            <p:nvSpPr>
              <p:cNvPr id="27653" name="AutoShape 5"/>
              <p:cNvSpPr>
                <a:spLocks noChangeArrowheads="1"/>
              </p:cNvSpPr>
              <p:nvPr/>
            </p:nvSpPr>
            <p:spPr bwMode="auto">
              <a:xfrm>
                <a:off x="3298" y="1738"/>
                <a:ext cx="2426" cy="1971"/>
              </a:xfrm>
              <a:prstGeom prst="roundRect">
                <a:avLst>
                  <a:gd name="adj" fmla="val 16667"/>
                </a:avLst>
              </a:prstGeom>
              <a:solidFill>
                <a:srgbClr val="9BBB59"/>
              </a:solidFill>
              <a:ln w="9525">
                <a:solidFill>
                  <a:srgbClr val="9BBB59"/>
                </a:solidFill>
                <a:round/>
                <a:headEnd/>
                <a:tailEnd/>
              </a:ln>
            </p:spPr>
            <p:txBody>
              <a:bodyPr vert="horz" wrap="square" lIns="91440" tIns="45720" rIns="91440" bIns="45720" numCol="1" anchor="t" anchorCtr="0" compatLnSpc="1">
                <a:prstTxWarp prst="textNoShape">
                  <a:avLst/>
                </a:prstTxWarp>
              </a:bodyPr>
              <a:lstStyle/>
              <a:p>
                <a:pPr algn="ctr" defTabSz="913973" fontAlgn="base">
                  <a:spcBef>
                    <a:spcPct val="0"/>
                  </a:spcBef>
                  <a:spcAft>
                    <a:spcPts val="1000"/>
                  </a:spcAft>
                </a:pPr>
                <a:r>
                  <a:rPr lang="en-US" sz="2400" b="1" dirty="0" err="1" smtClean="0">
                    <a:solidFill>
                      <a:srgbClr val="FFFFFF"/>
                    </a:solidFill>
                    <a:latin typeface="Calibri" pitchFamily="34" charset="0"/>
                    <a:cs typeface="Arial" pitchFamily="34" charset="0"/>
                  </a:rPr>
                  <a:t>Ко</a:t>
                </a:r>
                <a:r>
                  <a:rPr lang="ru-RU" sz="2400" b="1" dirty="0" err="1" smtClean="0">
                    <a:solidFill>
                      <a:srgbClr val="FFFFFF"/>
                    </a:solidFill>
                    <a:latin typeface="Calibri" pitchFamily="34" charset="0"/>
                    <a:cs typeface="Arial" pitchFamily="34" charset="0"/>
                  </a:rPr>
                  <a:t>мпетенции</a:t>
                </a:r>
                <a:endParaRPr lang="ru-RU" sz="2400" dirty="0" smtClean="0">
                  <a:latin typeface="Arial" pitchFamily="34" charset="0"/>
                  <a:cs typeface="Arial" pitchFamily="34" charset="0"/>
                </a:endParaRPr>
              </a:p>
            </p:txBody>
          </p:sp>
          <p:sp>
            <p:nvSpPr>
              <p:cNvPr id="27654" name="AutoShape 6"/>
              <p:cNvSpPr>
                <a:spLocks noChangeArrowheads="1"/>
              </p:cNvSpPr>
              <p:nvPr/>
            </p:nvSpPr>
            <p:spPr bwMode="auto">
              <a:xfrm>
                <a:off x="3391" y="2285"/>
                <a:ext cx="2277" cy="1332"/>
              </a:xfrm>
              <a:prstGeom prst="roundRect">
                <a:avLst>
                  <a:gd name="adj" fmla="val 16667"/>
                </a:avLst>
              </a:prstGeom>
              <a:solidFill>
                <a:srgbClr val="4E6128"/>
              </a:solidFill>
              <a:ln w="9525">
                <a:solidFill>
                  <a:srgbClr val="4E6128"/>
                </a:solidFill>
                <a:round/>
                <a:headEnd/>
                <a:tailEnd/>
              </a:ln>
            </p:spPr>
            <p:txBody>
              <a:bodyPr vert="horz" wrap="square" lIns="0" tIns="0" rIns="0" bIns="0" numCol="1" anchor="t" anchorCtr="0" compatLnSpc="1">
                <a:prstTxWarp prst="textNoShape">
                  <a:avLst/>
                </a:prstTxWarp>
              </a:bodyPr>
              <a:lstStyle/>
              <a:p>
                <a:pPr algn="ctr" defTabSz="913973" fontAlgn="base">
                  <a:lnSpc>
                    <a:spcPct val="56000"/>
                  </a:lnSpc>
                  <a:spcBef>
                    <a:spcPct val="0"/>
                  </a:spcBef>
                  <a:spcAft>
                    <a:spcPts val="1000"/>
                  </a:spcAft>
                </a:pPr>
                <a:r>
                  <a:rPr lang="ru-RU" sz="1600" dirty="0" smtClean="0">
                    <a:solidFill>
                      <a:srgbClr val="FFFFFF"/>
                    </a:solidFill>
                    <a:latin typeface="Calibri" pitchFamily="34" charset="0"/>
                    <a:cs typeface="Arial" pitchFamily="34" charset="0"/>
                  </a:rPr>
                  <a:t>Способность научно объяснять явления, применять методы естественнонаучного исследования, интерпретировать данные и использовать научные доказательства для получения выводов.</a:t>
                </a:r>
                <a:endParaRPr lang="ru-RU" sz="1600" dirty="0" smtClean="0">
                  <a:latin typeface="Arial" pitchFamily="34" charset="0"/>
                  <a:cs typeface="Arial" pitchFamily="34" charset="0"/>
                </a:endParaRPr>
              </a:p>
            </p:txBody>
          </p:sp>
          <p:sp>
            <p:nvSpPr>
              <p:cNvPr id="27655" name="AutoShape 7"/>
              <p:cNvSpPr>
                <a:spLocks noChangeArrowheads="1"/>
              </p:cNvSpPr>
              <p:nvPr/>
            </p:nvSpPr>
            <p:spPr bwMode="auto">
              <a:xfrm>
                <a:off x="5814" y="2467"/>
                <a:ext cx="2304" cy="2187"/>
              </a:xfrm>
              <a:prstGeom prst="roundRect">
                <a:avLst>
                  <a:gd name="adj" fmla="val 16667"/>
                </a:avLst>
              </a:prstGeom>
              <a:solidFill>
                <a:srgbClr val="C2D69B"/>
              </a:solidFill>
              <a:ln w="9525">
                <a:solidFill>
                  <a:srgbClr val="C2D69B"/>
                </a:solidFill>
                <a:round/>
                <a:headEnd/>
                <a:tailEnd/>
              </a:ln>
            </p:spPr>
            <p:txBody>
              <a:bodyPr vert="horz" wrap="square" lIns="91440" tIns="45720" rIns="91440" bIns="45720" numCol="1" anchor="t" anchorCtr="0" compatLnSpc="1">
                <a:prstTxWarp prst="textNoShape">
                  <a:avLst/>
                </a:prstTxWarp>
              </a:bodyPr>
              <a:lstStyle/>
              <a:p>
                <a:pPr algn="ctr" defTabSz="913973" fontAlgn="base">
                  <a:spcBef>
                    <a:spcPct val="0"/>
                  </a:spcBef>
                  <a:spcAft>
                    <a:spcPts val="1000"/>
                  </a:spcAft>
                </a:pPr>
                <a:r>
                  <a:rPr lang="ru-RU" sz="2400" b="1" dirty="0" smtClean="0">
                    <a:latin typeface="Calibri" pitchFamily="34" charset="0"/>
                    <a:cs typeface="Arial" pitchFamily="34" charset="0"/>
                  </a:rPr>
                  <a:t>Отношение</a:t>
                </a:r>
                <a:endParaRPr lang="ru-RU" sz="2400" dirty="0" smtClean="0">
                  <a:latin typeface="Arial" pitchFamily="34" charset="0"/>
                  <a:cs typeface="Arial" pitchFamily="34" charset="0"/>
                </a:endParaRPr>
              </a:p>
            </p:txBody>
          </p:sp>
          <p:sp>
            <p:nvSpPr>
              <p:cNvPr id="27656" name="AutoShape 8"/>
              <p:cNvSpPr>
                <a:spLocks noChangeArrowheads="1"/>
              </p:cNvSpPr>
              <p:nvPr/>
            </p:nvSpPr>
            <p:spPr bwMode="auto">
              <a:xfrm>
                <a:off x="5871" y="2958"/>
                <a:ext cx="2190" cy="1628"/>
              </a:xfrm>
              <a:prstGeom prst="roundRect">
                <a:avLst>
                  <a:gd name="adj" fmla="val 16667"/>
                </a:avLst>
              </a:prstGeom>
              <a:solidFill>
                <a:srgbClr val="EAF1DD"/>
              </a:solidFill>
              <a:ln w="9525">
                <a:solidFill>
                  <a:srgbClr val="FFFFFF"/>
                </a:solidFill>
                <a:round/>
                <a:headEnd/>
                <a:tailEnd/>
              </a:ln>
            </p:spPr>
            <p:txBody>
              <a:bodyPr vert="horz" wrap="square" lIns="0" tIns="0" rIns="0" bIns="0" numCol="1" anchor="t" anchorCtr="0" compatLnSpc="1">
                <a:prstTxWarp prst="textNoShape">
                  <a:avLst/>
                </a:prstTxWarp>
              </a:bodyPr>
              <a:lstStyle/>
              <a:p>
                <a:pPr algn="ctr" defTabSz="913973" fontAlgn="base">
                  <a:lnSpc>
                    <a:spcPct val="56000"/>
                  </a:lnSpc>
                  <a:spcBef>
                    <a:spcPct val="0"/>
                  </a:spcBef>
                  <a:spcAft>
                    <a:spcPts val="1000"/>
                  </a:spcAft>
                </a:pPr>
                <a:r>
                  <a:rPr lang="ru-RU" sz="1600" dirty="0" smtClean="0">
                    <a:latin typeface="Calibri" pitchFamily="34" charset="0"/>
                    <a:cs typeface="Arial" pitchFamily="34" charset="0"/>
                  </a:rPr>
                  <a:t>Отношение к науке, которое характеризуется интересом к науке и технологиям, пониманием ценности научного изучения вопросов</a:t>
                </a:r>
                <a:r>
                  <a:rPr lang="ru-RU" sz="1600" dirty="0" smtClean="0">
                    <a:latin typeface="Times New Roman" pitchFamily="18" charset="0"/>
                    <a:cs typeface="Arial" pitchFamily="34" charset="0"/>
                  </a:rPr>
                  <a:t>,</a:t>
                </a:r>
                <a:r>
                  <a:rPr lang="ru-RU" sz="1600" dirty="0" smtClean="0">
                    <a:latin typeface="Calibri" pitchFamily="34" charset="0"/>
                    <a:cs typeface="Arial" pitchFamily="34" charset="0"/>
                  </a:rPr>
                  <a:t> там, где это необходимо, и осведомленностью о проблемах окружающей среды, а также осознанием важности их решения.</a:t>
                </a:r>
                <a:endParaRPr lang="ru-RU" sz="1600" dirty="0" smtClean="0">
                  <a:latin typeface="Arial" pitchFamily="34" charset="0"/>
                  <a:cs typeface="Arial" pitchFamily="34" charset="0"/>
                </a:endParaRPr>
              </a:p>
            </p:txBody>
          </p:sp>
          <p:sp>
            <p:nvSpPr>
              <p:cNvPr id="27657" name="AutoShape 9"/>
              <p:cNvSpPr>
                <a:spLocks noChangeArrowheads="1"/>
              </p:cNvSpPr>
              <p:nvPr/>
            </p:nvSpPr>
            <p:spPr bwMode="auto">
              <a:xfrm>
                <a:off x="8291" y="2456"/>
                <a:ext cx="2584" cy="2276"/>
              </a:xfrm>
              <a:prstGeom prst="roundRect">
                <a:avLst>
                  <a:gd name="adj" fmla="val 16667"/>
                </a:avLst>
              </a:prstGeom>
              <a:solidFill>
                <a:srgbClr val="C2D69B"/>
              </a:solidFill>
              <a:ln w="9525">
                <a:solidFill>
                  <a:srgbClr val="C2D69B"/>
                </a:solidFill>
                <a:round/>
                <a:headEnd/>
                <a:tailEnd/>
              </a:ln>
            </p:spPr>
            <p:txBody>
              <a:bodyPr vert="horz" wrap="square" lIns="91440" tIns="45720" rIns="91440" bIns="45720" numCol="1" anchor="t" anchorCtr="0" compatLnSpc="1">
                <a:prstTxWarp prst="textNoShape">
                  <a:avLst/>
                </a:prstTxWarp>
              </a:bodyPr>
              <a:lstStyle/>
              <a:p>
                <a:pPr algn="ctr" defTabSz="913973" fontAlgn="base">
                  <a:spcBef>
                    <a:spcPct val="0"/>
                  </a:spcBef>
                  <a:spcAft>
                    <a:spcPts val="1000"/>
                  </a:spcAft>
                </a:pPr>
                <a:r>
                  <a:rPr lang="ru-RU" sz="2400" b="1" dirty="0" smtClean="0">
                    <a:latin typeface="Calibri" pitchFamily="34" charset="0"/>
                    <a:cs typeface="Arial" pitchFamily="34" charset="0"/>
                  </a:rPr>
                  <a:t>Знания</a:t>
                </a:r>
                <a:endParaRPr lang="ru-RU" sz="2400" dirty="0" smtClean="0">
                  <a:latin typeface="Arial" pitchFamily="34" charset="0"/>
                  <a:cs typeface="Arial" pitchFamily="34" charset="0"/>
                </a:endParaRPr>
              </a:p>
            </p:txBody>
          </p:sp>
          <p:sp>
            <p:nvSpPr>
              <p:cNvPr id="27658" name="AutoShape 10"/>
              <p:cNvSpPr>
                <a:spLocks noChangeArrowheads="1"/>
              </p:cNvSpPr>
              <p:nvPr/>
            </p:nvSpPr>
            <p:spPr bwMode="auto">
              <a:xfrm>
                <a:off x="8351" y="2947"/>
                <a:ext cx="2456" cy="1707"/>
              </a:xfrm>
              <a:prstGeom prst="roundRect">
                <a:avLst>
                  <a:gd name="adj" fmla="val 16667"/>
                </a:avLst>
              </a:prstGeom>
              <a:solidFill>
                <a:srgbClr val="EAF1DD"/>
              </a:solidFill>
              <a:ln w="9525">
                <a:solidFill>
                  <a:srgbClr val="FFFFFF"/>
                </a:solidFill>
                <a:round/>
                <a:headEnd/>
                <a:tailEnd/>
              </a:ln>
            </p:spPr>
            <p:txBody>
              <a:bodyPr vert="horz" wrap="square" lIns="0" tIns="0" rIns="0" bIns="0" numCol="1" anchor="t" anchorCtr="0" compatLnSpc="1">
                <a:prstTxWarp prst="textNoShape">
                  <a:avLst/>
                </a:prstTxWarp>
              </a:bodyPr>
              <a:lstStyle/>
              <a:p>
                <a:pPr algn="ctr" defTabSz="913973" fontAlgn="base">
                  <a:lnSpc>
                    <a:spcPct val="56000"/>
                  </a:lnSpc>
                  <a:spcBef>
                    <a:spcPct val="0"/>
                  </a:spcBef>
                  <a:spcAft>
                    <a:spcPts val="1000"/>
                  </a:spcAft>
                </a:pPr>
                <a:r>
                  <a:rPr lang="ru-RU" sz="1600" dirty="0" smtClean="0">
                    <a:latin typeface="Calibri" pitchFamily="34" charset="0"/>
                    <a:cs typeface="Arial" pitchFamily="34" charset="0"/>
                  </a:rPr>
                  <a:t>Понимание основных фактов, идей и теорий, образующих фундамент научного знания. Такое знание включает в себя знание о природе и технологиях (знание содержания), знание о методах получения научных знаний (знание процедур), понимание обоснованности этих процедур и их использования (методологическое знание).</a:t>
                </a:r>
                <a:endParaRPr lang="ru-RU" sz="1600" dirty="0" smtClean="0">
                  <a:latin typeface="Arial" pitchFamily="34" charset="0"/>
                  <a:cs typeface="Arial" pitchFamily="34" charset="0"/>
                </a:endParaRPr>
              </a:p>
            </p:txBody>
          </p:sp>
          <p:sp>
            <p:nvSpPr>
              <p:cNvPr id="27659" name="Text Box 11"/>
              <p:cNvSpPr txBox="1">
                <a:spLocks noChangeArrowheads="1"/>
              </p:cNvSpPr>
              <p:nvPr/>
            </p:nvSpPr>
            <p:spPr bwMode="auto">
              <a:xfrm>
                <a:off x="3030" y="792"/>
                <a:ext cx="3129" cy="7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913973" fontAlgn="base">
                  <a:spcBef>
                    <a:spcPct val="0"/>
                  </a:spcBef>
                  <a:spcAft>
                    <a:spcPts val="1000"/>
                  </a:spcAft>
                </a:pPr>
                <a:r>
                  <a:rPr lang="ru-RU" sz="1600" b="1" dirty="0" smtClean="0">
                    <a:latin typeface="Calibri" pitchFamily="34" charset="0"/>
                    <a:cs typeface="Arial" pitchFamily="34" charset="0"/>
                  </a:rPr>
                  <a:t>От учащихся требуется продемонстрировать компетенции в определенном контексте</a:t>
                </a:r>
                <a:endParaRPr lang="ru-RU" sz="1600" dirty="0" smtClean="0">
                  <a:latin typeface="Arial" pitchFamily="34" charset="0"/>
                  <a:cs typeface="Arial" pitchFamily="34" charset="0"/>
                </a:endParaRPr>
              </a:p>
            </p:txBody>
          </p:sp>
          <p:sp>
            <p:nvSpPr>
              <p:cNvPr id="27660" name="Text Box 12"/>
              <p:cNvSpPr txBox="1">
                <a:spLocks noChangeArrowheads="1"/>
              </p:cNvSpPr>
              <p:nvPr/>
            </p:nvSpPr>
            <p:spPr bwMode="auto">
              <a:xfrm>
                <a:off x="6207" y="1383"/>
                <a:ext cx="2739" cy="6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913973" fontAlgn="base">
                  <a:spcBef>
                    <a:spcPct val="0"/>
                  </a:spcBef>
                  <a:spcAft>
                    <a:spcPts val="1000"/>
                  </a:spcAft>
                </a:pPr>
                <a:r>
                  <a:rPr lang="ru-RU" sz="1600" b="1" dirty="0" smtClean="0">
                    <a:latin typeface="Calibri" pitchFamily="34" charset="0"/>
                    <a:cs typeface="Arial" pitchFamily="34" charset="0"/>
                  </a:rPr>
                  <a:t>Знания и отношение определяют результаты учащихся</a:t>
                </a:r>
                <a:endParaRPr lang="ru-RU" sz="1600" dirty="0" smtClean="0">
                  <a:latin typeface="Arial" pitchFamily="34" charset="0"/>
                  <a:cs typeface="Arial" pitchFamily="34" charset="0"/>
                </a:endParaRPr>
              </a:p>
            </p:txBody>
          </p:sp>
        </p:gr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880850" cy="798868"/>
          </a:xfrm>
        </p:spPr>
        <p:style>
          <a:lnRef idx="0">
            <a:schemeClr val="accent5"/>
          </a:lnRef>
          <a:fillRef idx="3">
            <a:schemeClr val="accent5"/>
          </a:fillRef>
          <a:effectRef idx="3">
            <a:schemeClr val="accent5"/>
          </a:effectRef>
          <a:fontRef idx="minor">
            <a:schemeClr val="lt1"/>
          </a:fontRef>
        </p:style>
        <p:txBody>
          <a:bodyPr>
            <a:noAutofit/>
          </a:bodyPr>
          <a:lstStyle/>
          <a:p>
            <a:pPr>
              <a:lnSpc>
                <a:spcPct val="80000"/>
              </a:lnSpc>
              <a:defRPr/>
            </a:pPr>
            <a:r>
              <a:rPr lang="ru-RU" sz="2400" dirty="0" smtClean="0"/>
              <a:t>Сравнение моделей заданий для оценки естественнонаучной грамотности в исследовании </a:t>
            </a:r>
            <a:r>
              <a:rPr lang="en-US" sz="2400" dirty="0" smtClean="0"/>
              <a:t>PISA-2015</a:t>
            </a:r>
            <a:r>
              <a:rPr lang="ru-RU" sz="2400" dirty="0" smtClean="0"/>
              <a:t> по основным характеристикам (18</a:t>
            </a:r>
            <a:r>
              <a:rPr lang="en-US" sz="2400" dirty="0" smtClean="0"/>
              <a:t>2</a:t>
            </a:r>
            <a:r>
              <a:rPr lang="ru-RU" sz="2400" dirty="0" smtClean="0"/>
              <a:t> задания)</a:t>
            </a:r>
            <a:endParaRPr lang="ru-RU" sz="2400" dirty="0"/>
          </a:p>
        </p:txBody>
      </p:sp>
      <p:pic>
        <p:nvPicPr>
          <p:cNvPr id="31749" name="Рисунок 10"/>
          <p:cNvPicPr>
            <a:picLocks noChangeAspect="1" noChangeArrowheads="1"/>
          </p:cNvPicPr>
          <p:nvPr/>
        </p:nvPicPr>
        <p:blipFill>
          <a:blip r:embed="rId3" cstate="print"/>
          <a:srcRect l="19226" t="11986" r="20621" b="7991"/>
          <a:stretch>
            <a:fillRect/>
          </a:stretch>
        </p:blipFill>
        <p:spPr bwMode="auto">
          <a:xfrm>
            <a:off x="0" y="4335119"/>
            <a:ext cx="4630644" cy="2678354"/>
          </a:xfrm>
          <a:prstGeom prst="rect">
            <a:avLst/>
          </a:prstGeom>
          <a:noFill/>
          <a:ln w="9525">
            <a:noFill/>
            <a:miter lim="800000"/>
            <a:headEnd/>
            <a:tailEnd/>
          </a:ln>
        </p:spPr>
      </p:pic>
      <p:pic>
        <p:nvPicPr>
          <p:cNvPr id="31750" name="Рисунок 11"/>
          <p:cNvPicPr>
            <a:picLocks noChangeAspect="1" noChangeArrowheads="1"/>
          </p:cNvPicPr>
          <p:nvPr/>
        </p:nvPicPr>
        <p:blipFill>
          <a:blip r:embed="rId4" cstate="print"/>
          <a:srcRect l="957"/>
          <a:stretch>
            <a:fillRect/>
          </a:stretch>
        </p:blipFill>
        <p:spPr bwMode="auto">
          <a:xfrm>
            <a:off x="7437912" y="1401372"/>
            <a:ext cx="4442943" cy="2481001"/>
          </a:xfrm>
          <a:prstGeom prst="rect">
            <a:avLst/>
          </a:prstGeom>
          <a:noFill/>
          <a:ln w="9525">
            <a:noFill/>
            <a:miter lim="800000"/>
            <a:headEnd/>
            <a:tailEnd/>
          </a:ln>
        </p:spPr>
      </p:pic>
      <p:pic>
        <p:nvPicPr>
          <p:cNvPr id="31751" name="Рисунок 13"/>
          <p:cNvPicPr>
            <a:picLocks noChangeAspect="1" noChangeArrowheads="1"/>
          </p:cNvPicPr>
          <p:nvPr/>
        </p:nvPicPr>
        <p:blipFill>
          <a:blip r:embed="rId3" cstate="print"/>
          <a:srcRect l="19226" t="11986" r="20621" b="82571"/>
          <a:stretch>
            <a:fillRect/>
          </a:stretch>
        </p:blipFill>
        <p:spPr bwMode="auto">
          <a:xfrm>
            <a:off x="7421409" y="1250454"/>
            <a:ext cx="4484196" cy="177451"/>
          </a:xfrm>
          <a:prstGeom prst="rect">
            <a:avLst/>
          </a:prstGeom>
          <a:noFill/>
          <a:ln w="9525">
            <a:noFill/>
            <a:miter lim="800000"/>
            <a:headEnd/>
            <a:tailEnd/>
          </a:ln>
        </p:spPr>
      </p:pic>
      <p:pic>
        <p:nvPicPr>
          <p:cNvPr id="31752" name="Picture 2"/>
          <p:cNvPicPr>
            <a:picLocks noChangeAspect="1" noChangeArrowheads="1"/>
          </p:cNvPicPr>
          <p:nvPr/>
        </p:nvPicPr>
        <p:blipFill>
          <a:blip r:embed="rId5" cstate="print"/>
          <a:srcRect l="1038" r="1511" b="2173"/>
          <a:stretch>
            <a:fillRect/>
          </a:stretch>
        </p:blipFill>
        <p:spPr bwMode="auto">
          <a:xfrm>
            <a:off x="4649208" y="4010072"/>
            <a:ext cx="7231642" cy="3154321"/>
          </a:xfrm>
          <a:prstGeom prst="rect">
            <a:avLst/>
          </a:prstGeom>
          <a:noFill/>
          <a:ln w="9525">
            <a:noFill/>
            <a:miter lim="800000"/>
            <a:headEnd/>
            <a:tailEnd/>
          </a:ln>
        </p:spPr>
      </p:pic>
      <p:pic>
        <p:nvPicPr>
          <p:cNvPr id="31753" name="Picture 3"/>
          <p:cNvPicPr>
            <a:picLocks noChangeAspect="1" noChangeArrowheads="1"/>
          </p:cNvPicPr>
          <p:nvPr/>
        </p:nvPicPr>
        <p:blipFill>
          <a:blip r:embed="rId6" cstate="print"/>
          <a:srcRect/>
          <a:stretch>
            <a:fillRect/>
          </a:stretch>
        </p:blipFill>
        <p:spPr bwMode="auto">
          <a:xfrm>
            <a:off x="0" y="799360"/>
            <a:ext cx="7376028" cy="320407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6564</TotalTime>
  <Words>8028</Words>
  <Application>Microsoft Office PowerPoint</Application>
  <PresentationFormat>Произвольный</PresentationFormat>
  <Paragraphs>941</Paragraphs>
  <Slides>143</Slides>
  <Notes>40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143</vt:i4>
      </vt:variant>
    </vt:vector>
  </HeadingPairs>
  <TitlesOfParts>
    <vt:vector size="146" baseType="lpstr">
      <vt:lpstr>Тема Office</vt:lpstr>
      <vt:lpstr>Точечный рисунок BMP</vt:lpstr>
      <vt:lpstr>Слайд Microsoft PowerPoint</vt:lpstr>
      <vt:lpstr>Презентация PowerPoint</vt:lpstr>
      <vt:lpstr>Презентация PowerPoint</vt:lpstr>
      <vt:lpstr>Презентация PowerPoint</vt:lpstr>
      <vt:lpstr>Понятие функциональной грамотности (1)</vt:lpstr>
      <vt:lpstr>Определение функциональной грамотности</vt:lpstr>
      <vt:lpstr>Презентация PowerPoint</vt:lpstr>
      <vt:lpstr>Презентация PowerPoint</vt:lpstr>
      <vt:lpstr>Основные положения компетентностно-ориентированной  оценки</vt:lpstr>
      <vt:lpstr>Ключевые компетенции (DESECO, OECD 1999)</vt:lpstr>
      <vt:lpstr>Презентация PowerPoint</vt:lpstr>
      <vt:lpstr>Презентация PowerPoint</vt:lpstr>
      <vt:lpstr>Презентация PowerPoint</vt:lpstr>
      <vt:lpstr>Презентация PowerPoint</vt:lpstr>
      <vt:lpstr>Предметная компетентность – способность решать проблемы, возникающие в окружающей действительности, средствами предмета</vt:lpstr>
      <vt:lpstr>Реализация компетентностного подхода в реальных измерениях</vt:lpstr>
      <vt:lpstr>Международная программа по оценке образовательных достижений учащихся PISA  (Programme for International Student Assessment)</vt:lpstr>
      <vt:lpstr>Новый взгляд на образование</vt:lpstr>
      <vt:lpstr>Чему должны научиться дети  (OECD 2030) Через оценку качества образования система образования настраивается на новые результаты </vt:lpstr>
      <vt:lpstr>Презентация PowerPoint</vt:lpstr>
      <vt:lpstr>Презентация PowerPoint</vt:lpstr>
      <vt:lpstr>Уровни функциональной  грамотности в исследовании PISA</vt:lpstr>
      <vt:lpstr>Презентация PowerPoint</vt:lpstr>
      <vt:lpstr>Математическая грамотность   (исследование PISA)</vt:lpstr>
      <vt:lpstr>Особенности заданий</vt:lpstr>
      <vt:lpstr>Описание заданий</vt:lpstr>
      <vt:lpstr>Параметры для анализа заданий на соответствие компетентностному подходу</vt:lpstr>
      <vt:lpstr>Пример задания  «Парусные корабли»</vt:lpstr>
      <vt:lpstr>Продажа музыкальных дисков</vt:lpstr>
      <vt:lpstr>Вращающаяся дверь</vt:lpstr>
      <vt:lpstr> Ю.А Тюменева  (http://www.rtc-edu.ru/trainings/vebinar/434) </vt:lpstr>
      <vt:lpstr>Задания PISA – как один из вариантов задать новый контекст</vt:lpstr>
      <vt:lpstr>Почему некоторые задания PISA труднее для российских школьников, чем для их зарубежных сверстников?</vt:lpstr>
      <vt:lpstr>Исследовательский вопрос</vt:lpstr>
      <vt:lpstr>Пример задания с трудностью для России 2,9%</vt:lpstr>
      <vt:lpstr>Предыдущие российские ответы на этот вопрос и их недостатки:</vt:lpstr>
      <vt:lpstr>Адресация ко всем эти недостаткам:</vt:lpstr>
      <vt:lpstr>Разработка заданий-модификаций</vt:lpstr>
      <vt:lpstr>Типы трудностей:</vt:lpstr>
      <vt:lpstr>Типы заданий и примеры</vt:lpstr>
      <vt:lpstr>Типы заданий и  примеры</vt:lpstr>
      <vt:lpstr>Типы заданий и  примеры</vt:lpstr>
      <vt:lpstr>Типы заданий и  примеры</vt:lpstr>
      <vt:lpstr>Типы заданий и  примеры</vt:lpstr>
      <vt:lpstr>Типы заданий и  примеры</vt:lpstr>
      <vt:lpstr>Инструмент и процедура</vt:lpstr>
      <vt:lpstr>Результаты  </vt:lpstr>
      <vt:lpstr>Вывод из Эксперимента 1</vt:lpstr>
      <vt:lpstr>Эксперимент 2:</vt:lpstr>
      <vt:lpstr>Проблема</vt:lpstr>
      <vt:lpstr>Исследовательские вопросы </vt:lpstr>
      <vt:lpstr>    Результаты </vt:lpstr>
      <vt:lpstr>Обобщение результатов Эксперимента 2:</vt:lpstr>
      <vt:lpstr>Какие задачи нужно предлагать нашим учащимся, чтобы развить их умственные способности и научить применять полученные знания в реальных условиях? </vt:lpstr>
      <vt:lpstr>Презентация PowerPoint</vt:lpstr>
      <vt:lpstr>Читательская грамотность  (исследование PISA)</vt:lpstr>
      <vt:lpstr>Презентация PowerPoint</vt:lpstr>
      <vt:lpstr>Пример задания для оценки читательской грамотности</vt:lpstr>
      <vt:lpstr>Предмет измерения теста PISA-2018 отражает новые социально-экономические ожидания по отношению к читателю</vt:lpstr>
      <vt:lpstr>Структура заданий по читательской грамотности</vt:lpstr>
      <vt:lpstr>Презентация PowerPoint</vt:lpstr>
      <vt:lpstr>Ситуации функционирования текстов </vt:lpstr>
      <vt:lpstr>Факторы, определяющие трудность текста:</vt:lpstr>
      <vt:lpstr>Примеры заданий:  Пример 1. Просмотр и нахождение информации  </vt:lpstr>
      <vt:lpstr>Факторы, определяющие трудность заданий (1)</vt:lpstr>
      <vt:lpstr>Примеры заданий:  Пример 2. Интеграция и интерпретация сообщений текста </vt:lpstr>
      <vt:lpstr>Факторы, определяющие трудность заданий (2)</vt:lpstr>
      <vt:lpstr>Примеры заданий:  Пример 3. Осмысление и оценивание информации текста</vt:lpstr>
      <vt:lpstr>Факторы, определяющие трудность заданий (3)</vt:lpstr>
      <vt:lpstr>Самые трудные задания для российских школьников по результатам теста PISA</vt:lpstr>
      <vt:lpstr>Найти и извлечь информацию из текста (1)</vt:lpstr>
      <vt:lpstr>Интегрировать и интерпретировать сообщения текста (2)</vt:lpstr>
      <vt:lpstr>Осмыслить и оценить сообщения текста(3)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Определение уровней читательской грамотности</vt:lpstr>
      <vt:lpstr>Высший уровень  читательской грамотности:</vt:lpstr>
      <vt:lpstr>Высший уровень  читательской грамотности:</vt:lpstr>
      <vt:lpstr>Типы заданий 6 уровня сложности</vt:lpstr>
      <vt:lpstr>Типы заданий 6 уровня сложности</vt:lpstr>
      <vt:lpstr>Типы заданий 6 уровня сложности</vt:lpstr>
      <vt:lpstr>2-й – пороговый уровень читательской грамотности</vt:lpstr>
      <vt:lpstr>Типы заданий 2 уровня сложности</vt:lpstr>
      <vt:lpstr>Типы заданий 2 уровня сложности</vt:lpstr>
      <vt:lpstr>Типы заданий 2 уровня сложности</vt:lpstr>
      <vt:lpstr>Презентация PowerPoint</vt:lpstr>
      <vt:lpstr>Презентация PowerPoint</vt:lpstr>
      <vt:lpstr>Особенности комплекта для оценки читательской грамотности «Просвещение» </vt:lpstr>
      <vt:lpstr>Презентация PowerPoint</vt:lpstr>
      <vt:lpstr>Естественнонаучная грамотность   (исследование PISA)</vt:lpstr>
      <vt:lpstr>Модель  естественнонаучной грамотности исследования PISA-2015</vt:lpstr>
      <vt:lpstr>Сравнение моделей заданий для оценки естественнонаучной грамотности в исследовании PISA-2015 по основным характеристикам (182 задания)</vt:lpstr>
      <vt:lpstr>Особенности заданий (уровни 5 и 6)</vt:lpstr>
      <vt:lpstr>БЕГ В ЖАРКУЮ ПОГОДУ</vt:lpstr>
      <vt:lpstr>БЕГ В ЖАРКУЮ ПОГОДУ (вопрос 3)</vt:lpstr>
      <vt:lpstr>ИССЛЕДОВАНИЕ СКЛОНОВ ДОЛИНЫ</vt:lpstr>
      <vt:lpstr>РАЦИОНАЛЬНОЕ РЫБОВОДСТВО</vt:lpstr>
      <vt:lpstr>Особенности заданий (пороговый  уровень)</vt:lpstr>
      <vt:lpstr>Пример задания порогового уровня</vt:lpstr>
      <vt:lpstr>Презентация PowerPoint</vt:lpstr>
      <vt:lpstr>Рабочее определение финансовой грамотности в исследовании PISA</vt:lpstr>
      <vt:lpstr>Презентация PowerPoint</vt:lpstr>
      <vt:lpstr>Презентация PowerPoint</vt:lpstr>
      <vt:lpstr>Примеры заданий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Вопросы, на которые должно ответить исследование PISA </vt:lpstr>
      <vt:lpstr>Презентация PowerPoint</vt:lpstr>
      <vt:lpstr>Презентация PowerPoint</vt:lpstr>
      <vt:lpstr>Презентация PowerPoint</vt:lpstr>
      <vt:lpstr>Иллюстрация модели глобальных компетенций – как совокупности взаимосвязанных компонентов</vt:lpstr>
      <vt:lpstr>Презентация PowerPoint</vt:lpstr>
      <vt:lpstr>Составляющие единой шкалы глобальных компетенций (когнитивное тестирование учащихся)</vt:lpstr>
      <vt:lpstr>Презентация PowerPoint</vt:lpstr>
      <vt:lpstr>Презентация PowerPoint</vt:lpstr>
      <vt:lpstr>Особенности заданий (когнитивное тестирование учащихся)</vt:lpstr>
      <vt:lpstr>Примеры вопросов из области критического рассмотрения проблем глобального характера и межкультурного взаимодействия </vt:lpstr>
      <vt:lpstr>Примеры вопросов из области оценки влияния различий (культурных, религиозных, политических или иных) на восприятие, суждения и взгляды людей</vt:lpstr>
      <vt:lpstr>Особенности вопросов (анкетирование учащихся и администрации образовательных организаций)</vt:lpstr>
      <vt:lpstr>Примеры вопросов в анкетах для учащихся: уровень осведомленности о глобальных проблемах</vt:lpstr>
      <vt:lpstr>Примеры вопросов для администрации школы: возможность изучения глобальных проблем</vt:lpstr>
      <vt:lpstr>Примеры вопросов в анкетах для учащихся: возможность овладения глобальными компетенциями</vt:lpstr>
      <vt:lpstr>Примеры вопросов в анкетах для учащихся: самооценка уровня овладения компетенциями</vt:lpstr>
      <vt:lpstr>Примеры вопросов в анкетах для учащихся: возможности изучения иностранных языков</vt:lpstr>
      <vt:lpstr>Примеры вопросов в анкетах для учащихся: возможности общения с представителями других культур</vt:lpstr>
      <vt:lpstr>Примеры вопросов в анкетах для учащихся: открытость к новому – интерес к изучению нового </vt:lpstr>
      <vt:lpstr>Примеры вопросов в анкетах для учащихся: самооценка (уважение к представителям других культур)</vt:lpstr>
      <vt:lpstr>Примеры вопросов в анкетах для учащихся: самооценка</vt:lpstr>
      <vt:lpstr>Презентация PowerPoint</vt:lpstr>
      <vt:lpstr>Общие рекомендации</vt:lpstr>
      <vt:lpstr>Для дополнительной информации</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Victoria Baranova</dc:creator>
  <cp:lastModifiedBy>udalov</cp:lastModifiedBy>
  <cp:revision>156</cp:revision>
  <dcterms:created xsi:type="dcterms:W3CDTF">2016-12-10T16:25:45Z</dcterms:created>
  <dcterms:modified xsi:type="dcterms:W3CDTF">2018-09-05T08:34:54Z</dcterms:modified>
</cp:coreProperties>
</file>