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4" r:id="rId1"/>
  </p:sldMasterIdLst>
  <p:sldIdLst>
    <p:sldId id="256" r:id="rId2"/>
    <p:sldId id="258" r:id="rId3"/>
    <p:sldId id="260" r:id="rId4"/>
    <p:sldId id="261" r:id="rId5"/>
    <p:sldId id="264" r:id="rId6"/>
    <p:sldId id="267" r:id="rId7"/>
    <p:sldId id="269" r:id="rId8"/>
    <p:sldId id="268" r:id="rId9"/>
    <p:sldId id="270" r:id="rId10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3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861031" y="3810001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861051" y="3897010"/>
            <a:ext cx="404495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861051" y="4115167"/>
            <a:ext cx="404495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861050" y="4164403"/>
            <a:ext cx="212979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861050" y="4199572"/>
            <a:ext cx="212979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861050" y="3962400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991216" y="406098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906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906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948555" y="3643090"/>
            <a:ext cx="2957446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906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264400" y="4206240"/>
            <a:ext cx="104013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013429" y="1136"/>
            <a:ext cx="810021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14661" y="2244970"/>
            <a:ext cx="437859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11496" y="2708519"/>
            <a:ext cx="437859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132320" y="612648"/>
            <a:ext cx="1037036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95950" y="612648"/>
            <a:ext cx="143637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55964" y="2272"/>
            <a:ext cx="825500" cy="365760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906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906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906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861031" y="360247"/>
            <a:ext cx="4044971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861051" y="440113"/>
            <a:ext cx="404495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857951" y="497504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988117" y="58894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842047" y="-2001"/>
            <a:ext cx="6242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798188" y="-2001"/>
            <a:ext cx="2971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777547" y="-2001"/>
            <a:ext cx="9906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723375" y="-2001"/>
            <a:ext cx="29718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658650" y="380"/>
            <a:ext cx="59436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612931" y="380"/>
            <a:ext cx="9906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2249424"/>
            <a:ext cx="89154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135414" y="612648"/>
            <a:ext cx="1037036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695950" y="612648"/>
            <a:ext cx="143637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855964" y="2272"/>
            <a:ext cx="8255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2000" y="2743200"/>
            <a:ext cx="8004809" cy="184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4000" b="1" spc="-5" smtClean="0">
                <a:solidFill>
                  <a:srgbClr val="5F497A"/>
                </a:solidFill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4000" b="1" spc="-5" dirty="0" smtClean="0">
                <a:solidFill>
                  <a:srgbClr val="5F497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работы с рисками школы в рамках проекта 500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200" y="4953000"/>
            <a:ext cx="857123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5" smtClean="0">
                <a:solidFill>
                  <a:srgbClr val="001F5F"/>
                </a:solidFill>
                <a:latin typeface="Times New Roman"/>
                <a:cs typeface="Times New Roman"/>
              </a:rPr>
              <a:t>Выступление</a:t>
            </a:r>
            <a:r>
              <a:rPr lang="ru-RU" sz="2400" b="1" spc="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: заместитель директора по УВР </a:t>
            </a:r>
            <a:r>
              <a:rPr lang="ru-RU" sz="2400" b="1" spc="2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Жога</a:t>
            </a:r>
            <a:r>
              <a:rPr lang="ru-RU" sz="2400" b="1" spc="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С. В,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МБОУ «УЯРСКАЯ СОШ № 4»</a:t>
            </a:r>
            <a:r>
              <a:rPr sz="2400" b="1" spc="-1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1" name="Picture 10" descr="https://a.d-cd.net/56fc905s-9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457201"/>
            <a:ext cx="1373786" cy="68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103" r="13700"/>
          <a:stretch>
            <a:fillRect/>
          </a:stretch>
        </p:blipFill>
        <p:spPr bwMode="auto">
          <a:xfrm>
            <a:off x="3962400" y="0"/>
            <a:ext cx="5943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773" y="481215"/>
            <a:ext cx="8730615" cy="962660"/>
          </a:xfrm>
          <a:custGeom>
            <a:avLst/>
            <a:gdLst/>
            <a:ahLst/>
            <a:cxnLst/>
            <a:rect l="l" t="t" r="r" b="b"/>
            <a:pathLst>
              <a:path w="8730615" h="962660">
                <a:moveTo>
                  <a:pt x="8730107" y="0"/>
                </a:moveTo>
                <a:lnTo>
                  <a:pt x="0" y="0"/>
                </a:lnTo>
                <a:lnTo>
                  <a:pt x="0" y="962520"/>
                </a:lnTo>
                <a:lnTo>
                  <a:pt x="8730107" y="962520"/>
                </a:lnTo>
                <a:lnTo>
                  <a:pt x="87301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9323" y="432892"/>
            <a:ext cx="6486525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36930" marR="5080" indent="-824865">
              <a:lnSpc>
                <a:spcPts val="3460"/>
              </a:lnSpc>
              <a:spcBef>
                <a:spcPts val="535"/>
              </a:spcBef>
            </a:pPr>
            <a:r>
              <a:rPr sz="3200" b="1" spc="-6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КРАТКАЯ </a:t>
            </a:r>
            <a:r>
              <a:rPr sz="3200" b="1" spc="-15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ХАРАКТЕРИСТИКА </a:t>
            </a:r>
            <a:r>
              <a:rPr sz="3200" b="1" spc="-3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ШКОЛЫ- </a:t>
            </a:r>
            <a:r>
              <a:rPr sz="3200" b="1" spc="-71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УЧАСТНИЦЫ</a:t>
            </a:r>
            <a:r>
              <a:rPr sz="3200" b="1" spc="-5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3200" b="1" spc="-35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ПРОЕКТА</a:t>
            </a:r>
            <a:r>
              <a:rPr sz="3200" b="1" spc="-3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500+</a:t>
            </a:r>
            <a:endParaRPr sz="3200" b="1">
              <a:solidFill>
                <a:schemeClr val="accent3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8421" y="1863928"/>
            <a:ext cx="551116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780030" algn="l"/>
                <a:tab pos="3611245" algn="l"/>
                <a:tab pos="529209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И</a:t>
            </a:r>
            <a:r>
              <a:rPr sz="2800" b="1" spc="-15" dirty="0">
                <a:latin typeface="Times New Roman"/>
                <a:cs typeface="Times New Roman"/>
              </a:rPr>
              <a:t>н</a:t>
            </a:r>
            <a:r>
              <a:rPr sz="2800" b="1" spc="-5" dirty="0">
                <a:latin typeface="Times New Roman"/>
                <a:cs typeface="Times New Roman"/>
              </a:rPr>
              <a:t>фо</a:t>
            </a:r>
            <a:r>
              <a:rPr sz="2800" b="1" spc="-40" dirty="0">
                <a:latin typeface="Times New Roman"/>
                <a:cs typeface="Times New Roman"/>
              </a:rPr>
              <a:t>р</a:t>
            </a:r>
            <a:r>
              <a:rPr sz="2800" b="1" spc="-30" dirty="0">
                <a:latin typeface="Times New Roman"/>
                <a:cs typeface="Times New Roman"/>
              </a:rPr>
              <a:t>м</a:t>
            </a:r>
            <a:r>
              <a:rPr sz="2800" b="1" spc="5" dirty="0">
                <a:latin typeface="Times New Roman"/>
                <a:cs typeface="Times New Roman"/>
              </a:rPr>
              <a:t>а</a:t>
            </a:r>
            <a:r>
              <a:rPr sz="2800" b="1" spc="-10" dirty="0">
                <a:latin typeface="Times New Roman"/>
                <a:cs typeface="Times New Roman"/>
              </a:rPr>
              <a:t>ци</a:t>
            </a:r>
            <a:r>
              <a:rPr sz="2800" b="1" spc="-5" dirty="0">
                <a:latin typeface="Times New Roman"/>
                <a:cs typeface="Times New Roman"/>
              </a:rPr>
              <a:t>я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о</a:t>
            </a:r>
            <a:r>
              <a:rPr sz="2800" b="1">
                <a:latin typeface="Times New Roman"/>
                <a:cs typeface="Times New Roman"/>
              </a:rPr>
              <a:t>	</a:t>
            </a:r>
            <a:r>
              <a:rPr sz="2800" b="1" spc="-10" smtClean="0">
                <a:latin typeface="Times New Roman"/>
                <a:cs typeface="Times New Roman"/>
              </a:rPr>
              <a:t>ш</a:t>
            </a:r>
            <a:r>
              <a:rPr sz="2800" b="1" spc="-45" smtClean="0">
                <a:latin typeface="Times New Roman"/>
                <a:cs typeface="Times New Roman"/>
              </a:rPr>
              <a:t>к</a:t>
            </a:r>
            <a:r>
              <a:rPr sz="2800" b="1" spc="-40" smtClean="0">
                <a:latin typeface="Times New Roman"/>
                <a:cs typeface="Times New Roman"/>
              </a:rPr>
              <a:t>о</a:t>
            </a:r>
            <a:r>
              <a:rPr lang="ru-RU" sz="2800" b="1" spc="-10" dirty="0" err="1" smtClean="0">
                <a:latin typeface="Times New Roman"/>
                <a:cs typeface="Times New Roman"/>
              </a:rPr>
              <a:t>ле</a:t>
            </a:r>
            <a:r>
              <a:rPr sz="2800" b="1" spc="-20" smtClean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Wingdings"/>
              <a:buChar char=""/>
              <a:tabLst>
                <a:tab pos="553085" algn="l"/>
                <a:tab pos="553720" algn="l"/>
              </a:tabLst>
            </a:pPr>
            <a:r>
              <a:rPr lang="ru-RU" sz="2800" spc="-40" dirty="0" smtClean="0">
                <a:latin typeface="Times New Roman"/>
                <a:cs typeface="Times New Roman"/>
              </a:rPr>
              <a:t> </a:t>
            </a:r>
            <a:r>
              <a:rPr sz="2800" spc="-40" smtClean="0">
                <a:latin typeface="Times New Roman"/>
                <a:cs typeface="Times New Roman"/>
              </a:rPr>
              <a:t>Школа</a:t>
            </a:r>
            <a:r>
              <a:rPr sz="2800" spc="180" smtClean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расположена</a:t>
            </a:r>
            <a:r>
              <a:rPr sz="2800" spc="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160">
                <a:latin typeface="Times New Roman"/>
                <a:cs typeface="Times New Roman"/>
              </a:rPr>
              <a:t>г</a:t>
            </a:r>
            <a:r>
              <a:rPr sz="2800" spc="-160" smtClean="0">
                <a:latin typeface="Times New Roman"/>
                <a:cs typeface="Times New Roman"/>
              </a:rPr>
              <a:t>.</a:t>
            </a:r>
            <a:r>
              <a:rPr lang="ru-RU" sz="2800" spc="-160" dirty="0" smtClean="0">
                <a:latin typeface="Times New Roman"/>
                <a:cs typeface="Times New Roman"/>
              </a:rPr>
              <a:t> Уяр   (за линейная часть )</a:t>
            </a:r>
            <a:r>
              <a:rPr sz="2800" spc="-5" smtClean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38421" y="3571494"/>
            <a:ext cx="223837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318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464820" algn="l"/>
                <a:tab pos="465455" algn="l"/>
                <a:tab pos="1877695" algn="l"/>
              </a:tabLst>
            </a:pPr>
            <a:r>
              <a:rPr sz="2800" spc="-15" dirty="0">
                <a:latin typeface="Times New Roman"/>
                <a:cs typeface="Times New Roman"/>
              </a:rPr>
              <a:t>Всего	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>
                <a:latin typeface="Times New Roman"/>
                <a:cs typeface="Times New Roman"/>
              </a:rPr>
              <a:t>о</a:t>
            </a:r>
            <a:r>
              <a:rPr sz="2800" spc="-105">
                <a:latin typeface="Times New Roman"/>
                <a:cs typeface="Times New Roman"/>
              </a:rPr>
              <a:t>б</a:t>
            </a:r>
            <a:r>
              <a:rPr sz="2800" spc="-5">
                <a:latin typeface="Times New Roman"/>
                <a:cs typeface="Times New Roman"/>
              </a:rPr>
              <a:t>учающи</a:t>
            </a:r>
            <a:r>
              <a:rPr sz="2800" spc="-90">
                <a:latin typeface="Times New Roman"/>
                <a:cs typeface="Times New Roman"/>
              </a:rPr>
              <a:t>х</a:t>
            </a:r>
            <a:r>
              <a:rPr sz="2800" spc="-5">
                <a:latin typeface="Times New Roman"/>
                <a:cs typeface="Times New Roman"/>
              </a:rPr>
              <a:t>с</a:t>
            </a:r>
            <a:r>
              <a:rPr sz="2800" spc="-10">
                <a:latin typeface="Times New Roman"/>
                <a:cs typeface="Times New Roman"/>
              </a:rPr>
              <a:t>я</a:t>
            </a:r>
            <a:r>
              <a:rPr sz="2800" spc="-5" smtClean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2711" y="3571494"/>
            <a:ext cx="293814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0980" algn="l"/>
                <a:tab pos="2211705" algn="l"/>
              </a:tabLst>
            </a:pPr>
            <a:r>
              <a:rPr lang="ru-RU" sz="2800" spc="-10" dirty="0">
                <a:latin typeface="Times New Roman"/>
                <a:cs typeface="Times New Roman"/>
              </a:rPr>
              <a:t>ш</a:t>
            </a:r>
            <a:r>
              <a:rPr sz="2800" spc="-145" smtClean="0">
                <a:latin typeface="Times New Roman"/>
                <a:cs typeface="Times New Roman"/>
              </a:rPr>
              <a:t>к</a:t>
            </a:r>
            <a:r>
              <a:rPr sz="2800" spc="-40" smtClean="0">
                <a:latin typeface="Times New Roman"/>
                <a:cs typeface="Times New Roman"/>
              </a:rPr>
              <a:t>о</a:t>
            </a:r>
            <a:r>
              <a:rPr sz="2800" smtClean="0">
                <a:latin typeface="Times New Roman"/>
                <a:cs typeface="Times New Roman"/>
              </a:rPr>
              <a:t>л</a:t>
            </a:r>
            <a:r>
              <a:rPr sz="2800" spc="-5" smtClean="0">
                <a:latin typeface="Times New Roman"/>
                <a:cs typeface="Times New Roman"/>
              </a:rPr>
              <a:t>е</a:t>
            </a:r>
            <a:r>
              <a:rPr lang="ru-RU" sz="2800" spc="-5" dirty="0" smtClean="0">
                <a:latin typeface="Times New Roman"/>
                <a:cs typeface="Times New Roman"/>
              </a:rPr>
              <a:t>  -  </a:t>
            </a:r>
            <a:r>
              <a:rPr lang="ru-RU" sz="2800" dirty="0" smtClean="0">
                <a:latin typeface="Times New Roman"/>
                <a:cs typeface="Times New Roman"/>
              </a:rPr>
              <a:t>217</a:t>
            </a:r>
            <a:endParaRPr sz="2900" smtClean="0">
              <a:latin typeface="Times New Roman"/>
              <a:cs typeface="Times New Roman"/>
            </a:endParaRPr>
          </a:p>
        </p:txBody>
      </p:sp>
      <p:pic>
        <p:nvPicPr>
          <p:cNvPr id="9" name="Рисунок 8" descr="C:\Users\спв\Desktop\wuD4ei2ruk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342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114800" y="47244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4318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464820" algn="l"/>
                <a:tab pos="465455" algn="l"/>
                <a:tab pos="1877695" algn="l"/>
              </a:tabLst>
            </a:pPr>
            <a:r>
              <a:rPr lang="ru-RU" sz="2800" spc="-15" dirty="0" smtClean="0">
                <a:latin typeface="Times New Roman"/>
                <a:cs typeface="Times New Roman"/>
              </a:rPr>
              <a:t> Всего 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ru-RU" sz="2800" spc="-5" dirty="0" smtClean="0">
                <a:latin typeface="Times New Roman"/>
                <a:cs typeface="Times New Roman"/>
              </a:rPr>
              <a:t>о</a:t>
            </a:r>
            <a:r>
              <a:rPr lang="ru-RU" sz="2800" spc="-105" dirty="0" smtClean="0">
                <a:latin typeface="Times New Roman"/>
                <a:cs typeface="Times New Roman"/>
              </a:rPr>
              <a:t>б</a:t>
            </a:r>
            <a:r>
              <a:rPr lang="ru-RU" sz="2800" spc="-5" dirty="0" smtClean="0">
                <a:latin typeface="Times New Roman"/>
                <a:cs typeface="Times New Roman"/>
              </a:rPr>
              <a:t>учающи</a:t>
            </a:r>
            <a:r>
              <a:rPr lang="ru-RU" sz="2800" spc="-90" dirty="0" smtClean="0">
                <a:latin typeface="Times New Roman"/>
                <a:cs typeface="Times New Roman"/>
              </a:rPr>
              <a:t>х</a:t>
            </a:r>
            <a:r>
              <a:rPr lang="ru-RU" sz="2800" spc="-5" dirty="0" smtClean="0">
                <a:latin typeface="Times New Roman"/>
                <a:cs typeface="Times New Roman"/>
              </a:rPr>
              <a:t>с</a:t>
            </a:r>
            <a:r>
              <a:rPr lang="ru-RU" sz="2800" spc="-10" dirty="0" smtClean="0">
                <a:latin typeface="Times New Roman"/>
                <a:cs typeface="Times New Roman"/>
              </a:rPr>
              <a:t>я</a:t>
            </a:r>
            <a:r>
              <a:rPr lang="ru-RU" sz="2800" spc="-5" dirty="0">
                <a:latin typeface="Times New Roman"/>
                <a:cs typeface="Times New Roman"/>
              </a:rPr>
              <a:t> </a:t>
            </a:r>
            <a:r>
              <a:rPr lang="ru-RU" sz="2800" spc="-5" dirty="0" smtClean="0">
                <a:latin typeface="Times New Roman"/>
                <a:cs typeface="Times New Roman"/>
              </a:rPr>
              <a:t>с ОВЗ  - 25 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6972934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i="1" spc="-15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  <a:r>
              <a:rPr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i="1" spc="-35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коллектив</a:t>
            </a:r>
            <a:r>
              <a:rPr b="1" i="1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i="1" spc="-45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школы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143000" y="1752600"/>
            <a:ext cx="8077200" cy="404149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FF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Всего</a:t>
            </a:r>
            <a:r>
              <a:rPr sz="2400" b="1" spc="-1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учителей</a:t>
            </a:r>
            <a:r>
              <a:rPr sz="2400" b="1" spc="-3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-</a:t>
            </a:r>
            <a:r>
              <a:rPr sz="2400" b="1" spc="-15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cs typeface="Times New Roman"/>
              </a:rPr>
              <a:t>17</a:t>
            </a:r>
            <a:r>
              <a:rPr sz="2400" b="1" spc="-15" smtClean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чел.;</a:t>
            </a:r>
            <a:endParaRPr sz="2400" b="1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FFFF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высшая</a:t>
            </a:r>
            <a:r>
              <a:rPr sz="2400" b="1" spc="-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кв.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категория</a:t>
            </a:r>
            <a:r>
              <a:rPr sz="2400" b="1" spc="-3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-</a:t>
            </a:r>
            <a:r>
              <a:rPr sz="2400" b="1" spc="-1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cs typeface="Times New Roman"/>
              </a:rPr>
              <a:t>11</a:t>
            </a:r>
            <a:r>
              <a:rPr sz="2400" b="1" spc="-10" smtClean="0">
                <a:latin typeface="Times New Roman"/>
                <a:cs typeface="Times New Roman"/>
              </a:rPr>
              <a:t> </a:t>
            </a:r>
            <a:r>
              <a:rPr sz="2400" b="1">
                <a:latin typeface="Times New Roman"/>
                <a:cs typeface="Times New Roman"/>
              </a:rPr>
              <a:t>чел</a:t>
            </a:r>
            <a:r>
              <a:rPr sz="2400" b="1" smtClean="0">
                <a:latin typeface="Times New Roman"/>
                <a:cs typeface="Times New Roman"/>
              </a:rPr>
              <a:t>.</a:t>
            </a:r>
            <a:endParaRPr sz="2400" b="1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FFFF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  <a:tab pos="2464435" algn="l"/>
                <a:tab pos="2719070" algn="l"/>
                <a:tab pos="3023870" algn="l"/>
              </a:tabLst>
            </a:pP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1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кв.</a:t>
            </a:r>
            <a:r>
              <a:rPr sz="2400" b="1" spc="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категория	-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	</a:t>
            </a:r>
            <a:r>
              <a:rPr lang="ru-RU" sz="2400" b="1" dirty="0">
                <a:latin typeface="Times New Roman"/>
                <a:cs typeface="Times New Roman"/>
              </a:rPr>
              <a:t>5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>
                <a:latin typeface="Times New Roman"/>
                <a:cs typeface="Times New Roman"/>
              </a:rPr>
              <a:t>чел</a:t>
            </a:r>
            <a:r>
              <a:rPr sz="2400" b="1" smtClean="0">
                <a:latin typeface="Times New Roman"/>
                <a:cs typeface="Times New Roman"/>
              </a:rPr>
              <a:t>.</a:t>
            </a:r>
            <a:endParaRPr sz="2400" b="1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FFFF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без категории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(вновь пришедшие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молодые </a:t>
            </a:r>
            <a:r>
              <a:rPr sz="2400" b="1" spc="-58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педагоги)</a:t>
            </a:r>
            <a:r>
              <a:rPr sz="2400" b="1" spc="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– </a:t>
            </a:r>
            <a:r>
              <a:rPr lang="ru-RU" sz="2400" b="1" dirty="0">
                <a:latin typeface="Times New Roman"/>
                <a:cs typeface="Times New Roman"/>
              </a:rPr>
              <a:t>1</a:t>
            </a:r>
            <a:endParaRPr sz="2400" b="1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FFFF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высшее</a:t>
            </a:r>
            <a:r>
              <a:rPr sz="2400" b="1" spc="-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образование</a:t>
            </a:r>
            <a:r>
              <a:rPr sz="2400" b="1" spc="-1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–</a:t>
            </a:r>
            <a:r>
              <a:rPr sz="2400" b="1" spc="-1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smtClean="0">
                <a:latin typeface="Times New Roman"/>
                <a:cs typeface="Times New Roman"/>
              </a:rPr>
              <a:t>15</a:t>
            </a:r>
            <a:r>
              <a:rPr sz="2400" b="1" spc="-10" smtClean="0">
                <a:latin typeface="Times New Roman"/>
                <a:cs typeface="Times New Roman"/>
              </a:rPr>
              <a:t> </a:t>
            </a:r>
            <a:r>
              <a:rPr sz="2400" b="1">
                <a:latin typeface="Times New Roman"/>
                <a:cs typeface="Times New Roman"/>
              </a:rPr>
              <a:t>чел</a:t>
            </a:r>
            <a:r>
              <a:rPr sz="2400" b="1" smtClean="0">
                <a:latin typeface="Times New Roman"/>
                <a:cs typeface="Times New Roman"/>
              </a:rPr>
              <a:t>.</a:t>
            </a:r>
            <a:endParaRPr sz="24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CC"/>
              </a:buClr>
              <a:buFont typeface="Wingdings"/>
              <a:buChar char=""/>
            </a:pPr>
            <a:endParaRPr sz="3500" b="1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Возрастной</a:t>
            </a:r>
            <a:r>
              <a:rPr sz="2400" b="1" spc="-4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состав:</a:t>
            </a:r>
            <a:endParaRPr sz="2400" b="1">
              <a:latin typeface="Times New Roman"/>
              <a:cs typeface="Times New Roman"/>
            </a:endParaRPr>
          </a:p>
          <a:p>
            <a:pPr marL="469900" lvl="1" indent="-3429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Wingdings"/>
              <a:buChar char=""/>
              <a:tabLst>
                <a:tab pos="469900" algn="l"/>
              </a:tabLst>
            </a:pPr>
            <a:r>
              <a:rPr lang="ru-RU" sz="2400" b="1" dirty="0" smtClean="0">
                <a:solidFill>
                  <a:srgbClr val="2E5496"/>
                </a:solidFill>
                <a:latin typeface="Times New Roman"/>
                <a:cs typeface="Times New Roman"/>
              </a:rPr>
              <a:t>8</a:t>
            </a:r>
            <a:r>
              <a:rPr sz="2400" b="1" spc="-1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mtClean="0">
                <a:solidFill>
                  <a:srgbClr val="2E5496"/>
                </a:solidFill>
                <a:latin typeface="Times New Roman"/>
                <a:cs typeface="Times New Roman"/>
              </a:rPr>
              <a:t>человек</a:t>
            </a:r>
            <a:r>
              <a:rPr sz="2400" b="1" spc="-3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в</a:t>
            </a:r>
            <a:r>
              <a:rPr sz="2400" b="1" spc="-1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возрасте</a:t>
            </a:r>
            <a:r>
              <a:rPr sz="2400" b="1" spc="-1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>
                <a:solidFill>
                  <a:srgbClr val="2E5496"/>
                </a:solidFill>
                <a:latin typeface="Times New Roman"/>
                <a:cs typeface="Times New Roman"/>
              </a:rPr>
              <a:t>до</a:t>
            </a:r>
            <a:r>
              <a:rPr sz="2400" b="1" spc="-5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 smtClean="0">
                <a:solidFill>
                  <a:srgbClr val="2E5496"/>
                </a:solidFill>
                <a:latin typeface="Times New Roman"/>
                <a:cs typeface="Times New Roman"/>
              </a:rPr>
              <a:t>4</a:t>
            </a:r>
            <a:r>
              <a:rPr sz="2400" b="1" spc="-5" smtClean="0">
                <a:solidFill>
                  <a:srgbClr val="2E5496"/>
                </a:solidFill>
                <a:latin typeface="Times New Roman"/>
                <a:cs typeface="Times New Roman"/>
              </a:rPr>
              <a:t>0</a:t>
            </a:r>
            <a:r>
              <a:rPr sz="2400" b="1" spc="-1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лет;</a:t>
            </a:r>
            <a:endParaRPr sz="2400" b="1">
              <a:latin typeface="Times New Roman"/>
              <a:cs typeface="Times New Roman"/>
            </a:endParaRPr>
          </a:p>
          <a:p>
            <a:pPr marL="469900" lvl="1" indent="-3429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Wingdings"/>
              <a:buChar char=""/>
              <a:tabLst>
                <a:tab pos="469900" algn="l"/>
              </a:tabLst>
            </a:pPr>
            <a:r>
              <a:rPr lang="ru-RU" sz="2400" b="1" spc="-10" dirty="0" smtClean="0">
                <a:solidFill>
                  <a:srgbClr val="2E5496"/>
                </a:solidFill>
                <a:latin typeface="Times New Roman"/>
                <a:cs typeface="Times New Roman"/>
              </a:rPr>
              <a:t>9</a:t>
            </a:r>
            <a:r>
              <a:rPr sz="2400" b="1" spc="-10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pc="-5" smtClean="0">
                <a:solidFill>
                  <a:srgbClr val="2E5496"/>
                </a:solidFill>
                <a:latin typeface="Times New Roman"/>
                <a:cs typeface="Times New Roman"/>
              </a:rPr>
              <a:t>человек-старше</a:t>
            </a:r>
            <a:r>
              <a:rPr sz="2400" b="1" spc="-35" smtClean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E5496"/>
                </a:solidFill>
                <a:latin typeface="Times New Roman"/>
                <a:cs typeface="Times New Roman"/>
              </a:rPr>
              <a:t>55</a:t>
            </a:r>
            <a:r>
              <a:rPr sz="2400" b="1" spc="-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E5496"/>
                </a:solidFill>
                <a:latin typeface="Times New Roman"/>
                <a:cs typeface="Times New Roman"/>
              </a:rPr>
              <a:t>лет.</a:t>
            </a:r>
            <a:endParaRPr sz="2400" b="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609600"/>
            <a:ext cx="944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Р</a:t>
            </a:r>
            <a:r>
              <a:rPr spc="-20" smtClean="0"/>
              <a:t>исковые</a:t>
            </a:r>
            <a:r>
              <a:rPr spc="-15" smtClean="0"/>
              <a:t> </a:t>
            </a:r>
            <a:r>
              <a:rPr spc="-5"/>
              <a:t>профили</a:t>
            </a:r>
            <a:r>
              <a:rPr spc="-20"/>
              <a:t> </a:t>
            </a:r>
            <a:r>
              <a:rPr lang="ru-RU" spc="-20" dirty="0" smtClean="0"/>
              <a:t>нашей </a:t>
            </a:r>
            <a:r>
              <a:rPr spc="-25" smtClean="0"/>
              <a:t>школы</a:t>
            </a:r>
            <a:r>
              <a:rPr spc="-25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447800"/>
            <a:ext cx="9123680" cy="7512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SzPct val="94444"/>
              <a:buAutoNum type="arabicPeriod"/>
              <a:tabLst>
                <a:tab pos="195580" algn="l"/>
              </a:tabLst>
            </a:pPr>
            <a:r>
              <a:rPr lang="ru-RU" sz="1800" b="1" u="sng" spc="-5" dirty="0" smtClean="0">
                <a:latin typeface="Calibri"/>
                <a:cs typeface="Calibri"/>
              </a:rPr>
              <a:t> </a:t>
            </a:r>
            <a:r>
              <a:rPr lang="ru-RU" sz="1800" b="1" u="sng" spc="-5" dirty="0" smtClean="0">
                <a:latin typeface="Times New Roman" pitchFamily="18" charset="0"/>
                <a:cs typeface="Times New Roman" pitchFamily="18" charset="0"/>
              </a:rPr>
              <a:t>НИЗКИЙ УРОВЕНЬ ОСНАЩЕНИЯ ШКОЛЫ</a:t>
            </a:r>
            <a:endParaRPr sz="1800" u="sng">
              <a:latin typeface="Calibri"/>
              <a:cs typeface="Calibri"/>
            </a:endParaRPr>
          </a:p>
          <a:p>
            <a:pPr marL="12700" marR="5715" indent="457200" algn="just">
              <a:lnSpc>
                <a:spcPct val="100000"/>
              </a:lnSpc>
              <a:spcBef>
                <a:spcPts val="60"/>
              </a:spcBef>
            </a:pPr>
            <a:r>
              <a:rPr lang="ru-RU" sz="2000" b="1" spc="-10" dirty="0" smtClean="0">
                <a:latin typeface="Times New Roman"/>
                <a:cs typeface="Times New Roman"/>
              </a:rPr>
              <a:t>Мероприятия</a:t>
            </a:r>
            <a:r>
              <a:rPr sz="2000" b="1" spc="-10" smtClean="0">
                <a:latin typeface="Times New Roman"/>
                <a:cs typeface="Times New Roman"/>
              </a:rPr>
              <a:t>:</a:t>
            </a:r>
            <a:r>
              <a:rPr sz="2000" spc="-1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проведена </a:t>
            </a:r>
            <a:r>
              <a:rPr sz="2000" spc="-5" dirty="0">
                <a:latin typeface="Times New Roman"/>
                <a:cs typeface="Times New Roman"/>
              </a:rPr>
              <a:t>инвентаризация </a:t>
            </a:r>
            <a:r>
              <a:rPr sz="2000" spc="-20" dirty="0">
                <a:latin typeface="Times New Roman"/>
                <a:cs typeface="Times New Roman"/>
              </a:rPr>
              <a:t>оборудования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25" dirty="0">
                <a:latin typeface="Times New Roman"/>
                <a:cs typeface="Times New Roman"/>
              </a:rPr>
              <a:t>школе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 составлен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план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улучшению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уровня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оснащения</a:t>
            </a:r>
            <a:r>
              <a:rPr sz="2000" spc="-20" dirty="0">
                <a:latin typeface="Times New Roman"/>
                <a:cs typeface="Times New Roman"/>
              </a:rPr>
              <a:t> школы.</a:t>
            </a:r>
            <a:endParaRPr sz="2000">
              <a:latin typeface="Times New Roman"/>
              <a:cs typeface="Times New Roman"/>
            </a:endParaRP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r>
              <a:rPr lang="ru-RU" sz="2000" b="1" spc="-10" dirty="0" smtClean="0">
                <a:latin typeface="Times New Roman"/>
                <a:cs typeface="Times New Roman"/>
              </a:rPr>
              <a:t>Показатели реализации</a:t>
            </a:r>
            <a:r>
              <a:rPr sz="2000" spc="-10" smtClean="0">
                <a:latin typeface="Times New Roman"/>
                <a:cs typeface="Times New Roman"/>
              </a:rPr>
              <a:t>:</a:t>
            </a:r>
            <a:endParaRPr lang="ru-RU" sz="2000" spc="-10" dirty="0" smtClean="0">
              <a:latin typeface="Times New Roman"/>
              <a:cs typeface="Times New Roman"/>
            </a:endParaRP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r>
              <a:rPr lang="ru-RU" sz="2000" spc="-10" dirty="0" smtClean="0">
                <a:latin typeface="Times New Roman"/>
                <a:cs typeface="Times New Roman"/>
              </a:rPr>
              <a:t>Составлена документация, получено оборудование в рамках проекта «Точка роста»</a:t>
            </a: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endParaRPr lang="ru-RU" spc="-10" dirty="0" smtClean="0">
              <a:latin typeface="Times New Roman"/>
              <a:cs typeface="Times New Roman"/>
            </a:endParaRPr>
          </a:p>
          <a:p>
            <a:pPr marL="12700" marR="5715" indent="-12700" algn="just">
              <a:lnSpc>
                <a:spcPct val="100000"/>
              </a:lnSpc>
              <a:spcBef>
                <a:spcPts val="60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2. </a:t>
            </a:r>
            <a:r>
              <a:rPr lang="ru-RU" sz="1600" b="1" u="sng" spc="-10" dirty="0" smtClean="0">
                <a:latin typeface="Times New Roman"/>
                <a:cs typeface="Times New Roman"/>
              </a:rPr>
              <a:t>ВЫСОКАЯ ДОЛЯ ОБУЧАЮЩИХСЯ С ОВЗ</a:t>
            </a:r>
            <a:r>
              <a:rPr lang="ru-RU" sz="1600" b="1" spc="-20" dirty="0" smtClean="0">
                <a:latin typeface="Times New Roman"/>
                <a:cs typeface="Times New Roman"/>
              </a:rPr>
              <a:t> </a:t>
            </a:r>
          </a:p>
          <a:p>
            <a:pPr marL="12700" marR="5715" indent="457200" algn="just">
              <a:spcBef>
                <a:spcPts val="60"/>
              </a:spcBef>
            </a:pPr>
            <a:r>
              <a:rPr lang="ru-RU" b="1" spc="-10" dirty="0" smtClean="0">
                <a:latin typeface="Times New Roman"/>
                <a:cs typeface="Times New Roman"/>
              </a:rPr>
              <a:t>Мероприятия: </a:t>
            </a:r>
            <a:r>
              <a:rPr lang="ru-RU" dirty="0" smtClean="0"/>
              <a:t>оптимизирован система профессионального и личностного роста педагогических работников, осуществляется активно взаимодействие узких специалистов, обучающихся родителей, </a:t>
            </a:r>
            <a:r>
              <a:rPr lang="ru-RU" dirty="0" err="1" smtClean="0"/>
              <a:t>кл</a:t>
            </a:r>
            <a:r>
              <a:rPr lang="ru-RU" dirty="0" smtClean="0"/>
              <a:t>. руководителей и предметников.</a:t>
            </a:r>
            <a:endParaRPr lang="ru-RU" dirty="0" smtClean="0">
              <a:latin typeface="Times New Roman"/>
              <a:cs typeface="Times New Roman"/>
            </a:endParaRPr>
          </a:p>
          <a:p>
            <a:pPr marL="15240" marR="5715" indent="443230" algn="just">
              <a:spcBef>
                <a:spcPts val="430"/>
              </a:spcBef>
            </a:pPr>
            <a:r>
              <a:rPr lang="ru-RU" b="1" spc="-10" dirty="0" smtClean="0">
                <a:latin typeface="Times New Roman"/>
                <a:cs typeface="Times New Roman"/>
              </a:rPr>
              <a:t>Показатели реализации</a:t>
            </a:r>
            <a:r>
              <a:rPr lang="ru-RU" spc="-10" dirty="0" smtClean="0">
                <a:latin typeface="Times New Roman"/>
                <a:cs typeface="Times New Roman"/>
              </a:rPr>
              <a:t>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Сертификаты прохождения курсов (дистанционно) педагогов, работающих с детьми  ОВЗ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dirty="0" smtClean="0"/>
              <a:t>% включенность детей с ОВЗ в  дополнительное образование, положительная динамика обучения детей с ОВЗ, инвалидностью; ежедневное консультирование родителей, родительское собрание в начале октября посетили все родители детей с ОВЗ, инвалидностью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r>
              <a:rPr lang="ru-RU" sz="1600" dirty="0" smtClean="0"/>
              <a:t> </a:t>
            </a:r>
            <a:endParaRPr lang="ru-RU" sz="1600" spc="-10" dirty="0" smtClean="0">
              <a:latin typeface="Times New Roman"/>
              <a:cs typeface="Times New Roman"/>
            </a:endParaRP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endParaRPr lang="ru-RU" sz="1600" spc="-10" dirty="0" smtClean="0">
              <a:latin typeface="Times New Roman"/>
              <a:cs typeface="Times New Roman"/>
            </a:endParaRP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endParaRPr lang="ru-RU" sz="1600" b="1" u="sng" spc="-10" dirty="0" smtClean="0">
              <a:latin typeface="Times New Roman"/>
              <a:cs typeface="Times New Roman"/>
            </a:endParaRPr>
          </a:p>
          <a:p>
            <a:pPr marL="14288" marR="5715" indent="-14288" algn="just">
              <a:lnSpc>
                <a:spcPct val="100000"/>
              </a:lnSpc>
              <a:spcBef>
                <a:spcPts val="430"/>
              </a:spcBef>
            </a:pPr>
            <a:endParaRPr lang="ru-RU" sz="1600" b="1" u="sng" spc="-10" dirty="0" smtClean="0">
              <a:latin typeface="Times New Roman"/>
              <a:cs typeface="Times New Roman"/>
            </a:endParaRPr>
          </a:p>
          <a:p>
            <a:pPr marL="14288" marR="5715" indent="-14288" algn="just">
              <a:lnSpc>
                <a:spcPct val="100000"/>
              </a:lnSpc>
              <a:spcBef>
                <a:spcPts val="430"/>
              </a:spcBef>
            </a:pPr>
            <a:endParaRPr lang="ru-RU" sz="1600" b="1" u="sng" spc="-10" dirty="0" smtClean="0">
              <a:latin typeface="Times New Roman"/>
              <a:cs typeface="Times New Roman"/>
            </a:endParaRPr>
          </a:p>
          <a:p>
            <a:pPr marL="15240" marR="5715" indent="443230" algn="just">
              <a:lnSpc>
                <a:spcPct val="100000"/>
              </a:lnSpc>
              <a:spcBef>
                <a:spcPts val="430"/>
              </a:spcBef>
            </a:pPr>
            <a:endParaRPr sz="255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295400"/>
            <a:ext cx="9085580" cy="4272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C55A1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latin typeface="Calibri"/>
                <a:cs typeface="Calibri"/>
              </a:rPr>
              <a:t>3</a:t>
            </a:r>
            <a:r>
              <a:rPr sz="2000" b="1" smtClean="0">
                <a:latin typeface="Calibri"/>
                <a:cs typeface="Calibri"/>
              </a:rPr>
              <a:t>.</a:t>
            </a:r>
            <a:r>
              <a:rPr sz="2000" b="1" spc="-5" smtClean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НИЗКАЯ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УЧЕБНАЯ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МОТИВАЦИЯ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ОБУЧАЮЩИХСЯ</a:t>
            </a:r>
            <a:r>
              <a:rPr sz="2000" b="1" spc="-1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5240" marR="5080" indent="443230" algn="just">
              <a:lnSpc>
                <a:spcPct val="100000"/>
              </a:lnSpc>
              <a:spcBef>
                <a:spcPts val="45"/>
              </a:spcBef>
            </a:pPr>
            <a:r>
              <a:rPr lang="ru-RU" sz="2000" b="1" spc="-10" dirty="0" smtClean="0">
                <a:latin typeface="Times New Roman"/>
                <a:cs typeface="Times New Roman"/>
              </a:rPr>
              <a:t>Мероприятия:</a:t>
            </a:r>
          </a:p>
          <a:p>
            <a:pPr marL="14288" marR="5080" indent="165100" algn="just">
              <a:lnSpc>
                <a:spcPct val="100000"/>
              </a:lnSpc>
              <a:spcBef>
                <a:spcPts val="45"/>
              </a:spcBef>
            </a:pPr>
            <a:r>
              <a:rPr sz="2000" spc="-10" smtClean="0">
                <a:latin typeface="Times New Roman"/>
                <a:cs typeface="Times New Roman"/>
              </a:rPr>
              <a:t>проведен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/>
              <a:t>комплексный анализ школьной ситуации и причин низкой мотивации обучающихся.</a:t>
            </a:r>
            <a:endParaRPr sz="2000">
              <a:latin typeface="Times New Roman"/>
              <a:cs typeface="Times New Roman"/>
            </a:endParaRPr>
          </a:p>
          <a:p>
            <a:r>
              <a:rPr lang="ru-RU" sz="2000" b="1" spc="-10" dirty="0" smtClean="0">
                <a:latin typeface="Times New Roman"/>
                <a:cs typeface="Times New Roman"/>
              </a:rPr>
              <a:t>        Показатели реализации</a:t>
            </a:r>
            <a:r>
              <a:rPr lang="ru-RU" sz="2000" spc="-10" dirty="0" smtClean="0">
                <a:latin typeface="Times New Roman"/>
                <a:cs typeface="Times New Roman"/>
              </a:rPr>
              <a:t>: </a:t>
            </a:r>
          </a:p>
          <a:p>
            <a:pPr algn="just"/>
            <a:r>
              <a:rPr lang="ru-RU" sz="2000" dirty="0" smtClean="0"/>
              <a:t>увеличение числа обучающихся, занимающихся в кружках и секциях дополнительного образования. Активное участие ;</a:t>
            </a:r>
            <a:r>
              <a:rPr sz="2000" spc="-5" smtClean="0">
                <a:latin typeface="Times New Roman"/>
                <a:cs typeface="Times New Roman"/>
              </a:rPr>
              <a:t>«Большая перемена»</a:t>
            </a:r>
            <a:r>
              <a:rPr lang="ru-RU" sz="2000" spc="-5" dirty="0" smtClean="0">
                <a:latin typeface="Times New Roman"/>
                <a:cs typeface="Times New Roman"/>
              </a:rPr>
              <a:t>, </a:t>
            </a:r>
            <a:r>
              <a:rPr sz="2000" spc="-10" smtClean="0">
                <a:latin typeface="Times New Roman"/>
                <a:cs typeface="Times New Roman"/>
              </a:rPr>
              <a:t>Российское</a:t>
            </a:r>
            <a:r>
              <a:rPr sz="2000" spc="10" smtClean="0">
                <a:latin typeface="Times New Roman"/>
                <a:cs typeface="Times New Roman"/>
              </a:rPr>
              <a:t> </a:t>
            </a:r>
            <a:r>
              <a:rPr sz="2000" spc="-5" smtClean="0">
                <a:latin typeface="Times New Roman"/>
                <a:cs typeface="Times New Roman"/>
              </a:rPr>
              <a:t>движение </a:t>
            </a:r>
            <a:r>
              <a:rPr sz="2000" spc="-25" smtClean="0">
                <a:latin typeface="Times New Roman"/>
                <a:cs typeface="Times New Roman"/>
              </a:rPr>
              <a:t>школьников»</a:t>
            </a:r>
            <a:r>
              <a:rPr lang="ru-RU" sz="2000" spc="5" dirty="0" smtClean="0">
                <a:latin typeface="Times New Roman"/>
                <a:cs typeface="Times New Roman"/>
              </a:rPr>
              <a:t>;</a:t>
            </a:r>
            <a:r>
              <a:rPr sz="2000" smtClean="0">
                <a:latin typeface="Times New Roman"/>
                <a:cs typeface="Times New Roman"/>
              </a:rPr>
              <a:t> </a:t>
            </a:r>
            <a:r>
              <a:rPr sz="2000" spc="-10" smtClean="0">
                <a:latin typeface="Times New Roman"/>
                <a:cs typeface="Times New Roman"/>
              </a:rPr>
              <a:t>«Юнармия»</a:t>
            </a:r>
            <a:r>
              <a:rPr lang="ru-RU" sz="2000" spc="-10" dirty="0" smtClean="0">
                <a:latin typeface="Times New Roman"/>
                <a:cs typeface="Times New Roman"/>
              </a:rPr>
              <a:t>; «Билет в будущее»</a:t>
            </a:r>
            <a:r>
              <a:rPr sz="2000" spc="-10" smtClean="0">
                <a:latin typeface="Times New Roman"/>
                <a:cs typeface="Times New Roman"/>
              </a:rPr>
              <a:t>.</a:t>
            </a:r>
            <a:endParaRPr lang="ru-RU" sz="2000" dirty="0" smtClean="0"/>
          </a:p>
          <a:p>
            <a:pPr lvl="0" algn="just"/>
            <a:r>
              <a:rPr lang="ru-RU" sz="2000" dirty="0" smtClean="0"/>
              <a:t>Повышение качества образовательных результатов.</a:t>
            </a:r>
          </a:p>
          <a:p>
            <a:pPr lvl="0" algn="just"/>
            <a:r>
              <a:rPr lang="ru-RU" sz="2000" dirty="0" smtClean="0"/>
              <a:t>Увеличение доли педагогов, повысивших квалификацию в данном направлении.</a:t>
            </a:r>
          </a:p>
          <a:p>
            <a:endParaRPr lang="ru-RU" dirty="0" smtClean="0"/>
          </a:p>
          <a:p>
            <a:pPr marL="15240" marR="5080" indent="443230" algn="just"/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944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Р</a:t>
            </a:r>
            <a:r>
              <a:rPr spc="-20" smtClean="0"/>
              <a:t>исковые</a:t>
            </a:r>
            <a:r>
              <a:rPr spc="-15" smtClean="0"/>
              <a:t> </a:t>
            </a:r>
            <a:r>
              <a:rPr spc="-5"/>
              <a:t>профили</a:t>
            </a:r>
            <a:r>
              <a:rPr spc="-20"/>
              <a:t> </a:t>
            </a:r>
            <a:r>
              <a:rPr lang="ru-RU" spc="-20" dirty="0" smtClean="0"/>
              <a:t>нашей </a:t>
            </a:r>
            <a:r>
              <a:rPr spc="-25" smtClean="0"/>
              <a:t>школы</a:t>
            </a:r>
            <a:r>
              <a:rPr spc="-25" dirty="0"/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04800" y="1228254"/>
            <a:ext cx="8915400" cy="5629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443230" algn="just">
              <a:spcBef>
                <a:spcPts val="45"/>
              </a:spcBef>
              <a:buNone/>
            </a:pPr>
            <a:r>
              <a:rPr lang="ru-RU" sz="2000" b="1" dirty="0" smtClean="0">
                <a:latin typeface="Calibri"/>
                <a:cs typeface="Calibri"/>
              </a:rPr>
              <a:t>4.</a:t>
            </a:r>
            <a:r>
              <a:rPr lang="ru-RU" sz="2000" b="1" spc="-5" dirty="0" smtClean="0">
                <a:latin typeface="Calibri"/>
                <a:cs typeface="Calibri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Высокая доля обучающихся с рисками учебной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5240" marR="5080" indent="443230" algn="just">
              <a:lnSpc>
                <a:spcPct val="100000"/>
              </a:lnSpc>
              <a:spcBef>
                <a:spcPts val="45"/>
              </a:spcBef>
              <a:buNone/>
            </a:pPr>
            <a:r>
              <a:rPr lang="ru-RU" sz="2000" b="1" spc="-10" dirty="0" smtClean="0">
                <a:latin typeface="Times New Roman"/>
                <a:cs typeface="Times New Roman"/>
              </a:rPr>
              <a:t>Мероприятия:</a:t>
            </a:r>
          </a:p>
          <a:p>
            <a:pPr marL="15240" marR="5080" indent="443230" algn="just">
              <a:spcBef>
                <a:spcPts val="45"/>
              </a:spcBef>
              <a:buNone/>
            </a:pPr>
            <a:r>
              <a:rPr lang="ru-RU" sz="2000" dirty="0" smtClean="0"/>
              <a:t>анализ выполнения внешних и внутренних диагностических процедур, адресная </a:t>
            </a:r>
            <a:r>
              <a:rPr lang="ru-RU" sz="2000" dirty="0" err="1" smtClean="0"/>
              <a:t>коррекировка</a:t>
            </a:r>
            <a:r>
              <a:rPr lang="ru-RU" sz="2000" dirty="0" smtClean="0"/>
              <a:t> методики работы учителя и образовательных программ, </a:t>
            </a:r>
            <a:r>
              <a:rPr lang="ru-RU" sz="2000" dirty="0" err="1" smtClean="0"/>
              <a:t>психолого-педагическая</a:t>
            </a:r>
            <a:r>
              <a:rPr lang="ru-RU" sz="2000" dirty="0" smtClean="0"/>
              <a:t> помощь обучающимся, в ней нуждающимся; совершенствование и развитие профессионального </a:t>
            </a:r>
            <a:r>
              <a:rPr lang="ru-RU" sz="2000" dirty="0" err="1" smtClean="0"/>
              <a:t>мастерствоа</a:t>
            </a:r>
            <a:r>
              <a:rPr lang="ru-RU" sz="2000" dirty="0" smtClean="0"/>
              <a:t>.</a:t>
            </a:r>
          </a:p>
          <a:p>
            <a:pPr marL="14288" marR="5080" indent="165100" algn="just">
              <a:lnSpc>
                <a:spcPct val="100000"/>
              </a:lnSpc>
              <a:spcBef>
                <a:spcPts val="45"/>
              </a:spcBef>
              <a:buNone/>
            </a:pPr>
            <a:r>
              <a:rPr lang="ru-RU" sz="2000" b="1" spc="-10" dirty="0" smtClean="0">
                <a:latin typeface="Times New Roman"/>
                <a:cs typeface="Times New Roman"/>
              </a:rPr>
              <a:t>    Показатели реализации</a:t>
            </a:r>
            <a:r>
              <a:rPr lang="ru-RU" sz="2000" spc="-10" dirty="0" smtClean="0">
                <a:latin typeface="Times New Roman"/>
                <a:cs typeface="Times New Roman"/>
              </a:rPr>
              <a:t>: </a:t>
            </a:r>
          </a:p>
          <a:p>
            <a:pPr marL="0" lvl="0" indent="109538" algn="just">
              <a:buNone/>
            </a:pPr>
            <a:r>
              <a:rPr lang="ru-RU" sz="2000" spc="-10" dirty="0" smtClean="0">
                <a:latin typeface="Times New Roman"/>
                <a:cs typeface="Times New Roman"/>
              </a:rPr>
              <a:t>      </a:t>
            </a:r>
            <a:r>
              <a:rPr lang="ru-RU" sz="2000" dirty="0" smtClean="0"/>
              <a:t>увеличение процента обучающихся, демонстрирующих положительную  динамику в освоении образовательной программы (увеличение количества  обучающихся, подтвердивших свои            оценки на ВПР, ГИА, итоговых диагностиках); организованы психологические тренинги, семинары, службы психологического консультирования обучающихся; увеличение процента педагогов, принявших участие в          </a:t>
            </a:r>
            <a:r>
              <a:rPr lang="ru-RU" sz="2000" dirty="0" err="1" smtClean="0"/>
              <a:t>вебинарах</a:t>
            </a:r>
            <a:r>
              <a:rPr lang="ru-RU" sz="2000" dirty="0" smtClean="0"/>
              <a:t>, курсах ПК, семинарах;</a:t>
            </a:r>
          </a:p>
          <a:p>
            <a:pPr marL="0" indent="109538" algn="just">
              <a:buNone/>
            </a:pPr>
            <a:r>
              <a:rPr lang="ru-RU" sz="2000" dirty="0" smtClean="0"/>
              <a:t>    увеличение количества педагогов, использующих в ежедневной практике рекомендации по индивидуализации и дифференциации обучения.</a:t>
            </a:r>
            <a:r>
              <a:rPr lang="ru-RU" sz="2000" b="1" spc="-15" dirty="0" smtClean="0">
                <a:latin typeface="Calibri"/>
                <a:cs typeface="Calibri"/>
              </a:rPr>
              <a:t> </a:t>
            </a:r>
            <a:endParaRPr lang="ru-RU" sz="2000" spc="-10" dirty="0" smtClean="0">
              <a:latin typeface="Times New Roman"/>
              <a:cs typeface="Times New Roman"/>
            </a:endParaRPr>
          </a:p>
        </p:txBody>
      </p:sp>
      <p:sp>
        <p:nvSpPr>
          <p:cNvPr id="19" name="object 2"/>
          <p:cNvSpPr txBox="1">
            <a:spLocks noGrp="1"/>
          </p:cNvSpPr>
          <p:nvPr>
            <p:ph type="title"/>
          </p:nvPr>
        </p:nvSpPr>
        <p:spPr>
          <a:xfrm>
            <a:off x="152400" y="533400"/>
            <a:ext cx="944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Р</a:t>
            </a:r>
            <a:r>
              <a:rPr spc="-20" smtClean="0"/>
              <a:t>исковые</a:t>
            </a:r>
            <a:r>
              <a:rPr spc="-15" smtClean="0"/>
              <a:t> </a:t>
            </a:r>
            <a:r>
              <a:rPr spc="-5"/>
              <a:t>профили</a:t>
            </a:r>
            <a:r>
              <a:rPr spc="-20"/>
              <a:t> </a:t>
            </a:r>
            <a:r>
              <a:rPr lang="ru-RU" spc="-20" dirty="0" smtClean="0"/>
              <a:t>нашей </a:t>
            </a:r>
            <a:r>
              <a:rPr spc="-25" smtClean="0"/>
              <a:t>школы</a:t>
            </a:r>
            <a:r>
              <a:rPr spc="-25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295400"/>
            <a:ext cx="9085580" cy="650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C55A11"/>
              </a:solidFill>
              <a:latin typeface="Calibri"/>
              <a:cs typeface="Calibri"/>
            </a:endParaRPr>
          </a:p>
          <a:p>
            <a:pPr marL="12700">
              <a:spcBef>
                <a:spcPts val="100"/>
              </a:spcBef>
            </a:pPr>
            <a:r>
              <a:rPr lang="ru-RU" sz="2000" b="1" dirty="0" smtClean="0">
                <a:latin typeface="Calibri"/>
                <a:cs typeface="Calibri"/>
              </a:rPr>
              <a:t>5</a:t>
            </a:r>
            <a:r>
              <a:rPr sz="2000" b="1" smtClean="0">
                <a:latin typeface="Calibri"/>
                <a:cs typeface="Calibri"/>
              </a:rPr>
              <a:t>.</a:t>
            </a:r>
            <a:r>
              <a:rPr sz="2000" b="1" spc="-5" smtClean="0">
                <a:latin typeface="Calibri"/>
                <a:cs typeface="Calibri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Низкий уровень вовлеченности  родителей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5240" marR="5080" indent="443230" algn="just">
              <a:lnSpc>
                <a:spcPct val="100000"/>
              </a:lnSpc>
              <a:spcBef>
                <a:spcPts val="45"/>
              </a:spcBef>
            </a:pPr>
            <a:r>
              <a:rPr lang="ru-RU" sz="2000" b="1" spc="-10" dirty="0" smtClean="0">
                <a:latin typeface="Times New Roman"/>
                <a:cs typeface="Times New Roman"/>
              </a:rPr>
              <a:t>Мероприятия:</a:t>
            </a:r>
          </a:p>
          <a:p>
            <a:pPr algn="just"/>
            <a:r>
              <a:rPr lang="ru-RU" sz="2000" dirty="0" smtClean="0"/>
              <a:t> совершенствование форм и технологий взаимодействия школа – семья;  педагогическое сопровождение семьи (изучение,    консультирование).</a:t>
            </a:r>
            <a:endParaRPr lang="ru-RU" sz="2000" b="1" spc="-10" dirty="0" smtClean="0">
              <a:latin typeface="Times New Roman"/>
              <a:cs typeface="Times New Roman"/>
            </a:endParaRPr>
          </a:p>
          <a:p>
            <a:r>
              <a:rPr lang="ru-RU" sz="2000" b="1" spc="-10" dirty="0" smtClean="0">
                <a:latin typeface="Times New Roman"/>
                <a:cs typeface="Times New Roman"/>
              </a:rPr>
              <a:t>        </a:t>
            </a:r>
          </a:p>
          <a:p>
            <a:r>
              <a:rPr lang="ru-RU" sz="2000" b="1" spc="-10" dirty="0" smtClean="0">
                <a:latin typeface="Times New Roman"/>
                <a:cs typeface="Times New Roman"/>
              </a:rPr>
              <a:t>        Показатели реализации</a:t>
            </a:r>
            <a:r>
              <a:rPr lang="ru-RU" sz="2000" spc="-10" dirty="0" smtClean="0">
                <a:latin typeface="Times New Roman"/>
                <a:cs typeface="Times New Roman"/>
              </a:rPr>
              <a:t>: </a:t>
            </a:r>
          </a:p>
          <a:p>
            <a:pPr algn="just"/>
            <a:r>
              <a:rPr lang="ru-RU" sz="2000" dirty="0" smtClean="0"/>
              <a:t>диагностирование и определение социально- психологических проблем, организована просветительская работа с родителями по различным тематикам и в разных форматах:</a:t>
            </a:r>
          </a:p>
          <a:p>
            <a:pPr algn="just"/>
            <a:r>
              <a:rPr lang="ru-RU" sz="2000" dirty="0" smtClean="0"/>
              <a:t>- родительский всеобуч</a:t>
            </a:r>
          </a:p>
          <a:p>
            <a:pPr algn="just"/>
            <a:r>
              <a:rPr lang="ru-RU" sz="2000" dirty="0" smtClean="0"/>
              <a:t>- круглый стол «Коммуникация семьи и школы».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род. Встречи,  и др.;</a:t>
            </a:r>
          </a:p>
          <a:p>
            <a:pPr algn="just"/>
            <a:r>
              <a:rPr lang="ru-RU" sz="2000" dirty="0" smtClean="0"/>
              <a:t>своевременное обновление информации на сайте школы, РДШ; </a:t>
            </a:r>
          </a:p>
          <a:p>
            <a:pPr algn="just"/>
            <a:r>
              <a:rPr lang="ru-RU" sz="2000" dirty="0" smtClean="0"/>
              <a:t>выборы нового состава УС.</a:t>
            </a:r>
          </a:p>
          <a:p>
            <a:endParaRPr lang="ru-RU" sz="2000" dirty="0" smtClean="0"/>
          </a:p>
          <a:p>
            <a:pPr marL="14288" marR="5080" indent="165100" algn="just">
              <a:spcBef>
                <a:spcPts val="45"/>
              </a:spcBef>
            </a:pPr>
            <a:endParaRPr lang="ru-RU" sz="2000" dirty="0" smtClean="0"/>
          </a:p>
          <a:p>
            <a:pPr marL="14288" marR="5080" indent="165100" algn="just">
              <a:lnSpc>
                <a:spcPct val="100000"/>
              </a:lnSpc>
              <a:spcBef>
                <a:spcPts val="45"/>
              </a:spcBef>
            </a:pPr>
            <a:endParaRPr lang="ru-RU" sz="2000" spc="-10" dirty="0" smtClean="0">
              <a:latin typeface="Times New Roman"/>
              <a:cs typeface="Times New Roman"/>
            </a:endParaRPr>
          </a:p>
          <a:p>
            <a:endParaRPr lang="ru-RU" dirty="0" smtClean="0"/>
          </a:p>
          <a:p>
            <a:pPr marL="15240" marR="5080" indent="443230" algn="just"/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944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Р</a:t>
            </a:r>
            <a:r>
              <a:rPr spc="-20" smtClean="0"/>
              <a:t>исковые</a:t>
            </a:r>
            <a:r>
              <a:rPr spc="-15" smtClean="0"/>
              <a:t> </a:t>
            </a:r>
            <a:r>
              <a:rPr spc="-5"/>
              <a:t>профили</a:t>
            </a:r>
            <a:r>
              <a:rPr spc="-20"/>
              <a:t> </a:t>
            </a:r>
            <a:r>
              <a:rPr lang="ru-RU" spc="-20" dirty="0" smtClean="0"/>
              <a:t>нашей </a:t>
            </a:r>
            <a:r>
              <a:rPr spc="-25" smtClean="0"/>
              <a:t>школы</a:t>
            </a:r>
            <a:r>
              <a:rPr spc="-25" dirty="0"/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15340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7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200" spc="-1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200" spc="-19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95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ПРОЕКТЕ</a:t>
            </a:r>
            <a:r>
              <a:rPr sz="2200" spc="-204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pc="-20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8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sz="2200" spc="-85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sz="2200" spc="-195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pc="-19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200" spc="-10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ПОЗВОЛИЛА</a:t>
            </a:r>
            <a:r>
              <a:rPr sz="2200" spc="-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pc="-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200" spc="-9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ПРИОБРЕСТИ</a:t>
            </a:r>
            <a:r>
              <a:rPr sz="2200" spc="-21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pc="-2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200" spc="-95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sz="2200" spc="-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5282" y="1066799"/>
          <a:ext cx="8486318" cy="5682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6318"/>
              </a:tblGrid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Лично</a:t>
                      </a:r>
                      <a:r>
                        <a:rPr sz="16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руководителя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школы-участницы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r>
                        <a:rPr sz="16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642">
                <a:tc>
                  <a:txBody>
                    <a:bodyPr/>
                    <a:lstStyle/>
                    <a:p>
                      <a:pPr marL="350520" indent="-287655" algn="just"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Arial MT"/>
                        <a:buChar char="•"/>
                        <a:tabLst>
                          <a:tab pos="35115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Саморазвитие;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indent="-287655" algn="just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Arial MT"/>
                        <a:buChar char="•"/>
                        <a:tabLst>
                          <a:tab pos="35115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личностный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профессиональный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рост;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marR="52705" indent="-287020" algn="just">
                        <a:lnSpc>
                          <a:spcPct val="114999"/>
                        </a:lnSpc>
                        <a:buFont typeface="Arial MT"/>
                        <a:buChar char="•"/>
                        <a:tabLst>
                          <a:tab pos="35115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опыт</a:t>
                      </a:r>
                      <a:r>
                        <a:rPr sz="16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преодоления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факторов риска и</a:t>
                      </a:r>
                      <a:r>
                        <a:rPr sz="16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проблемных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зон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внутри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коллектива,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включение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школьного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коллектива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совместную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преодолению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рисков;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marR="52069" indent="-287020" algn="just">
                        <a:lnSpc>
                          <a:spcPct val="114999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  <a:tabLst>
                          <a:tab pos="35115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применение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новых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методов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работы образовательной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организации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реализации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программы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развития.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210">
                <a:tc>
                  <a:txBody>
                    <a:bodyPr/>
                    <a:lstStyle/>
                    <a:p>
                      <a:pPr marL="63500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600" b="1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школы-</a:t>
                      </a:r>
                      <a:r>
                        <a:rPr lang="ru-RU" sz="16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участницы</a:t>
                      </a:r>
                      <a:r>
                        <a:rPr sz="1600" b="1" spc="3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indent="-287655" algn="just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Wingdings"/>
                        <a:buChar char=""/>
                        <a:tabLst>
                          <a:tab pos="351155" algn="l"/>
                        </a:tabLst>
                      </a:pP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появилась</a:t>
                      </a:r>
                      <a:r>
                        <a:rPr sz="1600" spc="51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2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возможность</a:t>
                      </a:r>
                      <a:r>
                        <a:rPr sz="1600" spc="7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вскрыть</a:t>
                      </a:r>
                      <a:r>
                        <a:rPr sz="1600" spc="72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spc="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имеющиеся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проблемы,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осознать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принять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их;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marR="54610" indent="-287020" algn="just">
                        <a:lnSpc>
                          <a:spcPct val="114999"/>
                        </a:lnSpc>
                        <a:buFont typeface="Wingdings"/>
                        <a:buChar char=""/>
                        <a:tabLst>
                          <a:tab pos="351155" algn="l"/>
                        </a:tabLst>
                      </a:pP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проведена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большая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работа</a:t>
                      </a:r>
                      <a:r>
                        <a:rPr sz="1600" spc="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объединению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сплочению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педагогического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коллектива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600" spc="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преодоления</a:t>
                      </a:r>
                      <a:r>
                        <a:rPr sz="1600" spc="1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выявленных</a:t>
                      </a:r>
                      <a:r>
                        <a:rPr sz="1600" spc="3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рисков;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0520" marR="52705" indent="-287020" algn="just">
                        <a:lnSpc>
                          <a:spcPct val="114999"/>
                        </a:lnSpc>
                        <a:buFont typeface="Wingdings"/>
                        <a:buChar char=""/>
                        <a:tabLst>
                          <a:tab pos="351155" algn="l"/>
                        </a:tabLst>
                      </a:pPr>
                      <a:r>
                        <a:rPr sz="1600" spc="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поставлена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выполняется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задача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перехода</a:t>
                      </a:r>
                      <a:r>
                        <a:rPr sz="1600" spc="-1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ОО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600" spc="-5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smtClean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ШНОР в </a:t>
                      </a:r>
                      <a:r>
                        <a:rPr sz="1600" spc="-2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школу</a:t>
                      </a:r>
                      <a:r>
                        <a:rPr sz="1600" spc="-2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с эффективным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режимом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работы,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позволит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повысить</a:t>
                      </a:r>
                      <a:r>
                        <a:rPr sz="160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имидж </a:t>
                      </a:r>
                      <a:r>
                        <a:rPr sz="1600" spc="-38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образовательного</a:t>
                      </a:r>
                      <a:r>
                        <a:rPr sz="1600" spc="-30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2E2B1F"/>
                          </a:solidFill>
                          <a:latin typeface="Times New Roman"/>
                          <a:cs typeface="Times New Roman"/>
                        </a:rPr>
                        <a:t>учреждения.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432511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БЛАГОДАРЮ  ЗА  ВНИМАНИЕ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</TotalTime>
  <Words>595</Words>
  <Application>Microsoft Office PowerPoint</Application>
  <PresentationFormat>Лист A4 (210x297 мм)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Слайд 1</vt:lpstr>
      <vt:lpstr>КРАТКАЯ ХАРАКТЕРИСТИКА ШКОЛЫ-  УЧАСТНИЦЫ ПРОЕКТА 500+</vt:lpstr>
      <vt:lpstr>Педагогический коллектив школы</vt:lpstr>
      <vt:lpstr>Рисковые профили нашей школы:</vt:lpstr>
      <vt:lpstr>Рисковые профили нашей школы:</vt:lpstr>
      <vt:lpstr>Рисковые профили нашей школы:</vt:lpstr>
      <vt:lpstr>Рисковые профили нашей школы:</vt:lpstr>
      <vt:lpstr>РАБОТА  В ПРОЕКТЕ  500+   ПОЗВОЛИЛА    ПРИОБРЕСТИ   ОПЫТ: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Школа</cp:lastModifiedBy>
  <cp:revision>17</cp:revision>
  <dcterms:created xsi:type="dcterms:W3CDTF">2021-11-13T15:49:35Z</dcterms:created>
  <dcterms:modified xsi:type="dcterms:W3CDTF">2021-11-16T02:36:20Z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2021-11-13T00:00:00Z</vt:filetime>
  </property>
</Properties>
</file>