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78" r:id="rId26"/>
    <p:sldId id="283" r:id="rId27"/>
    <p:sldId id="284" r:id="rId28"/>
    <p:sldId id="285" r:id="rId29"/>
    <p:sldId id="286" r:id="rId30"/>
    <p:sldId id="287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300" r:id="rId40"/>
    <p:sldId id="298" r:id="rId41"/>
    <p:sldId id="299" r:id="rId42"/>
    <p:sldId id="288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289" r:id="rId51"/>
    <p:sldId id="308" r:id="rId52"/>
    <p:sldId id="315" r:id="rId53"/>
    <p:sldId id="309" r:id="rId54"/>
    <p:sldId id="310" r:id="rId55"/>
    <p:sldId id="311" r:id="rId56"/>
    <p:sldId id="312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500174"/>
            <a:ext cx="6400800" cy="16002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ОБУЧАЮЩАЯ (ПРОСВЕТИТЕЛЬСКАЯ) ПРОГРАММА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по вопросам здорового питания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для детей дошкольного возраста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29600" cy="14700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ФЕДЕРАЛЬНАЯ СЛУЖБА ПО НАДЗОРУ В СФЕРЕ ЗАЩИТЫ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ПРАВ ПОТРЕБИТЕЛЕЙ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И БЛАГОПОЛУЧИЯ ЧЕЛОВЕКА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(РОСПОТРЕБНАДЗОР)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71604" y="3929066"/>
            <a:ext cx="6400800" cy="264320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Количество лекций: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ru-RU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ru-RU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Канск, 2020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Общее содержание программы: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Программа предусматривает формирование у родителей (законных представителей детей), а также лиц, занятых в сфере ухода и присмотра за детьми следующие навыки: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составление меню здорового питания, соответствующего возрасту детей;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составление рационального режима дня для ребенка с учетом его возрастных особенностей;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правильное приготовление блюд с использованием продуктов, содержащих необходимые для гармоничного роста и развития, продуктов щадящих способов кулинарной обработки;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Включение в меню блюд и продуктов, выполняющих функции восполнения необходимых для роста и развития витаминов, микроэлементов, нормализации состава микрофлоры кишечника.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Этапы реализации программы: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Исходные знания оцениваются по результатам входного анкетирования, промежуточные итоги и итоги обучения оцениваются по результатам выходного тестового контроля, сформированным у детей навыкам и стереотипам здорового пищевого поведения, правилам личной гигиены.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3717032"/>
            <a:ext cx="7772400" cy="23027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1785926"/>
            <a:ext cx="77724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Лекция 3: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Методика выработки у детей обязательных навыков здорового питания и стереотипов пищевого поведения, направленных на гармоничный рост и развитие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2" name="Picture 2" descr="https://radost-center.ru/images/blog/content/gigiena-child-01@2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928934"/>
            <a:ext cx="5572164" cy="3451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772400" cy="114300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Выработка у детей обязательных навыков здорового питания и стереотипов пищевого поведения, направленных на гармоничный рост и развитие: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276872"/>
            <a:ext cx="7772400" cy="424847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/>
              <a:t>Начиная с трехлетнего возраста у ребенка совместными усилиями родителей и дошкольной организации необходимо вырабатывать навыки соблюдения правил личной гигиены и культуры питания, формируя осознание этих правил на уровне выработки условных рефлексов, как обязательных к исполнению правил. Основные из них: </a:t>
            </a:r>
          </a:p>
          <a:p>
            <a:r>
              <a:rPr lang="ru-RU" dirty="0" smtClean="0"/>
              <a:t>1) ребенка нужно научить правильно мыть руки; </a:t>
            </a:r>
          </a:p>
          <a:p>
            <a:r>
              <a:rPr lang="ru-RU" dirty="0" smtClean="0"/>
              <a:t>2) выработать привычку мытья рук после посещения туалета, перед едой и после еды, полоскания полости рта после еды; </a:t>
            </a:r>
          </a:p>
          <a:p>
            <a:r>
              <a:rPr lang="ru-RU" dirty="0" smtClean="0"/>
              <a:t>3) выработать навык к тщательному пережёвыванию пищи, неспешности в еде, аккуратности; </a:t>
            </a:r>
          </a:p>
          <a:p>
            <a:r>
              <a:rPr lang="ru-RU" dirty="0" smtClean="0"/>
              <a:t>4) выработать навык культуры питания - потребности принимать пищу за чистым столом, из чистой посуды, не есть пищу, упавшую на пол, не отвлекаться и не разговаривать во время приема пищи, не кушать на ходу, убирать стол за собой, мыть посуду; </a:t>
            </a:r>
          </a:p>
          <a:p>
            <a:r>
              <a:rPr lang="ru-RU" dirty="0" smtClean="0"/>
              <a:t>5) выработать навык здорового пищевого поведения - принимать пищу не реже 4-х раз в день (на завтрак кашу, на обед салат, суп, второе и компот, на полдник булочку или фрукт, на ужин второе блюдо, перед сном кисломолочный напиток), каждый день есть фрукты и овощи, пить молоко; уметь отличать здоровые продукты (фрукты, овощи, молоко) от пустых продуктов (конфеты, чипсы; колбасы), научиться рассказывать родителям чем кормили в детском саду, что понравилось, а что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При организации работы с ребенком рекомендуется учитывать особенности психики ребенка и развития нервной системы: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формировании навыков здорового питания и личной гигиены необходимо вызывать у ребенка исключительно положительные эмоции и интерес. Необходимо поощрять желание ребенка к самостоятельности и самообслуживанию.</a:t>
            </a:r>
          </a:p>
          <a:p>
            <a:r>
              <a:rPr lang="ru-RU" dirty="0" smtClean="0"/>
              <a:t>Для закрепления знаний и навыков личной гигиены детям желательно давать поручения, например, назначить дежурных для проверки чистоты рук, для помощи в накрывании на столы и уборке столов после приемов пищи.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 организации работы с ребенком рекомендуется учитывать особенности психики ребенка и развития нервной системы (продолжение):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5303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Стремление ребенка заслужить одобрение и похвалу в возрасте 3-7 лет, является значительным стимулом, побуждающим малыша к выполнению правильных действий. Поэтому нужно обязательно отмечать, ставить в пример и хвалить ребенка, если он выполнил действие правильно или сделал правильный выбор/действие в игре, в случае если действие выполнено неправильно, или не выполнено вообще, необходимо разобраться в причинах. Положительная оценка даже небольших успехов ребёнка вызывает у него удовлетворение, рождает уверенность в своих силах. Особенно это важно в общении с застенчивыми, робкими детьми. Эффективным приёмом является собственный положительный пример.</a:t>
            </a:r>
          </a:p>
          <a:p>
            <a:r>
              <a:rPr lang="ru-RU" dirty="0" smtClean="0"/>
              <a:t>Увлечь детей деятельностью по самообслуживанию можно вызвав у них интерес к предмету. Например, во время умывания воспитатель даёт детям новое мыло в красивой обёртке, предлагает развернуть его, рассмотреть, понюхать; "какое гладкое, какое душистое! И как, наверное, оно хорошо пенится! Давайте проверим?"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72400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Формирование у ребенка навыка правильного мытья рук, привычки мыть руки перед едой и после еды и туалета; навыка соблюдения правил этикета за обеденным столом: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7772400" cy="4102968"/>
          </a:xfrm>
        </p:spPr>
        <p:txBody>
          <a:bodyPr>
            <a:normAutofit fontScale="92500" lnSpcReduction="2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Игра «Обед». </a:t>
            </a:r>
            <a:r>
              <a:rPr lang="ru-RU" dirty="0" smtClean="0"/>
              <a:t>Материал: кукла, картинки с изображением предметов и средств гигиены, столовой посуды, салфеток, столовых приборов. Воспитатель знакомит детей с картинками, спрашивает их, для чего нужен каждый предмет, затем перемешивает картинки и раздает их, берет куклу и говорит детям: "Наша куколка хочет пообедать, что ей нужно принести?» Дети приносят картинки, на которых нарисованы предметы (вода, мыло, полотенце) и только затем - предметы посуды. «Наша куколка пообедала, что ей нужно принести?» В этом случае дети также должны принести картинки с предметами для умывания. Воспитатель объясняет, почему нужно делать эти действия именно в такой последовательности.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19256" cy="4246984"/>
          </a:xfrm>
        </p:spPr>
        <p:txBody>
          <a:bodyPr>
            <a:noAutofit/>
          </a:bodyPr>
          <a:lstStyle/>
          <a:p>
            <a:pPr lvl="1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Игра «Веселое умывание». </a:t>
            </a:r>
            <a:r>
              <a:rPr lang="ru-RU" sz="1600" dirty="0" smtClean="0"/>
              <a:t>Воспитатель подводит детей к умывальникам и обучает их правильному мытью рук. Алгоритм мытья рук: 1. Засучить рукава. 2. Открыть кран с водой. 3. Намочить руки. 4. Используя мыло тщательно намылить руки до образования пены (делать это нужно не менее 20-30 секунд, промывая каждый пальчик, межпальцевые промежутки и запястья). 5. Смыть пену теплой водой, при этом ладошки должны быть приподняты «ковшиком». 6. Просушить кожу чистым полотенцем. </a:t>
            </a:r>
          </a:p>
          <a:p>
            <a:pPr lvl="1"/>
            <a:r>
              <a:rPr lang="ru-RU" sz="1600" dirty="0" smtClean="0"/>
              <a:t>Процесс мытья рук можно превратить в игру-соревнование «У кого будет больше пены». При обучении детей мытью рук желательно проговаривать </a:t>
            </a:r>
            <a:r>
              <a:rPr lang="ru-RU" sz="1600" dirty="0" err="1" smtClean="0"/>
              <a:t>потешки</a:t>
            </a:r>
            <a:r>
              <a:rPr lang="ru-RU" sz="1600" dirty="0" smtClean="0"/>
              <a:t>. Например, «В кране булькает вода. Очень даже здорово! Моет рученьки сама	(взрослый называет имя ребенка). «Знаем, знаем да, да, да! Где тут прячется вода!». «Быть </a:t>
            </a:r>
            <a:r>
              <a:rPr lang="ru-RU" sz="1600" dirty="0" err="1" smtClean="0"/>
              <a:t>грязнулей</a:t>
            </a:r>
            <a:r>
              <a:rPr lang="ru-RU" sz="1600" dirty="0" smtClean="0"/>
              <a:t> не годится, будем ручки мыть водицей». «Что бы было, что бы было. Если не было бы мыла? Если не было бы мыла, Таня грязной бы ходила! И на ней бы, как на грядке, рыли землю поросятки!». «Водичка, водичка, умой мое личико, чтобы глазки блестели, чтобы щечки краснели, чтоб смеялся роток, чтоб кусался зубок!». В конце игры взрослый хвалит ребенка, обращает внимание на его чистые руки. В случае необходимости используются совместные действия взрослого и ребенка.</a:t>
            </a:r>
          </a:p>
          <a:p>
            <a:endParaRPr lang="ru-RU" sz="1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72400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Формирование у ребенка навыка правильного мытья рук, привычки мыть руки перед едой и после еды и туалета; навыка соблюдения правил этикета за обеденным столом: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132856"/>
            <a:ext cx="7772400" cy="4176464"/>
          </a:xfrm>
        </p:spPr>
        <p:txBody>
          <a:bodyPr>
            <a:normAutofit fontScale="85000" lnSpcReduction="2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Игра «Научи куклу мыть руки» «Покорми куклу завтраком». </a:t>
            </a:r>
            <a:r>
              <a:rPr lang="ru-RU" dirty="0" smtClean="0"/>
              <a:t>Материал - кукла. Воспитатель просит ребенка научить мыть руки или покормить куклу. Ребенок воспроизводит весь процесс приема пищи, начиная от подготовки к завтраку и мытья рук и заканчивая уборкой стола, мытьем рук. Во время игры необходимо «направлять» ребенка, чтобы он «прививал» кукле правильное поведение за столом: напоминал ей о прямой осанке, отсутствии разговоров за столом, учил ее пользоваться столовыми приборами. Воспитатель помогает ребенку, если в этом есть необходимость, а также «хвалит» куклу, когда ребенок «напоминает» кукле правила поведения за столом. Желательно проговаривать вместе с ребенком </a:t>
            </a:r>
            <a:r>
              <a:rPr lang="ru-RU" dirty="0" err="1" smtClean="0"/>
              <a:t>потешки</a:t>
            </a:r>
            <a:r>
              <a:rPr lang="ru-RU" dirty="0" smtClean="0"/>
              <a:t>: «Если ты пришел за стол, руки с мылом сразу мой», «Ладушки, ладушки, с мылом моем лапушки, чистые ладошки, вот вам хлеб, да ложки!». «Когда я ем, я глух и нем».</a:t>
            </a:r>
            <a:endParaRPr lang="ru-RU" sz="20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72400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Формирование у ребенка навыка правильного мытья рук, привычки мыть руки перед едой и после еды и туалета; навыка соблюдения правил этикета за обеденным столом: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7772400" cy="4102968"/>
          </a:xfrm>
        </p:spPr>
        <p:txBody>
          <a:bodyPr>
            <a:normAutofit fontScale="47500" lnSpcReduction="20000"/>
          </a:bodyPr>
          <a:lstStyle/>
          <a:p>
            <a:pPr lvl="1" algn="ctr"/>
            <a:r>
              <a:rPr lang="ru-RU" sz="5100" dirty="0" smtClean="0"/>
              <a:t>Стихи и загадки про этикет.</a:t>
            </a:r>
          </a:p>
          <a:p>
            <a:pPr>
              <a:buNone/>
            </a:pPr>
            <a:r>
              <a:rPr lang="ru-RU" sz="2800" dirty="0" smtClean="0"/>
              <a:t>Загадки:</a:t>
            </a:r>
            <a:endParaRPr lang="ru-RU" sz="2400" dirty="0" smtClean="0"/>
          </a:p>
          <a:p>
            <a:r>
              <a:rPr lang="ru-RU" sz="2800" dirty="0" smtClean="0"/>
              <a:t>Перед едой руки вымоем...(водой)</a:t>
            </a:r>
            <a:endParaRPr lang="ru-RU" sz="2400" dirty="0" smtClean="0"/>
          </a:p>
          <a:p>
            <a:r>
              <a:rPr lang="ru-RU" sz="2800" dirty="0" smtClean="0"/>
              <a:t>Ровно, прямо мы сидим, если за столом ...(едим)</a:t>
            </a:r>
            <a:endParaRPr lang="ru-RU" sz="2400" dirty="0" smtClean="0"/>
          </a:p>
          <a:p>
            <a:r>
              <a:rPr lang="ru-RU" sz="2800" dirty="0" smtClean="0"/>
              <a:t>Что мы скажем бабушке за вкусные оладушки...(спасибо)</a:t>
            </a:r>
            <a:endParaRPr lang="ru-RU" sz="2400" dirty="0" smtClean="0"/>
          </a:p>
          <a:p>
            <a:r>
              <a:rPr lang="ru-RU" sz="2800" dirty="0" smtClean="0"/>
              <a:t>Руки вымой, не ленись, лишь потом за стол... (садись)</a:t>
            </a:r>
            <a:endParaRPr lang="ru-RU" sz="2400" dirty="0" smtClean="0"/>
          </a:p>
          <a:p>
            <a:pPr>
              <a:buNone/>
            </a:pPr>
            <a:r>
              <a:rPr lang="ru-RU" sz="2800" dirty="0" smtClean="0"/>
              <a:t>Стихи:</a:t>
            </a:r>
            <a:endParaRPr lang="ru-RU" sz="2400" dirty="0" smtClean="0"/>
          </a:p>
          <a:p>
            <a:r>
              <a:rPr lang="ru-RU" sz="2800" dirty="0" smtClean="0"/>
              <a:t>Известно с детства это всем: «Когда я ем, я глух и нем».</a:t>
            </a:r>
            <a:endParaRPr lang="ru-RU" sz="2400" dirty="0" smtClean="0"/>
          </a:p>
          <a:p>
            <a:r>
              <a:rPr lang="ru-RU" sz="2800" dirty="0" smtClean="0"/>
              <a:t>Чтоб не стали твои пальцы сыра, колбасы </a:t>
            </a:r>
            <a:r>
              <a:rPr lang="ru-RU" sz="2800" dirty="0" err="1" smtClean="0"/>
              <a:t>хватальцы</a:t>
            </a:r>
            <a:r>
              <a:rPr lang="ru-RU" sz="2800" dirty="0" smtClean="0"/>
              <a:t>,</a:t>
            </a:r>
            <a:endParaRPr lang="ru-RU" sz="2400" dirty="0" smtClean="0"/>
          </a:p>
          <a:p>
            <a:pPr>
              <a:buNone/>
            </a:pPr>
            <a:r>
              <a:rPr lang="ru-RU" sz="2800" dirty="0" smtClean="0"/>
              <a:t>	Вилка есть при каждом блюде. И воспитанные люди </a:t>
            </a:r>
          </a:p>
          <a:p>
            <a:pPr>
              <a:buNone/>
            </a:pPr>
            <a:r>
              <a:rPr lang="ru-RU" sz="2800" dirty="0" smtClean="0"/>
              <a:t>	Вилкой все себе берут и назад ее кладут.</a:t>
            </a:r>
            <a:endParaRPr lang="ru-RU" sz="2400" dirty="0" smtClean="0"/>
          </a:p>
          <a:p>
            <a:pPr>
              <a:buNone/>
            </a:pPr>
            <a:r>
              <a:rPr lang="ru-RU" sz="2800" dirty="0" smtClean="0"/>
              <a:t>	А в салате видишь - ложка, положи себе немножко </a:t>
            </a:r>
          </a:p>
          <a:p>
            <a:pPr>
              <a:buNone/>
            </a:pPr>
            <a:r>
              <a:rPr lang="ru-RU" sz="2800" dirty="0" smtClean="0"/>
              <a:t>	Не наваливай холмом, съешь - еще возьмешь потом.</a:t>
            </a:r>
            <a:endParaRPr lang="ru-RU" sz="2400" dirty="0" smtClean="0"/>
          </a:p>
          <a:p>
            <a:r>
              <a:rPr lang="ru-RU" sz="2800" dirty="0" smtClean="0"/>
              <a:t>Не хватай еду руками - будет очень стыдно маме.</a:t>
            </a:r>
            <a:endParaRPr lang="ru-RU" sz="2400" dirty="0" smtClean="0"/>
          </a:p>
          <a:p>
            <a:r>
              <a:rPr lang="ru-RU" sz="2800" dirty="0" smtClean="0"/>
              <a:t>Чтоб не грохнуться случайно на пол в час веселья </a:t>
            </a:r>
          </a:p>
          <a:p>
            <a:pPr>
              <a:buNone/>
            </a:pPr>
            <a:r>
              <a:rPr lang="ru-RU" sz="2800" dirty="0" smtClean="0"/>
              <a:t>	Ты на стуле не качайся - это не качели.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72400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Формирование у ребенка навыка правильного мытья рук, привычки мыть руки перед едой и после еды и туалета; навыка соблюдения правил этикета за обеденным столом: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выполнения просветительской программы: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Вводное тестирование;</a:t>
            </a:r>
          </a:p>
          <a:p>
            <a:r>
              <a:rPr lang="ru-RU" dirty="0" smtClean="0"/>
              <a:t>2. Ознакомление с материалами лекций;</a:t>
            </a:r>
          </a:p>
          <a:p>
            <a:r>
              <a:rPr lang="ru-RU" dirty="0" smtClean="0"/>
              <a:t>3. Проведение и выполнение самостоятельной и практической работы;</a:t>
            </a:r>
          </a:p>
          <a:p>
            <a:r>
              <a:rPr lang="ru-RU" dirty="0" smtClean="0"/>
              <a:t>4. Исходное тестирование.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772400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Варианты игр по формированию навыков здорового питания - навык выбора правильных и здоровых блюд; обучение режиму питания, последовательности приема блюд в каждый прием пищи; формирования потребности в ежедневном употреблении свежих овощей и фруктов; навыков по накрыванию на столы и уборки столов после приема пищи: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348880"/>
            <a:ext cx="7772400" cy="3670920"/>
          </a:xfrm>
        </p:spPr>
        <p:txBody>
          <a:bodyPr>
            <a:normAutofit fontScale="85000" lnSpcReduction="2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Игра «Приготовь завтрак/обед/полдник/ужин» </a:t>
            </a:r>
            <a:r>
              <a:rPr lang="ru-RU" dirty="0" smtClean="0"/>
              <a:t>- воспитатель спрашивает у детей «Что будем кушать на завтрак? Какое блюдо?» В зависимости от вариантов соглашается и принимает какой-то из них, и перечисляет здоровые свойства блюд, от которых ребенок станет сильнее (здоровее, веселее и т.п.) или объясняет, почему-то или иное блюдо не нужно есть на завтрак, каким станет ребенок, если будет есть его на завтрак (уставшим, будут болеть зубы и </a:t>
            </a:r>
            <a:r>
              <a:rPr lang="ru-RU" dirty="0" err="1" smtClean="0"/>
              <a:t>т.д</a:t>
            </a:r>
            <a:r>
              <a:rPr lang="ru-RU" dirty="0" smtClean="0"/>
              <a:t>). Тоже самое - с напитками. Объясняет про обязательное добавление фрукта. Предлагает детям пластиковые муляжи или картинки, с помощью которых ребенок запоминает фрукты и блюда, учится делать правильный подбор блюд, выбирать полезные продукты, объяснять свой выбор. Продолжительность 5-10 мин.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988840"/>
            <a:ext cx="8435280" cy="4680520"/>
          </a:xfrm>
        </p:spPr>
        <p:txBody>
          <a:bodyPr>
            <a:normAutofit/>
          </a:bodyPr>
          <a:lstStyle/>
          <a:p>
            <a:pPr lvl="1"/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Подвижная игра «Приготовь завтрак/обед/полдник/ужин». </a:t>
            </a:r>
            <a:r>
              <a:rPr lang="ru-RU" sz="1300" dirty="0" smtClean="0"/>
              <a:t>Игра для групп детей по 6-8 человек. Воспитатель обозначает на полу любыми подручными средствами квадрат со сторонами 1м* </a:t>
            </a:r>
            <a:r>
              <a:rPr lang="ru-RU" sz="1300" dirty="0" err="1" smtClean="0"/>
              <a:t>1м</a:t>
            </a:r>
            <a:r>
              <a:rPr lang="ru-RU" sz="1300" dirty="0" smtClean="0"/>
              <a:t> или круг, диаметром 1,2- 1,5 м. И объявляет, что это «наш стол», а теперь его нужно наполнить едой для завтрака/обеда/полдника/ужина. Дети находятся за границей «стола». Воспитатель называет блюдо (всего в перечне будет 5-6 блюд или продуктов «правильных» и столько же «вредных»). Условия игры: при названии воспитателем «правильного блюда» дети, если считают его правильным, прыгают в круг, кто успеет первым, того оставляют в круге, а остальных просят выйти из него. Затем называют «неполезную» противоположность, например - «пицца», если кто-то прыгнет в круг, то воспитатель объясняет вредность продукта и почему он не должен там быть и мягко выводит ребенка из круга. Так воспитатель чередует правильные и неправильные продукты или блюда. При правильной реакции детей воспитатель хвалит и оставляет на «столе» «правильные блюда», при выборе неправильных продуктов - объясняет их вред и мягко «выводит» ребенка из круга или предлагает ему «стать» полезным заменителем. Обязательно в игре про завтрак должно быть блюдо (каши, яйца, макароны), фрукт или овощной салат, горячий напиток (молоко, какао, чай), бутерброд с маслом или сыром или булочка. Обязательно в игре про обед: первое и второе блюдо, овощной салат, напиток, хлеб. Обязательно в игре про полдник – напиток (кисломолочный/молоко/кисель/сок), фрукт или овощной салат, печенье или булочка. Обязательно в игре про ужин - легкое блюдо (творог, сырники, овощная или творожная запеканка/омлет) салат из свежих овощей, напиток (чай/молоко/кефир), хлеб. Продолжительность 10-15 мин. Варианты парных полезных и «вредных» блюд (продуктов): каша/пицца, творог/жареная картошка, вареное яйцо/колбаса, яблоко/конфета, печенье/пирожное, банан/чипсы, салат из овощей/сухарики.</a:t>
            </a:r>
            <a:endParaRPr lang="ru-RU" sz="13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772400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Варианты игр по формированию навыков здорового питания - навык выбора правильных и здоровых блюд; обучение режиму питания, последовательности приема блюд в каждый прием пищи; формирования потребности в ежедневном употреблении свежих овощей и фруктов; навыков по накрыванию на столы и уборки столов после приема пищи: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Навык выбора полезных продуктов и отказа от вредных - дома, в гостях, в магазине: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Игра в мяч. 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Полезное-вредное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». </a:t>
            </a:r>
            <a:r>
              <a:rPr lang="ru-RU" dirty="0" smtClean="0"/>
              <a:t>Воспитатель поочередно кидает мячик каждому ребенку и одновременно называет полезный или «вредный» продукт или блюдо. Правила: ребенок должен поймать мячик, если назван полезный продукт и «отбить» если он вредный. При ошибке воспитатель объясняет, в чем полезность или вредность продукта и повторяет игру с ошибившимся ребенком. Каждое правильное действие ребенка поощряется устно воспитателем. Эту игру можно сделать тематической: завтрак, обед, ужин. Продолжительность игры - 10 мин.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Формирование интереса к ежедневному употреблению в пищу свежих овощей и фруктов: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Игра «Кулинарный мастер-класс». </a:t>
            </a:r>
            <a:r>
              <a:rPr lang="ru-RU" dirty="0" smtClean="0"/>
              <a:t>Воспитатель приносит на стол 5-7 глубоких тарелок с нарезанными разными свежими овощами, зеленью или фруктами. В зависимости от этого дети готовят овощной или фруктовый салатик. К овощному салату можно добавить вареные яйца. Каждый ребенок создает свой салат по усмотрению. Для заправки предлагается: растительное масло, лимонный сок, сметана, йогурт. Продолжительность 15 мин.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Лекция 4: Физиология пищеварения ребенка.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40309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 descr="https://www.4nono.com/wp-content/uploads/2013/11/%D9%86%D8%B5%D8%A7%D8%A6%D8%AD-%D8%B3%D8%B1%D9%8A%D8%B9%D8%A9-%D9%84%D9%84%D8%AA%D8%B9%D8%A7%D9%85%D9%84-%D9%85%D8%B9-%D8%A7%D9%84%D8%A7%D8%B7%D9%81%D8%A7%D9%84-%D8%A7%D9%84%D9%85%D8%AA%D8%B9%D8%A8%D9%8A%D9%86-%D9%81%D9%8A-%D8%A7%D9%84%D8%A7%D9%83%D9%84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692653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Основные тезисы: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Чтобы восполнять большие затраты энергии детям крайне необходим постоянный приток энергии и всех питательных веществ (белков, жиров, углеводов, витаминов, минеральных солей и микроэлементов), единственным источником которых является полноценное, адекватное возрасту детей питание. </a:t>
            </a:r>
          </a:p>
          <a:p>
            <a:r>
              <a:rPr lang="ru-RU" dirty="0" smtClean="0"/>
              <a:t>Следует обратить внимание на особенности пищеварительной системы ребенка в этом возрасте. Несмотря на достаточно хорошо развитый жевательный аппарат (20 молочных зубов, в том числе четыре пары жевательных), пищеварительные функции желудка, кишечника, печени и поджелудочной железы еще не достигают полной зрелости, они лабильны и чувствительны к несоответствию количества, качества и состава питания, нарушениям режима приемов пищи. </a:t>
            </a:r>
          </a:p>
          <a:p>
            <a:r>
              <a:rPr lang="ru-RU" dirty="0" smtClean="0"/>
              <a:t>Поэтому нередко именно в этом возрасте берут свое начало различные хронические заболевания пищеварительной системы у детей, нарушается их общее физическое развитие, снижается способность к освоению обучающих программ. </a:t>
            </a:r>
          </a:p>
          <a:p>
            <a:r>
              <a:rPr lang="ru-RU" dirty="0" smtClean="0"/>
              <a:t>Следовательно, правильно организованный режим дня, здоровое питание и соблюдение правил личной гигиены позволят существенно снизить риски их возникновения.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8363272" cy="5976664"/>
          </a:xfrm>
        </p:spPr>
        <p:txBody>
          <a:bodyPr>
            <a:noAutofit/>
          </a:bodyPr>
          <a:lstStyle/>
          <a:p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Пищеварение</a:t>
            </a:r>
            <a:r>
              <a:rPr lang="ru-RU" sz="1500" dirty="0" smtClean="0"/>
              <a:t> - это сумма реализации физических, химических и физиологических процессов. </a:t>
            </a:r>
          </a:p>
          <a:p>
            <a:r>
              <a:rPr lang="ru-RU" sz="1500" dirty="0" smtClean="0"/>
              <a:t>Пищеварение начинается с измельчения пищи в ротовой полости, увлажнения ее слюной, первичного метаболизма и трансформации под воздействием ферментов слюны.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Средняя продолжительность пребывания пищи в полости рта должна составлять порядка 15-20 сек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Далее следует этап передвижения пищевого комка за счет перистальтических движений мышц глотки и пищевода в желудок. Средняя продолжительность времени прохождения пищевого комка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через пищевод составляет 2-9 сек</a:t>
            </a:r>
            <a:r>
              <a:rPr lang="ru-RU" sz="1500" dirty="0" smtClean="0"/>
              <a:t>, и зависит от плотности пищи. </a:t>
            </a:r>
          </a:p>
          <a:p>
            <a:r>
              <a:rPr lang="ru-RU" sz="1500" dirty="0" smtClean="0"/>
              <a:t>Пищевой комок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, попав в желудок, в течение трех-пяти часов подвергается механической и химической обработке</a:t>
            </a:r>
            <a:r>
              <a:rPr lang="ru-RU" sz="1500" dirty="0" smtClean="0"/>
              <a:t>. </a:t>
            </a:r>
            <a:r>
              <a:rPr lang="ru-RU" sz="1500" dirty="0" err="1" smtClean="0"/>
              <a:t>Липолитическая</a:t>
            </a:r>
            <a:r>
              <a:rPr lang="ru-RU" sz="1500" dirty="0" smtClean="0"/>
              <a:t> активность желудочного сока способствует расщеплению </a:t>
            </a:r>
            <a:r>
              <a:rPr lang="ru-RU" sz="1500" dirty="0" err="1" smtClean="0"/>
              <a:t>эмульгированных</a:t>
            </a:r>
            <a:r>
              <a:rPr lang="ru-RU" sz="1500" dirty="0" smtClean="0"/>
              <a:t> жиров молока. Образующаяся в желудке в значительных количествах слизь выполняет защитную функцию, защищая слизистую желудка от действия соляной кислоты. В желудке присутствует также специальный фактор, обеспечивающий в дальнейшем усвоение витамина В12.</a:t>
            </a:r>
          </a:p>
          <a:p>
            <a:r>
              <a:rPr lang="ru-RU" sz="1500" dirty="0" smtClean="0"/>
              <a:t>После желудка пищевой комок попадает в тонкий кишечник. Кишечный сок в этом отделе пищеварительного тракта имеет щелочную среду. В тонком кишечнике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происходит всасывание основной массы образовавшихся простых химических фрагментов пищи.</a:t>
            </a:r>
          </a:p>
          <a:p>
            <a:r>
              <a:rPr lang="ru-RU" sz="1500" dirty="0" smtClean="0"/>
              <a:t>Не переваренные остатки пищи далее поступают в толстый кишечник, в котором они могут находиться от 10 до 15 часов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. В этом отделе пищеварительного тракта осуществляются процессы всасывания воды, минеральных солей.</a:t>
            </a:r>
          </a:p>
          <a:p>
            <a:r>
              <a:rPr lang="ru-RU" sz="1500" dirty="0" smtClean="0"/>
              <a:t>Важную роль в процессе пищеварения играет печень, в которой происходит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образование желчи</a:t>
            </a:r>
            <a:r>
              <a:rPr lang="ru-RU" sz="1500" dirty="0" smtClean="0"/>
              <a:t>. Желчь способствует </a:t>
            </a:r>
            <a:r>
              <a:rPr lang="ru-RU" sz="1500" dirty="0" err="1" smtClean="0"/>
              <a:t>эмульгации</a:t>
            </a:r>
            <a:r>
              <a:rPr lang="ru-RU" sz="1500" dirty="0" smtClean="0"/>
              <a:t> жиров, всасыванию </a:t>
            </a:r>
            <a:r>
              <a:rPr lang="ru-RU" sz="1500" dirty="0" err="1" smtClean="0"/>
              <a:t>триглицеридов</a:t>
            </a:r>
            <a:r>
              <a:rPr lang="ru-RU" sz="1500" dirty="0" smtClean="0"/>
              <a:t>, активирует липазу, стимулирует перистальтику и др.</a:t>
            </a:r>
          </a:p>
          <a:p>
            <a:endParaRPr lang="ru-RU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500" dirty="0" smtClean="0"/>
          </a:p>
          <a:p>
            <a:endParaRPr lang="ru-RU" sz="15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0"/>
            <a:ext cx="7772400" cy="620688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тезисы: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363272" cy="50390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Также пищеварительный тракт является местом обитания симбиотических ассоциаций микроорганизмов. Представители нормальной микрофлоры присутствуют в организме человека в виде фиксированных к определенным рецепторам </a:t>
            </a:r>
            <a:r>
              <a:rPr lang="ru-RU" dirty="0" err="1" smtClean="0"/>
              <a:t>микроколоний</a:t>
            </a:r>
            <a:r>
              <a:rPr lang="ru-RU" dirty="0" smtClean="0"/>
              <a:t>, заключенных в </a:t>
            </a:r>
            <a:r>
              <a:rPr lang="ru-RU" dirty="0" err="1" smtClean="0"/>
              <a:t>биопленку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Нормальная микрофлора и продукты ее метаболизма: </a:t>
            </a:r>
          </a:p>
          <a:p>
            <a:r>
              <a:rPr lang="ru-RU" dirty="0" smtClean="0"/>
              <a:t>1) участвуют в регуляции газового состава кишечника и других полостей организма; метаболизме белков, углеводов, липидов и нуклеиновых кислот; водно-солевом обмене (</a:t>
            </a:r>
            <a:r>
              <a:rPr lang="en-US" dirty="0" smtClean="0"/>
              <a:t>Na</a:t>
            </a:r>
            <a:r>
              <a:rPr lang="ru-RU" dirty="0" smtClean="0"/>
              <a:t>, К, </a:t>
            </a:r>
            <a:r>
              <a:rPr lang="ru-RU" dirty="0" err="1" smtClean="0"/>
              <a:t>Са</a:t>
            </a:r>
            <a:r>
              <a:rPr lang="ru-RU" dirty="0" smtClean="0"/>
              <a:t>, </a:t>
            </a:r>
            <a:r>
              <a:rPr lang="en-US" dirty="0" smtClean="0"/>
              <a:t>Mg</a:t>
            </a:r>
            <a:r>
              <a:rPr lang="ru-RU" dirty="0" smtClean="0"/>
              <a:t>, </a:t>
            </a:r>
            <a:r>
              <a:rPr lang="en-US" dirty="0" smtClean="0"/>
              <a:t>Zn</a:t>
            </a:r>
            <a:r>
              <a:rPr lang="ru-RU" dirty="0" smtClean="0"/>
              <a:t>, </a:t>
            </a:r>
            <a:r>
              <a:rPr lang="en-US" dirty="0" smtClean="0"/>
              <a:t>Fe</a:t>
            </a:r>
            <a:r>
              <a:rPr lang="ru-RU" dirty="0" smtClean="0"/>
              <a:t>, Си, </a:t>
            </a:r>
            <a:r>
              <a:rPr lang="en-US" dirty="0" err="1" smtClean="0"/>
              <a:t>Mn</a:t>
            </a:r>
            <a:r>
              <a:rPr lang="ru-RU" dirty="0" smtClean="0"/>
              <a:t>, Р, </a:t>
            </a:r>
            <a:r>
              <a:rPr lang="en-US" dirty="0" smtClean="0"/>
              <a:t>CI </a:t>
            </a:r>
            <a:r>
              <a:rPr lang="ru-RU" dirty="0" smtClean="0"/>
              <a:t>и др.); обеспечении колонизационной </a:t>
            </a:r>
            <a:r>
              <a:rPr lang="ru-RU" dirty="0" err="1" smtClean="0"/>
              <a:t>резистентности</a:t>
            </a:r>
            <a:r>
              <a:rPr lang="ru-RU" dirty="0" smtClean="0"/>
              <a:t>, предотвращая приживление и размножение в кишечнике чужеродных организмов или заселение тех или иных областей пищеварительного тракта несвойственными для них видами микроорганизмов); рециркуляции </a:t>
            </a:r>
            <a:r>
              <a:rPr lang="ru-RU" dirty="0" err="1" smtClean="0"/>
              <a:t>стероидных</a:t>
            </a:r>
            <a:r>
              <a:rPr lang="ru-RU" dirty="0" smtClean="0"/>
              <a:t> соединений и других макромолекул (включая лекарственные препараты); </a:t>
            </a:r>
            <a:r>
              <a:rPr lang="ru-RU" dirty="0" err="1" smtClean="0"/>
              <a:t>детоксикации</a:t>
            </a:r>
            <a:r>
              <a:rPr lang="ru-RU" dirty="0" smtClean="0"/>
              <a:t> экзогенных и эндогенных субстратов; </a:t>
            </a:r>
          </a:p>
          <a:p>
            <a:r>
              <a:rPr lang="ru-RU" dirty="0" smtClean="0"/>
              <a:t>2) обладают </a:t>
            </a:r>
            <a:r>
              <a:rPr lang="ru-RU" dirty="0" err="1" smtClean="0"/>
              <a:t>морфокинетическим</a:t>
            </a:r>
            <a:r>
              <a:rPr lang="ru-RU" dirty="0" smtClean="0"/>
              <a:t> действием (стимулируют рост эпителиальных клеток, скорость их обновления на слизистых, перистальтику, влияют на количество потребляемой пищи и т.д.); </a:t>
            </a:r>
          </a:p>
          <a:p>
            <a:r>
              <a:rPr lang="ru-RU" dirty="0" smtClean="0"/>
              <a:t>3) выполняют </a:t>
            </a:r>
            <a:r>
              <a:rPr lang="ru-RU" dirty="0" err="1" smtClean="0"/>
              <a:t>иммуногенную</a:t>
            </a:r>
            <a:r>
              <a:rPr lang="ru-RU" dirty="0" smtClean="0"/>
              <a:t> функцию (усиливают гуморальный и тканевой иммунитет, стимулируют фагоцитоз, продукцию иммуноглобулинов, </a:t>
            </a:r>
            <a:r>
              <a:rPr lang="ru-RU" dirty="0" err="1" smtClean="0"/>
              <a:t>интерлейкинов</a:t>
            </a:r>
            <a:r>
              <a:rPr lang="ru-RU" dirty="0" smtClean="0"/>
              <a:t>, </a:t>
            </a:r>
            <a:r>
              <a:rPr lang="ru-RU" dirty="0" err="1" smtClean="0"/>
              <a:t>цитокинов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4) служат источником энергии (образование жирных кислот); </a:t>
            </a:r>
          </a:p>
          <a:p>
            <a:r>
              <a:rPr lang="ru-RU" dirty="0" smtClean="0"/>
              <a:t>5) продуцируют разнообразные биологически активные соединения (витамины, </a:t>
            </a:r>
            <a:r>
              <a:rPr lang="ru-RU" dirty="0" err="1" smtClean="0"/>
              <a:t>липополисахариды</a:t>
            </a:r>
            <a:r>
              <a:rPr lang="ru-RU" dirty="0" smtClean="0"/>
              <a:t>, </a:t>
            </a:r>
            <a:r>
              <a:rPr lang="ru-RU" dirty="0" err="1" smtClean="0"/>
              <a:t>пептидогликаны</a:t>
            </a:r>
            <a:r>
              <a:rPr lang="ru-RU" dirty="0" smtClean="0"/>
              <a:t>, амины, антибиотики и другие соединения с </a:t>
            </a:r>
            <a:r>
              <a:rPr lang="ru-RU" dirty="0" err="1" smtClean="0"/>
              <a:t>антимикробной</a:t>
            </a:r>
            <a:r>
              <a:rPr lang="ru-RU" dirty="0" smtClean="0"/>
              <a:t> активностью, </a:t>
            </a:r>
            <a:r>
              <a:rPr lang="ru-RU" dirty="0" err="1" smtClean="0"/>
              <a:t>нейропептиды</a:t>
            </a:r>
            <a:r>
              <a:rPr lang="ru-RU" dirty="0" smtClean="0"/>
              <a:t>, индолы).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0"/>
            <a:ext cx="7772400" cy="90872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тезисы: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результате нарушения </a:t>
            </a:r>
            <a:r>
              <a:rPr lang="ru-RU" dirty="0" err="1" smtClean="0"/>
              <a:t>нормобиоценоза</a:t>
            </a:r>
            <a:r>
              <a:rPr lang="ru-RU" dirty="0" smtClean="0"/>
              <a:t> возникает состояние, наиболее популярным названием, которого является </a:t>
            </a:r>
            <a:r>
              <a:rPr lang="ru-RU" dirty="0" err="1" smtClean="0"/>
              <a:t>дисбактериоз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Дисбактериоз</a:t>
            </a:r>
            <a:r>
              <a:rPr lang="ru-RU" dirty="0" smtClean="0"/>
              <a:t> кишечника является одним из факторов, способствующих затяжному, рецидивирующему течению целого ряда заболеваний (диспепсия, аллергии, частые простудные заболевания, гиповитаминоз ). </a:t>
            </a:r>
          </a:p>
          <a:p>
            <a:r>
              <a:rPr lang="ru-RU" dirty="0" smtClean="0"/>
              <a:t>Основные формы проявлений </a:t>
            </a:r>
            <a:r>
              <a:rPr lang="ru-RU" dirty="0" err="1" smtClean="0"/>
              <a:t>дисбактериоза</a:t>
            </a:r>
            <a:r>
              <a:rPr lang="ru-RU" dirty="0" smtClean="0"/>
              <a:t> – </a:t>
            </a:r>
          </a:p>
          <a:p>
            <a:r>
              <a:rPr lang="ru-RU" dirty="0" smtClean="0"/>
              <a:t>1) нарушение иммунного статуса; </a:t>
            </a:r>
          </a:p>
          <a:p>
            <a:r>
              <a:rPr lang="ru-RU" dirty="0" smtClean="0"/>
              <a:t>2) нарушение пищеварения и усвояемости пищи, характеризующееся отсутствием аппетита и снижением синтеза витаминов группы В; </a:t>
            </a:r>
          </a:p>
          <a:p>
            <a:r>
              <a:rPr lang="ru-RU" dirty="0" smtClean="0"/>
              <a:t>3) снижение толерантности слизистой кишечника к действию патогенной микрофлоры; </a:t>
            </a:r>
          </a:p>
          <a:p>
            <a:r>
              <a:rPr lang="ru-RU" dirty="0" smtClean="0"/>
              <a:t>4) снижение </a:t>
            </a:r>
            <a:r>
              <a:rPr lang="ru-RU" dirty="0" err="1" smtClean="0"/>
              <a:t>детоксикационной</a:t>
            </a:r>
            <a:r>
              <a:rPr lang="ru-RU" dirty="0" smtClean="0"/>
              <a:t> способности микрофлоры. 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Положительные эффекты при </a:t>
            </a:r>
            <a:r>
              <a:rPr lang="ru-RU" sz="3400" b="1" dirty="0" err="1" smtClean="0">
                <a:solidFill>
                  <a:schemeClr val="accent1">
                    <a:lumMod val="75000"/>
                  </a:schemeClr>
                </a:solidFill>
              </a:rPr>
              <a:t>дисбактериозе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достигаются использованием </a:t>
            </a:r>
            <a:r>
              <a:rPr lang="ru-RU" sz="3400" b="1" dirty="0" err="1" smtClean="0">
                <a:solidFill>
                  <a:schemeClr val="accent1">
                    <a:lumMod val="75000"/>
                  </a:schemeClr>
                </a:solidFill>
              </a:rPr>
              <a:t>пробиотических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препаратов или продуктов, обладающих </a:t>
            </a:r>
            <a:r>
              <a:rPr lang="ru-RU" sz="3400" b="1" dirty="0" err="1" smtClean="0">
                <a:solidFill>
                  <a:schemeClr val="accent1">
                    <a:lumMod val="75000"/>
                  </a:schemeClr>
                </a:solidFill>
              </a:rPr>
              <a:t>пробиотическими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свойствами.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0"/>
            <a:ext cx="7772400" cy="1052736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тезисы: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 своему действию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пробиотические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препараты, применяемые при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дисбактериозе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разделяются на 7 классов: </a:t>
            </a:r>
          </a:p>
          <a:p>
            <a:r>
              <a:rPr lang="ru-RU" dirty="0" smtClean="0"/>
              <a:t>1) классические </a:t>
            </a:r>
            <a:r>
              <a:rPr lang="ru-RU" dirty="0" err="1" smtClean="0"/>
              <a:t>пробиотики</a:t>
            </a:r>
            <a:r>
              <a:rPr lang="ru-RU" dirty="0" smtClean="0"/>
              <a:t> (из облигатной флоры человеческого организма: коли-, </a:t>
            </a:r>
            <a:r>
              <a:rPr lang="ru-RU" dirty="0" err="1" smtClean="0"/>
              <a:t>бифидум</a:t>
            </a:r>
            <a:r>
              <a:rPr lang="ru-RU" dirty="0" smtClean="0"/>
              <a:t>-, </a:t>
            </a:r>
            <a:r>
              <a:rPr lang="ru-RU" dirty="0" err="1" smtClean="0"/>
              <a:t>лактобактерин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самоэлимипирующиеся</a:t>
            </a:r>
            <a:r>
              <a:rPr lang="ru-RU" dirty="0" smtClean="0"/>
              <a:t> антагонисты (из штаммов, не характерных для организма - </a:t>
            </a:r>
            <a:r>
              <a:rPr lang="ru-RU" dirty="0" err="1" smtClean="0"/>
              <a:t>бактисубтил</a:t>
            </a:r>
            <a:r>
              <a:rPr lang="ru-RU" dirty="0" smtClean="0"/>
              <a:t>, </a:t>
            </a:r>
            <a:r>
              <a:rPr lang="ru-RU" dirty="0" err="1" smtClean="0"/>
              <a:t>биоспорин</a:t>
            </a:r>
            <a:r>
              <a:rPr lang="ru-RU" dirty="0" smtClean="0"/>
              <a:t>, </a:t>
            </a:r>
            <a:r>
              <a:rPr lang="ru-RU" dirty="0" err="1" smtClean="0"/>
              <a:t>споробакт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3) комбинированные </a:t>
            </a:r>
            <a:r>
              <a:rPr lang="ru-RU" dirty="0" err="1" smtClean="0"/>
              <a:t>пробиотики</a:t>
            </a:r>
            <a:r>
              <a:rPr lang="ru-RU" dirty="0" smtClean="0"/>
              <a:t> (</a:t>
            </a:r>
            <a:r>
              <a:rPr lang="ru-RU" dirty="0" err="1" smtClean="0"/>
              <a:t>бифилонг</a:t>
            </a:r>
            <a:r>
              <a:rPr lang="ru-RU" dirty="0" smtClean="0"/>
              <a:t>, </a:t>
            </a:r>
            <a:r>
              <a:rPr lang="ru-RU" dirty="0" err="1" smtClean="0"/>
              <a:t>бификол</a:t>
            </a:r>
            <a:r>
              <a:rPr lang="ru-RU" dirty="0" smtClean="0"/>
              <a:t>, </a:t>
            </a:r>
            <a:r>
              <a:rPr lang="ru-RU" dirty="0" err="1" smtClean="0"/>
              <a:t>аципол</a:t>
            </a:r>
            <a:r>
              <a:rPr lang="ru-RU" dirty="0" smtClean="0"/>
              <a:t>, </a:t>
            </a:r>
            <a:r>
              <a:rPr lang="ru-RU" dirty="0" err="1" smtClean="0"/>
              <a:t>линекс</a:t>
            </a:r>
            <a:r>
              <a:rPr lang="ru-RU" dirty="0" smtClean="0"/>
              <a:t>, </a:t>
            </a:r>
            <a:r>
              <a:rPr lang="ru-RU" dirty="0" err="1" smtClean="0"/>
              <a:t>биобактон</a:t>
            </a:r>
            <a:r>
              <a:rPr lang="ru-RU" dirty="0" smtClean="0"/>
              <a:t>, </a:t>
            </a:r>
            <a:r>
              <a:rPr lang="ru-RU" dirty="0" err="1" smtClean="0"/>
              <a:t>кипацид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4) </a:t>
            </a:r>
            <a:r>
              <a:rPr lang="ru-RU" dirty="0" err="1" smtClean="0"/>
              <a:t>иммобилизированные</a:t>
            </a:r>
            <a:r>
              <a:rPr lang="ru-RU" dirty="0" smtClean="0"/>
              <a:t> на сорбенте живые бактерии (</a:t>
            </a:r>
            <a:r>
              <a:rPr lang="ru-RU" dirty="0" err="1" smtClean="0"/>
              <a:t>бифидумбактерин-форте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5) комбинированные с лизоцимом (</a:t>
            </a:r>
            <a:r>
              <a:rPr lang="ru-RU" dirty="0" err="1" smtClean="0"/>
              <a:t>бифилиз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6) препараты - продукты метаболизма нормальной микрофлоры (</a:t>
            </a:r>
            <a:r>
              <a:rPr lang="ru-RU" dirty="0" err="1" smtClean="0"/>
              <a:t>хилак-форте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7) </a:t>
            </a:r>
            <a:r>
              <a:rPr lang="ru-RU" dirty="0" err="1" smtClean="0"/>
              <a:t>рекомбинантные</a:t>
            </a:r>
            <a:r>
              <a:rPr lang="ru-RU" dirty="0" smtClean="0"/>
              <a:t> - </a:t>
            </a:r>
            <a:r>
              <a:rPr lang="ru-RU" dirty="0" err="1" smtClean="0"/>
              <a:t>субалин</a:t>
            </a:r>
            <a:r>
              <a:rPr lang="ru-RU" dirty="0" smtClean="0"/>
              <a:t> (бактерии </a:t>
            </a:r>
            <a:r>
              <a:rPr lang="en-US" dirty="0" err="1" smtClean="0"/>
              <a:t>Subtilis</a:t>
            </a:r>
            <a:r>
              <a:rPr lang="ru-RU" dirty="0" smtClean="0"/>
              <a:t>, контролирующие синтез а2-интерферона).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0"/>
            <a:ext cx="7772400" cy="1052736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тезисы: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21442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Лекция 1: Вводное занятие - инструктаж по использованию сервисов программы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285992"/>
            <a:ext cx="7772400" cy="37338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55302" name="Picture 6" descr="https://staff-online.ru/wp-content/uploads/2016/07/kak-sostavit-rezyu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428868"/>
            <a:ext cx="492922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Лекция 5: Потребность ребенка в пищевых и биологически ценных веществах.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844824"/>
            <a:ext cx="7772400" cy="41749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 descr="https://dou-umka.caduk.ru/images/pitan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2000240"/>
            <a:ext cx="6022389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Основные тезисы: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815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Чем меньше ребенок, тем выше его потребность в пищевых веществах на 1 кг массы тела: </a:t>
            </a:r>
          </a:p>
          <a:p>
            <a:r>
              <a:rPr lang="ru-RU" dirty="0" smtClean="0"/>
              <a:t>для детей возраста 1-2 года потребность в пищевых веществах  составляет 59,5 ккал на 1 кг массы тела; </a:t>
            </a:r>
          </a:p>
          <a:p>
            <a:r>
              <a:rPr lang="ru-RU" dirty="0" smtClean="0"/>
              <a:t>от 2-х до 3-х лет - 56,1 ккал на 1 кг массы тела; </a:t>
            </a:r>
          </a:p>
          <a:p>
            <a:r>
              <a:rPr lang="ru-RU" dirty="0" smtClean="0"/>
              <a:t>от 3-х до 4-х лет- 54,1 ккал на 1 кг массы тела; </a:t>
            </a:r>
          </a:p>
          <a:p>
            <a:r>
              <a:rPr lang="ru-RU" dirty="0" smtClean="0"/>
              <a:t>от 4-х до 5-ти лет - 51,9 ккал на 1 кг массы тела; </a:t>
            </a:r>
          </a:p>
          <a:p>
            <a:r>
              <a:rPr lang="ru-RU" dirty="0" smtClean="0"/>
              <a:t>от 5-ти до 6-ти лет - 49,1 ккал на 1 кг массы тела; </a:t>
            </a:r>
          </a:p>
          <a:p>
            <a:r>
              <a:rPr lang="ru-RU" dirty="0" smtClean="0"/>
              <a:t>от 6-ти до 7­ми лет - 46,4 ккал на 1 кг массы тела.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Основные тезисы: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836712"/>
            <a:ext cx="7772400" cy="57606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Для хорошего самочувствия ребенку необходимо ежедневно употреблять такое количество пищи, которое бы в процессе метаболизма давало ему необходимое количество энергии, покрывающее </a:t>
            </a:r>
            <a:r>
              <a:rPr lang="ru-RU" dirty="0" err="1" smtClean="0"/>
              <a:t>энерготраты</a:t>
            </a:r>
            <a:r>
              <a:rPr lang="ru-RU" dirty="0" smtClean="0"/>
              <a:t> на: </a:t>
            </a:r>
          </a:p>
          <a:p>
            <a:r>
              <a:rPr lang="ru-RU" dirty="0" smtClean="0"/>
              <a:t>выполняемую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двигательную активность </a:t>
            </a:r>
            <a:r>
              <a:rPr lang="ru-RU" dirty="0" smtClean="0"/>
              <a:t>в течение дня,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основной обмен </a:t>
            </a:r>
            <a:r>
              <a:rPr lang="ru-RU" dirty="0" smtClean="0"/>
              <a:t>(энергия, обеспечивающая работу органов и систем организма, находящегося в покое)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специфически динамическое действие пищи </a:t>
            </a:r>
            <a:r>
              <a:rPr lang="ru-RU" dirty="0" smtClean="0"/>
              <a:t>(энергия, которую расходует организм на переваривание пищи).</a:t>
            </a:r>
          </a:p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dirty="0" smtClean="0"/>
              <a:t>		Суммарные </a:t>
            </a:r>
            <a:r>
              <a:rPr lang="ru-RU" dirty="0" err="1" smtClean="0"/>
              <a:t>энерготраты</a:t>
            </a:r>
            <a:r>
              <a:rPr lang="ru-RU" dirty="0" smtClean="0"/>
              <a:t> ребенка (суточная потребность в энергии) в зависимости от возраста ребенка и массы ребенка составляет в среднем для детей:</a:t>
            </a:r>
          </a:p>
          <a:p>
            <a:r>
              <a:rPr lang="ru-RU" dirty="0" smtClean="0"/>
              <a:t>До 2-х лет - 1155 ккал/сутки, </a:t>
            </a:r>
          </a:p>
          <a:p>
            <a:r>
              <a:rPr lang="ru-RU" dirty="0" smtClean="0"/>
              <a:t>от 2-х до 3-х лет - 1200 ккал/сутки; </a:t>
            </a:r>
          </a:p>
          <a:p>
            <a:r>
              <a:rPr lang="ru-RU" dirty="0" smtClean="0"/>
              <a:t>от 3-х до 4-х лет - 1400 ккал/сутки; </a:t>
            </a:r>
          </a:p>
          <a:p>
            <a:r>
              <a:rPr lang="ru-RU" dirty="0" smtClean="0"/>
              <a:t>от 4-х до 5-ти лет - 1700 ккал/сутки; </a:t>
            </a:r>
          </a:p>
          <a:p>
            <a:r>
              <a:rPr lang="ru-RU" dirty="0" smtClean="0"/>
              <a:t>от 5-ти до 6-ти лет - 1800 ккал/сутки;</a:t>
            </a:r>
          </a:p>
          <a:p>
            <a:r>
              <a:rPr lang="ru-RU" dirty="0" smtClean="0"/>
              <a:t> от 6-ти до 7-ми лет - 1900 ккал/сутки.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Основные тезисы: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Энергетическая ценность </a:t>
            </a:r>
            <a:r>
              <a:rPr lang="ru-RU" dirty="0" smtClean="0"/>
              <a:t>- количество энергии (ккал, кДж), высвобождаемой в организме из пищевых веществ продуктов для обеспечения его физиологических функций. </a:t>
            </a:r>
          </a:p>
          <a:p>
            <a:r>
              <a:rPr lang="ru-RU" dirty="0" smtClean="0"/>
              <a:t>Поскольку, пищевые вещества усваиваются организмом не в полном объеме, то принято считать с учетом потерь, что 1 г белков пищи дает 4 ккал энергии, 1 г жиров - 9 ккал, а углеводов - 4 ккал. </a:t>
            </a:r>
          </a:p>
          <a:p>
            <a:r>
              <a:rPr lang="ru-RU" dirty="0" smtClean="0"/>
              <a:t>Таким образом, зная химический состав пищи, можно рассчитать, сколько энергии получит ребенок, оценить соответствует ли она суточным </a:t>
            </a:r>
            <a:r>
              <a:rPr lang="ru-RU" dirty="0" err="1" smtClean="0"/>
              <a:t>энерготратам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Основные тезисы: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Большое значение в обеспечении биологической ценности и эффективности пищи принадлежит макро- и </a:t>
            </a:r>
            <a:r>
              <a:rPr lang="ru-RU" dirty="0" err="1" smtClean="0"/>
              <a:t>микронутриентам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К </a:t>
            </a:r>
            <a:r>
              <a:rPr lang="ru-RU" dirty="0" err="1" smtClean="0"/>
              <a:t>макронутриентам</a:t>
            </a:r>
            <a:r>
              <a:rPr lang="ru-RU" dirty="0" smtClean="0"/>
              <a:t> относят углеводы, липиды, белки, некоторые минеральные вещества, а к </a:t>
            </a:r>
            <a:r>
              <a:rPr lang="ru-RU" dirty="0" err="1" smtClean="0"/>
              <a:t>микронутриентам</a:t>
            </a:r>
            <a:r>
              <a:rPr lang="ru-RU" dirty="0" smtClean="0"/>
              <a:t> — витамины и ряд минеральных соединений. </a:t>
            </a:r>
          </a:p>
          <a:p>
            <a:r>
              <a:rPr lang="ru-RU" dirty="0" smtClean="0"/>
              <a:t>В состав пищи входят также </a:t>
            </a:r>
            <a:r>
              <a:rPr lang="ru-RU" dirty="0" err="1" smtClean="0"/>
              <a:t>неалиментарные</a:t>
            </a:r>
            <a:r>
              <a:rPr lang="ru-RU" dirty="0" smtClean="0"/>
              <a:t> компоненты, которые не являются источниками энергии для организма и не используются в качестве строительного материала, но выполняют важное значение для процессов пищеварения, обеспечивая в первую очередь моторную функцию кишечника, это так называемые балластные соединения (клетчатка, лигнин, пектиновые вещества).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Микроэлементы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влияют на рост и развитие ребенка, на процессы дыхания, кроветворения, иммуногенеза, поведенческие реакции, на морфофункциональную деятельность и другие функции всех органов и тканей. Благодаря водно-солевому обмену в организме поддерживаются на относительно стабильном уровне осмотическое давление, осуществляются физиологические функции и биохимические реакции.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Белки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является пластическим материалом, входит в состав всех органов и тканей, поддерживает нормальное состояние иммунитета, играет исключительно важную роль в функциональных процессах организма. Белки содержатся как в животных, так и растительных продуктах (крупе, муке, хлебе, картофеле). Наиболее полноценны белки животного происхождения, содержащиеся в мясе, рыбе, яйце, твороге, молоке, сыре, так как они содержат жизненно необходимые аминокислоты. </a:t>
            </a:r>
          </a:p>
          <a:p>
            <a:r>
              <a:rPr lang="ru-RU" dirty="0" smtClean="0"/>
              <a:t>Недостаток белка в питании ведет к задержке роста и развития ребенка, снижению сопротивляемости к различным внешним воздействиям.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Жиры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входят в состав органов и тканей человека, они необходимы для покрытия </a:t>
            </a:r>
            <a:r>
              <a:rPr lang="ru-RU" dirty="0" err="1" smtClean="0"/>
              <a:t>энерготрат</a:t>
            </a:r>
            <a:r>
              <a:rPr lang="ru-RU" dirty="0" smtClean="0"/>
              <a:t>, участвуют в теплорегуляции, обеспечивают нормальное состояние иммунитета. </a:t>
            </a:r>
          </a:p>
          <a:p>
            <a:r>
              <a:rPr lang="ru-RU" dirty="0" smtClean="0"/>
              <a:t>Наиболее ценны молочные жиры (масло сливочное, жир молока), которые содержат витамины А и Д. В питании детей должно также содержаться и растительное масло - источник биологически важных ненасыщенных жирных кислот. Жир говяжий, особенно бараний, имеют высокую точку плавления, поэтому трудно перевариваются.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Углеводы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Как главный источник энергии в организме, углеводы участвуют в обмене веществ, способствуют правильному использованию белка и жира. Углеводы содержатся в хлебе, крупах, картофеле, овощах, ягодах, фруктах, сахаре, сладостях. </a:t>
            </a:r>
          </a:p>
          <a:p>
            <a:r>
              <a:rPr lang="ru-RU" dirty="0" smtClean="0"/>
              <a:t>Избыток в питании хлеба, мучных и крупяных изделий, сладостей приводит к повышенному содержанию в рационе углеводов, что нарушает правильное соотношение между белками, жирами и углеводами.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Сахар: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Основными источниками добавленных сахаров являются мучные кондитерские изделия, торты и пирожные, конфеты, сладкие кисломолочные продукты и творожные изделия, сладкие безалкогольные напитки, нектары и </a:t>
            </a:r>
            <a:r>
              <a:rPr lang="ru-RU" dirty="0" err="1" smtClean="0"/>
              <a:t>сокосодержащие</a:t>
            </a:r>
            <a:r>
              <a:rPr lang="ru-RU" dirty="0" smtClean="0"/>
              <a:t> напитки, т.е. все, что очень любят дети. </a:t>
            </a:r>
          </a:p>
          <a:p>
            <a:r>
              <a:rPr lang="ru-RU" dirty="0" smtClean="0"/>
              <a:t>Употребление сахара (в чистом виде и в составе продуктов и блюд) в количествах более 40 г/сутки существенно повышает риски формирования кариеса, избыточной массы тела, болезней системы кровообращения, нарушений восприимчивости к инсулину и </a:t>
            </a:r>
            <a:r>
              <a:rPr lang="ru-RU" dirty="0" err="1" smtClean="0"/>
              <a:t>лептину</a:t>
            </a:r>
            <a:r>
              <a:rPr lang="ru-RU" dirty="0" smtClean="0"/>
              <a:t>, ухудшения памяти. </a:t>
            </a:r>
          </a:p>
          <a:p>
            <a:r>
              <a:rPr lang="ru-RU" dirty="0" smtClean="0"/>
              <a:t>ВОЗ рекомендует ограничить потребление сахара в 20 г/</a:t>
            </a:r>
            <a:r>
              <a:rPr lang="ru-RU" dirty="0" err="1" smtClean="0"/>
              <a:t>сут</a:t>
            </a:r>
            <a:r>
              <a:rPr lang="ru-RU" dirty="0" smtClean="0"/>
              <a:t>. (2 столовые ложки). </a:t>
            </a:r>
          </a:p>
          <a:p>
            <a:r>
              <a:rPr lang="ru-RU" dirty="0" smtClean="0"/>
              <a:t>Для решения глобальной задачи по сокращению количества потребляемого сахара необходима реализация комплекса мер по повышению осведомленности детей и их родителей о влиянии сахара на здоровье, в т.ч. о быстрых и отсроченных эффектах; сокращение количества вносимого сахара при приготовлении блюд, использование некалорийных </a:t>
            </a:r>
            <a:r>
              <a:rPr lang="ru-RU" dirty="0" err="1" smtClean="0"/>
              <a:t>сахарозаменителей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Здоровое питание - одно из базовых условий формирования здоровья детей, их гармоничного роста и развития. Нездоровое пищевое поведение формирует риски избыточной массы тела, сахарного диабета, заболеваний органов пищеварения, эндокринной системы, системы кровообращения. Подтверждением рисков служат регистрируемые показатели заболеваемости.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714488"/>
            <a:ext cx="7772400" cy="4572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Цель программы: </a:t>
            </a:r>
            <a:r>
              <a:rPr lang="ru-RU" dirty="0" smtClean="0"/>
              <a:t>Формирование у детей дошкольного возраста основных поведенческих навыков, направленных на здоровое питание и профилактику нарушений здоровья, обусловленных нездоровым питанием и нарушениями правил личной гигиены.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Задачи программы: </a:t>
            </a:r>
            <a:r>
              <a:rPr lang="ru-RU" dirty="0" smtClean="0"/>
              <a:t>Освоение детьми дошкольного возраста в игровой форме обязательных навыков, направленных на здоровое питание и профилактику нарушений здоровья, обусловленных нездоровым питанием и нарушениями правил личной гигиены; Выработка у детей дошкольного возраста стереотипов здорового пищевого поведения; Формирование у родителей, педагогов, а также лиц, занятых в сфере ухода и присмотра за детьми навыков организации здорового питания, в том числе, в условиях самоизоляции (при введении ограничительных мероприятий, обусловленных эпидемиологическими рисками здоровью инфекционного и неинфекционного генеза).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Минеральные вещества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Железо входит в состав гемоглобина, способствует переносу кислорода в ткани, оно содержится в говядине, печени, желтке яйца, зелени (шпинат, салат, петрушка и др.), помидорах, ягодах, яблоках.</a:t>
            </a:r>
          </a:p>
          <a:p>
            <a:r>
              <a:rPr lang="ru-RU" dirty="0" smtClean="0"/>
              <a:t>Соли натрия и калия служат регуляторами воды в тканях. Для детей ВОЗ рекомендует корректировать рекомендованное максимальное потребление соли в сторону уменьшения исходя из их потребностей в энергии по сравнению со взрослыми, что соответственно составляет 2,5-5 г/сутки. Для решения задачи по сокращению употребления соли необходимо минимизировать количество потребляемой продукции, содержащей скрытую соль, а также при приготовлении блюд уменьшить количество вносимой в блюда соли, убрать с обеденного стола солонку. </a:t>
            </a:r>
          </a:p>
          <a:p>
            <a:r>
              <a:rPr lang="ru-RU" dirty="0" smtClean="0"/>
              <a:t>Калий регулирует выделение ее через почки. Калий содержится в картофеле, капусте, моркови, черносливе и др. продуктах.</a:t>
            </a:r>
          </a:p>
          <a:p>
            <a:r>
              <a:rPr lang="ru-RU" dirty="0" smtClean="0"/>
              <a:t>Медь, кобальт стимулируют кроветворение. </a:t>
            </a:r>
          </a:p>
          <a:p>
            <a:r>
              <a:rPr lang="ru-RU" dirty="0" smtClean="0"/>
              <a:t>Фтор, марганец входят в состав костной ткани, в частности, зубов. </a:t>
            </a:r>
          </a:p>
          <a:p>
            <a:r>
              <a:rPr lang="ru-RU" dirty="0" smtClean="0"/>
              <a:t>Магний имеет большое значение для мышечной системы, особенно мышцы сердца. </a:t>
            </a:r>
          </a:p>
          <a:p>
            <a:r>
              <a:rPr lang="ru-RU" dirty="0" smtClean="0"/>
              <a:t>Йод регулирует функцию щитовидной железы.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Витамины: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568952" cy="594928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Витамин А имеет большое значение для растущего организма. Он повышает сопротивляемость организма к инфекционным заболеваниям, необходим для нормальной функции органов зрения, для роста и размножения клеток организма. Витамин А в чистом виде содержится в сливочном масле, сливках, молоке, икре, рыбьем жире, сельди, яичном желтке, печени. Он может также образовываться в организме из провитамина-каротина, который содержится в растительных продуктах (моркови - красной, томате, шпинате, щавеле, зеленом луке, салате, шиповнике, хурме, абрикосах и др.).</a:t>
            </a:r>
          </a:p>
          <a:p>
            <a:r>
              <a:rPr lang="ru-RU" dirty="0" smtClean="0"/>
              <a:t>Витамин Д участвует в минеральном обмене, способствует правильному отложению солей кальция и фосфора в костях, тесно связан с </a:t>
            </a:r>
            <a:r>
              <a:rPr lang="ru-RU" dirty="0" err="1" smtClean="0"/>
              <a:t>иммуно-реактивным</a:t>
            </a:r>
            <a:r>
              <a:rPr lang="ru-RU" dirty="0" smtClean="0"/>
              <a:t> состоянием организма. Содержится в печени рыб и животных, сельди, желтке яйца, сливочном масле, рыбьем жире.</a:t>
            </a:r>
          </a:p>
          <a:p>
            <a:r>
              <a:rPr lang="ru-RU" dirty="0" smtClean="0"/>
              <a:t>Витамин В1 - тиамин принимает участие в белковом и углеводном обмене. При недостатке его в питании наблюдаются нарушения со стороны нервной системы (повышенная возбудимость, раздражительность, быстрая утомляемость). Витамин В1 содержится в хлебе грубого помола (ржаном, пшеничном), горохе, фасоли, овсяной и гречневой крупах, в мясе, яйце, молоке.</a:t>
            </a:r>
          </a:p>
          <a:p>
            <a:r>
              <a:rPr lang="ru-RU" dirty="0" smtClean="0"/>
              <a:t>Витамин В2 - рибофлавин связан с белковым и жировым обменом, имеет большое значение для нормальной функции нервной системы, </a:t>
            </a:r>
            <a:r>
              <a:rPr lang="ru-RU" dirty="0" err="1" smtClean="0"/>
              <a:t>желудочно­кишечного</a:t>
            </a:r>
            <a:r>
              <a:rPr lang="ru-RU" dirty="0" smtClean="0"/>
              <a:t> тракта. При недостатке его в рационе нарушается всасывание жировых веществ, возникают кожные заболевания, появляются стоматиты, трещины в углах рта, нарушается деятельность центральной нервной системы (быстрая утомляемость). Витамин В2 содержится в молоке, яйце, печени, мясе, овощах.</a:t>
            </a:r>
          </a:p>
          <a:p>
            <a:r>
              <a:rPr lang="ru-RU" dirty="0" smtClean="0"/>
              <a:t>Витамин РР - никотиновая кислота участвует в обменных процессах. Этот витамин содержится во многих продуктах, поэтому при разнообразном ассортименте продуктов рацион содержит достаточное количество витамина РР. Основным источником данного витамина являются ржаной и пшеничный хлеб, томат, картофель, морковь, капуста. Он содержится в мясе, рыбе, молоке, яйце.</a:t>
            </a:r>
          </a:p>
          <a:p>
            <a:r>
              <a:rPr lang="ru-RU" dirty="0" smtClean="0"/>
              <a:t>Витамин С - аскорбиновая кислота предохраняет от заболеваний и повышает сопротивляемость детей к инфекционным заболеваниям, участвует во всех обменных процессах. Мри недостатке витамина С повышается восприимчивость к различным заболеваниям, падает работоспособность. Витамин С широко распространен в природе. Он содержится в зелени, овощах, ягодах, фруктах. Хорошим источником этого витамина является картофель, капуста. Но так как витамин С разрушается кислородом воздуха, особенно при нагревании, легко растворяется в воде, то для сохранения витамина С в пище очень большое значение имеет кулинарная обработка.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8621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Лекция 6: Рекомендации по организации питания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189131.selcdn.ru/leonardo/uploadsForSiteId/200093/texteditor/5e22a4be-1b43-4a18-9241-19d0c6d5f2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593298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соответствии с действующими санитарными нормами и правилами, регламентирующими требования к организации питания детей в дошкольных организациях должна составлять для детей от 2-х до 3-х лет 1400 ккал/сутки (±10%), для детей 3-7 лет - 1800 ккал/сутки (±10%). </a:t>
            </a:r>
          </a:p>
          <a:p>
            <a:r>
              <a:rPr lang="ru-RU" dirty="0" smtClean="0"/>
              <a:t>Рекомендуемое процентное распределение калорийности по приемам пищи должно составлять для детей на завтрак 20-25% от суточной калорийности, второй завтрак - 5%, обед - 30-35 %, полдник 10-15%, ужин 20-25%, второй ужин - 5%.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Более подробно вы можете ознакомиться с информацией о рекомендуемой пищевой ценности меню для детей в буклете, приложенном в архиве.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60648"/>
            <a:ext cx="63230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Рекомендуемая пищевая ценность меню для детей дошкольного возраста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Основные тезисы: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93352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Завтрак </a:t>
            </a:r>
            <a:r>
              <a:rPr lang="ru-RU" dirty="0" smtClean="0"/>
              <a:t>должен состоять из горячего блюда (каша, запеканка, творожные или яичные блюда и др.), горячего напитка и иных не горячих блюд. Дополнительно рекомендуется включать бутерброд, свежие овощи и плоды. Второй завтрак состоит из сока или свежих фруктов и ягод.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Обед</a:t>
            </a:r>
            <a:r>
              <a:rPr lang="ru-RU" dirty="0" smtClean="0"/>
              <a:t> должен включать закуску (салат или порционные овощи, сельдь с луком), первое, второе (основное горячее блюдо из мяса (субпродуктов), рыбы или мяса птицы), гарнир, напиток (в том числе витаминизированные компот или кисель). В качестве закуски рекомендуется использовать салат из свежих или переработанных овощей. Допускается добавление свежей зелени, использование </a:t>
            </a:r>
            <a:r>
              <a:rPr lang="ru-RU" dirty="0" err="1" smtClean="0"/>
              <a:t>порционированных</a:t>
            </a:r>
            <a:r>
              <a:rPr lang="ru-RU" dirty="0" smtClean="0"/>
              <a:t> овощей (дополнительный гарнир).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Полдник</a:t>
            </a:r>
            <a:r>
              <a:rPr lang="ru-RU" dirty="0" smtClean="0"/>
              <a:t> состоит из сладкого блюда (запеканки, булочные или кондитерские изделия), горячего или холодного напитка (молоко, кисломолочный напиток, сок), рекомендуется также включать свежие фрукты.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Ужин</a:t>
            </a:r>
            <a:r>
              <a:rPr lang="ru-RU" dirty="0" smtClean="0"/>
              <a:t> должен состоять из закуски, основного второго блюда или творожного блюда, горячего напитка.</a:t>
            </a:r>
          </a:p>
          <a:p>
            <a:r>
              <a:rPr lang="ru-RU" dirty="0" smtClean="0"/>
              <a:t>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второй ужин </a:t>
            </a:r>
            <a:r>
              <a:rPr lang="ru-RU" dirty="0" smtClean="0"/>
              <a:t>рекомендуется предлагать детям кисломолочные напитки.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Для приготовления блюд, учитывая особенности физиологии пищеварения ребенка, рекомендуется использовать щадящие методы кулинарной обработки (варка, приготовление на пару, тушение,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запекание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пассерование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припускание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), обеспечивающих сохранение вкусовых качеств, пищевой и биологической ценности продуктов.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Для обеспечения физиологической ценности предлагаемого детям меню рекомендуется использовать среднесуточные наборы продуктов (из расчета средних показателей за 10 дней) для детей дошкольного возраста: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1916832"/>
          <a:ext cx="1800200" cy="2448272"/>
        </p:xfrm>
        <a:graphic>
          <a:graphicData uri="http://schemas.openxmlformats.org/drawingml/2006/table">
            <a:tbl>
              <a:tblPr/>
              <a:tblGrid>
                <a:gridCol w="1800200"/>
              </a:tblGrid>
              <a:tr h="2448272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Среднесуточные наборы пищевой продукции для организации питания детей дошкольного возраста в нетто (на 1 ребенка в сутки)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2051720" y="1447800"/>
          <a:ext cx="6552729" cy="5149568"/>
        </p:xfrm>
        <a:graphic>
          <a:graphicData uri="http://schemas.openxmlformats.org/drawingml/2006/table">
            <a:tbl>
              <a:tblPr/>
              <a:tblGrid>
                <a:gridCol w="833379"/>
                <a:gridCol w="4075452"/>
                <a:gridCol w="833379"/>
                <a:gridCol w="810519"/>
              </a:tblGrid>
              <a:tr h="1609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Наименование пищевой продукции или группы пищевой продукции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Итого за сутки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1-3 года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3-7 лет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Молоко, молочная и кисломолочная продукция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390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450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2. 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Творог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Сметана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Сыр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Мясо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Птица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7.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Субпродукты (печень, язык, сердце) - г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Рыба (филе) – г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37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9.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Яйцо (шт)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10.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Картофель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120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140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11.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Овощи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200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260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12.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Фрукты свежие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95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13.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Сухофрукты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14.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Сок фруктовые и овощные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15.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Витаминизированные напитки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16.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Хлеб ржаной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17.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Хлеб пшеничный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18.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Крупы, бобовые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43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19.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Макаронные изделия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20.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Мука пшеничная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29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21.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Масло сливочное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22.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Масло растительное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23.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Кондитерские изделия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24.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Чай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25.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Какао-порошок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26.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Кофейный напиток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27.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Сахар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Дрожжи хлебопекарные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29.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Крахмал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30.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Соль пищевая поваренная йодированная (г)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При составлении меню для ребенка рекомендуется соблюдать следующие принципы: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калорийность должна соответствовать энергетическим тратам, при этом, 12-17% энергии необходимо получать за счет белков, 25-35% - за счет жиров и 50­55% - за счет углеводов;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следует правильно распределять калорийность рациона в течение дня;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пищевой рацион должен обеспечивать организм необходимым количеством воды, витаминов, минеральных солей и содержать все незаменимые аминокислоты и ненасыщенные жирные кислоты;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при составлении меню должно быть сведено к минимуму использование продуктов, содержащих критически значимые </a:t>
            </a:r>
            <a:r>
              <a:rPr lang="ru-RU" dirty="0" err="1" smtClean="0"/>
              <a:t>нутриенты</a:t>
            </a:r>
            <a:r>
              <a:rPr lang="ru-RU" dirty="0" smtClean="0"/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продукты, используемые в питании детей дошкольного возраста не должны содержать усилителей вкуса (</a:t>
            </a:r>
            <a:r>
              <a:rPr lang="ru-RU" dirty="0" err="1" smtClean="0"/>
              <a:t>ароматизаторы</a:t>
            </a:r>
            <a:r>
              <a:rPr lang="ru-RU" dirty="0" smtClean="0"/>
              <a:t>, вкусовые добавки, подслащивающие вещества, кислоты и регуляторы кислотности), искусственные красители (</a:t>
            </a:r>
            <a:r>
              <a:rPr lang="ru-RU" dirty="0" err="1" smtClean="0"/>
              <a:t>красители</a:t>
            </a:r>
            <a:r>
              <a:rPr lang="ru-RU" dirty="0" smtClean="0"/>
              <a:t>, стабилизаторы окраски); не рекомендуется включать в меню продукты в состав которых входят добавки, повышающие сохранность продуктов питания и увеличивающие сроки их хранения (консерванты).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 приема пищи: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Для детей трех — четырехлетнего возраста наиболее физиологичен режим с четырехразовым приемом пищи: в 8 часов утра — завтрак (горячее блюдо, овощи и горячий напиток, в 12 — обед (закуска, первое блюдо, второе основное блюдо и гарнир, напиток, в 15.30 — полдник (напиток и десерт), в 19 —ужин (закуска, второе блюдо и горячий напиток). </a:t>
            </a:r>
          </a:p>
          <a:p>
            <a:r>
              <a:rPr lang="ru-RU" dirty="0" smtClean="0"/>
              <a:t>Возможна организация дополнительных приемов пищи - так называемые перекусы - второй завтрак (выдача фруктов, соков) и второй ужин (кисломолочный напиток). Целесообразно сохранять такой режим питания на протяжении всего дошкольного возраста. </a:t>
            </a:r>
          </a:p>
          <a:p>
            <a:r>
              <a:rPr lang="ru-RU" dirty="0" smtClean="0"/>
              <a:t>Часы приема пищи должны быть постоянными, отклонения от установленного времени не желательны и не должны превышать 15-30 мин. При запаздывании с принятием пищи налаженная работа пищеварительных желез расстраивается, выделение пищеварительного сока снижается и постепенно развивается </a:t>
            </a:r>
            <a:r>
              <a:rPr lang="ru-RU" dirty="0" err="1" smtClean="0"/>
              <a:t>анорексия</a:t>
            </a:r>
            <a:r>
              <a:rPr lang="ru-RU" dirty="0" smtClean="0"/>
              <a:t> (понижение аппетита).</a:t>
            </a:r>
          </a:p>
          <a:p>
            <a:r>
              <a:rPr lang="ru-RU" dirty="0" smtClean="0"/>
              <a:t>Интервалы между основными приемами пищи (завтрак, обед и ужин) должны составлять не менее 3,5-4 часов; между основными и промежуточными приемами пищи (второй завтрак, полдник, второй ужин) - не менее 1,5 часов. Для приема пищи в режиме дня ребенка должно выделяться 20-30 минут.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Основные принципы здорового питания, которые должны реализовываться каждый день: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640960" cy="5328592"/>
          </a:xfrm>
        </p:spPr>
        <p:txBody>
          <a:bodyPr>
            <a:normAutofit fontScale="55000" lnSpcReduction="20000"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обеспечение разнообразия меню (включение блюд, предусматривающих использование не менее 20 наименований продуктов в суточном меню, отсутствие повторов блюд в течение дня и двух смежных с ним календарных дней);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соответствие энергетической ценности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энергозатратам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, химического состава блюд - физиологическим потребностям организма в макро- и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микронутриентах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использование в меню блюд, рецептуры которых, предусматривают использование щадящих методов кулинарной обработки;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использование в меню пищевых продуктов со сниженным содержанием насыщенных жиров, простых сахаров, поваренной соли; а также продуктов, содержащих пищевые волокна; продукты, обогащенные витаминами, микроэлементами,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бифидо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и лакто- бактериями и биологически активными добавками;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оптимальный режим питания;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наличие необходимого оборудования и прочих условий для приготовления блюд меню, хранения пищевых продуктов;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отсутствие в меню продуктов в технологии изготовления которых использовались усилители вкуса, красители, запрещенные консерванты; продуктов, запрещенных к употреблению в дошкольных организациях; а также продуктов с нарушениями условий хранения и истекшим сроком годности, продуктов без маркировочных ярлыков и (или) без сопроводительных документов, подтверждающих безопасность пищевых продуктов: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29608" cy="205320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Заболеваемость сахарным диабетом детей и подростков (общая)</a:t>
            </a:r>
            <a:br>
              <a:rPr lang="ru-RU" dirty="0" smtClean="0"/>
            </a:br>
            <a:r>
              <a:rPr lang="ru-RU" dirty="0" smtClean="0"/>
              <a:t>по РФ в динамике за 2012-2019 гг. (на 100 тыс. нас.)</a:t>
            </a:r>
            <a:endParaRPr lang="ru-RU" dirty="0"/>
          </a:p>
        </p:txBody>
      </p:sp>
      <p:pic>
        <p:nvPicPr>
          <p:cNvPr id="64514" name="Picture 2" descr="image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429000"/>
            <a:ext cx="4392423" cy="1647345"/>
          </a:xfrm>
          <a:prstGeom prst="rect">
            <a:avLst/>
          </a:prstGeom>
          <a:noFill/>
        </p:spPr>
      </p:pic>
      <p:pic>
        <p:nvPicPr>
          <p:cNvPr id="64515" name="Picture 3" descr="image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3983436" cy="1584176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932040" y="1484784"/>
            <a:ext cx="3729608" cy="205320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algn="ctr"/>
            <a:r>
              <a:rPr lang="ru-RU" sz="2400" dirty="0" smtClean="0"/>
              <a:t>Заболеваемость ожирением у детей и подростков (общая) по РФ</a:t>
            </a:r>
            <a:br>
              <a:rPr lang="ru-RU" sz="2400" dirty="0" smtClean="0"/>
            </a:br>
            <a:r>
              <a:rPr lang="ru-RU" sz="2400" dirty="0" smtClean="0"/>
              <a:t>в динамике за 2012-2019 гг. (на 100 тыс. нас.)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785794"/>
            <a:ext cx="7772400" cy="4572000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Целевая аудитория программы: </a:t>
            </a:r>
            <a:r>
              <a:rPr lang="ru-RU" dirty="0" smtClean="0"/>
              <a:t>Дети дошкольного возраста, работники организаций дошкольного образования, организаций по уходу и присмотру за детьми, родители детей дошкольного возраста.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Механизмы реализации программы: </a:t>
            </a:r>
            <a:r>
              <a:rPr lang="ru-RU" dirty="0" smtClean="0"/>
              <a:t>Программа реализуется в форме игр, индивидуальных и групповых занятий с детьми, лекций и практических занятий с работниками организаций дошкольного образования, организаций по уходу и присмотру за детьми, родителями; тематических родительских собраний.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797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Лекция 7: Особенности организации питания детей, находящегося на режиме самоизоляции (при введении ограничительных мероприятий, обусловленных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эпидемиологическими рисками здоровью инфекционного и неинфекционного генеза)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https://avatars.mds.yandex.net/get-zen_doc/1661927/pub_5e84b1a6b6ea591e73e4f687_5e84b1adbd6e884c2117a964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14554"/>
            <a:ext cx="723905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1. В условиях самоизоляции, для составления домашнего меню, соответствующего принципам здорового питания, родителям рекомендуется первоначально разработать для ребенка режим дня в условиях самоизоляции и рассчитать суточные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энерготраты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на планируемую двигательную активность.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Энерготраты</a:t>
            </a:r>
            <a:r>
              <a:rPr lang="ru-RU" sz="2800" b="1" dirty="0" smtClean="0"/>
              <a:t> за 1 минуту на 1 кг массы: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196752"/>
            <a:ext cx="7772400" cy="4572000"/>
          </a:xfrm>
        </p:spPr>
        <p:txBody>
          <a:bodyPr numCol="2">
            <a:noAutofit/>
          </a:bodyPr>
          <a:lstStyle/>
          <a:p>
            <a:r>
              <a:rPr lang="ru-RU" sz="1000" b="1" dirty="0" smtClean="0"/>
              <a:t>Сон 0,00058</a:t>
            </a:r>
          </a:p>
          <a:p>
            <a:r>
              <a:rPr lang="ru-RU" sz="1000" b="1" dirty="0" smtClean="0"/>
              <a:t>Чтение книг 0,015</a:t>
            </a:r>
          </a:p>
          <a:p>
            <a:r>
              <a:rPr lang="ru-RU" sz="1000" b="1" dirty="0" smtClean="0"/>
              <a:t>Просмотр телевизора, игры с </a:t>
            </a:r>
            <a:r>
              <a:rPr lang="ru-RU" sz="1000" b="1" dirty="0" err="1" smtClean="0"/>
              <a:t>гаджетами</a:t>
            </a:r>
            <a:r>
              <a:rPr lang="ru-RU" sz="1000" b="1" dirty="0" smtClean="0"/>
              <a:t> (просмотр информации), прослушивание музыки 0.015</a:t>
            </a:r>
          </a:p>
          <a:p>
            <a:r>
              <a:rPr lang="ru-RU" sz="1000" b="1" dirty="0" smtClean="0"/>
              <a:t>Рисование, лепка, конструирование, шитье, вязание 0,015</a:t>
            </a:r>
          </a:p>
          <a:p>
            <a:r>
              <a:rPr lang="ru-RU" sz="1000" b="1" dirty="0" smtClean="0"/>
              <a:t>Игра в настольные игры (без динамического компонента) 0,015</a:t>
            </a:r>
          </a:p>
          <a:p>
            <a:r>
              <a:rPr lang="ru-RU" sz="1000" b="1" dirty="0" smtClean="0"/>
              <a:t>Игры с динамическим компонентом 0,0578</a:t>
            </a:r>
          </a:p>
          <a:p>
            <a:r>
              <a:rPr lang="ru-RU" sz="1000" b="1" dirty="0" smtClean="0"/>
              <a:t>Прогулки на улице 0,062</a:t>
            </a:r>
          </a:p>
          <a:p>
            <a:r>
              <a:rPr lang="ru-RU" sz="1000" b="1" dirty="0" smtClean="0"/>
              <a:t>Прием пищи 0,015</a:t>
            </a:r>
          </a:p>
          <a:p>
            <a:r>
              <a:rPr lang="ru-RU" sz="1000" b="1" dirty="0" smtClean="0"/>
              <a:t>Урок (подготовка домашнего задания, самоподготовка) 0,022</a:t>
            </a:r>
          </a:p>
          <a:p>
            <a:r>
              <a:rPr lang="ru-RU" sz="1000" b="1" dirty="0" smtClean="0"/>
              <a:t>Игра на музыкальном инструменте 0,015</a:t>
            </a:r>
          </a:p>
          <a:p>
            <a:r>
              <a:rPr lang="ru-RU" sz="1000" b="1" dirty="0" smtClean="0"/>
              <a:t>Гигиенические процедуры (умывание, душ, помывка) 0,0397</a:t>
            </a:r>
          </a:p>
          <a:p>
            <a:r>
              <a:rPr lang="ru-RU" sz="1000" b="1" dirty="0" smtClean="0"/>
              <a:t>Заправка постели 0,0397</a:t>
            </a:r>
          </a:p>
          <a:p>
            <a:r>
              <a:rPr lang="ru-RU" sz="1000" b="1" dirty="0" smtClean="0"/>
              <a:t>Ходьба со скоростью до 3 км/ч 0,0578</a:t>
            </a:r>
          </a:p>
          <a:p>
            <a:r>
              <a:rPr lang="ru-RU" sz="1000" b="1" dirty="0" smtClean="0"/>
              <a:t>Уборка помещений (уборка в комнате) 0,0578</a:t>
            </a:r>
          </a:p>
          <a:p>
            <a:r>
              <a:rPr lang="ru-RU" sz="1000" b="1" dirty="0" smtClean="0"/>
              <a:t>Ходьба со скоростью 3-4 км/ч 0,0611</a:t>
            </a:r>
          </a:p>
          <a:p>
            <a:r>
              <a:rPr lang="ru-RU" sz="1000" b="1" dirty="0" smtClean="0"/>
              <a:t>Зарядка, гимнастика (без отягощения), занятия хореографией динамические игры в домашних условиях 0,0611</a:t>
            </a:r>
          </a:p>
          <a:p>
            <a:r>
              <a:rPr lang="ru-RU" sz="1000" b="1" dirty="0" smtClean="0"/>
              <a:t>Перебежки на небольшие расстояния 0,062</a:t>
            </a:r>
          </a:p>
          <a:p>
            <a:r>
              <a:rPr lang="ru-RU" sz="1000" b="1" dirty="0" smtClean="0"/>
              <a:t>Работа в саду, огороде 0,062</a:t>
            </a:r>
          </a:p>
          <a:p>
            <a:r>
              <a:rPr lang="ru-RU" sz="1000" b="1" dirty="0" smtClean="0"/>
              <a:t>Ходьба со скоростью 3-4 км/ч с переносом тяжестей до 3 кг 0,0767</a:t>
            </a:r>
          </a:p>
          <a:p>
            <a:r>
              <a:rPr lang="ru-RU" sz="1000" b="1" dirty="0" smtClean="0"/>
              <a:t>Катание на велосипеде (занятия на велотренажере, иных двигательных тренажерах) 0,0723</a:t>
            </a:r>
          </a:p>
          <a:p>
            <a:r>
              <a:rPr lang="ru-RU" sz="1000" b="1" dirty="0" smtClean="0"/>
              <a:t>Прыжки на скакалке (иные формы подвижных игр с прыжками) 0,0823</a:t>
            </a:r>
          </a:p>
          <a:p>
            <a:r>
              <a:rPr lang="ru-RU" sz="1000" b="1" dirty="0" smtClean="0"/>
              <a:t>Выполнение упражнений с отягощением (средней интенсивности) 0,0823</a:t>
            </a:r>
          </a:p>
          <a:p>
            <a:r>
              <a:rPr lang="ru-RU" sz="1000" b="1" dirty="0" smtClean="0"/>
              <a:t>Борьба 0,0823</a:t>
            </a:r>
          </a:p>
          <a:p>
            <a:r>
              <a:rPr lang="ru-RU" sz="1000" b="1" dirty="0" smtClean="0"/>
              <a:t>Интенсивные занятия в тренажерном зале, атлетическая гимнастика 0,0936</a:t>
            </a:r>
          </a:p>
          <a:p>
            <a:r>
              <a:rPr lang="ru-RU" sz="1000" b="1" dirty="0" smtClean="0"/>
              <a:t>Танцы с выраженным динамическим компонентом 0,0936</a:t>
            </a:r>
          </a:p>
          <a:p>
            <a:r>
              <a:rPr lang="ru-RU" sz="1000" b="1" dirty="0" smtClean="0"/>
              <a:t>Прыжки на скакалке (иные формы подвижных игр с прыжками) 0,0936</a:t>
            </a:r>
          </a:p>
          <a:p>
            <a:r>
              <a:rPr lang="ru-RU" sz="1000" b="1" dirty="0" smtClean="0"/>
              <a:t>Баскетбол 0,0936</a:t>
            </a:r>
          </a:p>
          <a:p>
            <a:r>
              <a:rPr lang="ru-RU" sz="1000" b="1" dirty="0" smtClean="0"/>
              <a:t>Плавание 0,0936</a:t>
            </a:r>
          </a:p>
          <a:p>
            <a:r>
              <a:rPr lang="ru-RU" sz="1000" b="1" dirty="0" smtClean="0"/>
              <a:t>Бег со скоростью 8-10 км/ч 0,0936</a:t>
            </a:r>
          </a:p>
          <a:p>
            <a:r>
              <a:rPr lang="ru-RU" sz="1000" b="1" dirty="0" smtClean="0"/>
              <a:t>Г </a:t>
            </a:r>
            <a:r>
              <a:rPr lang="ru-RU" sz="1000" b="1" dirty="0" err="1" smtClean="0"/>
              <a:t>ребля</a:t>
            </a:r>
            <a:r>
              <a:rPr lang="ru-RU" sz="1000" b="1" dirty="0" smtClean="0"/>
              <a:t> 0,0936</a:t>
            </a:r>
          </a:p>
          <a:p>
            <a:r>
              <a:rPr lang="ru-RU" sz="1000" b="1" dirty="0" smtClean="0"/>
              <a:t>Хоккей 0,1021</a:t>
            </a:r>
          </a:p>
          <a:p>
            <a:r>
              <a:rPr lang="ru-RU" sz="1000" b="1" dirty="0" smtClean="0"/>
              <a:t>Бег со скоростью свыше 10 км/ч, ходьба на лыжах 0,1021</a:t>
            </a:r>
          </a:p>
          <a:p>
            <a:r>
              <a:rPr lang="ru-RU" sz="1000" b="1" dirty="0" smtClean="0"/>
              <a:t>Футбол 0,1021</a:t>
            </a:r>
          </a:p>
          <a:p>
            <a:r>
              <a:rPr lang="ru-RU" sz="1000" b="1" dirty="0" smtClean="0"/>
              <a:t>Бег со скоростью свыше 20 км/ч 0,1333</a:t>
            </a:r>
          </a:p>
          <a:p>
            <a:r>
              <a:rPr lang="ru-RU" sz="1000" b="1" dirty="0" smtClean="0"/>
              <a:t>Иные виды деятельности в положении лежа 0,01</a:t>
            </a:r>
          </a:p>
          <a:p>
            <a:r>
              <a:rPr lang="ru-RU" sz="1000" b="1" dirty="0" smtClean="0"/>
              <a:t>Иные виды деятельности в положении сидя 0,015</a:t>
            </a:r>
          </a:p>
          <a:p>
            <a:r>
              <a:rPr lang="ru-RU" sz="1000" b="1" dirty="0" smtClean="0"/>
              <a:t>Иные виды деятельности в положении стоя 0,0397</a:t>
            </a:r>
          </a:p>
          <a:p>
            <a:endParaRPr lang="ru-RU" sz="1000" b="1" dirty="0" smtClean="0"/>
          </a:p>
          <a:p>
            <a:endParaRPr lang="ru-RU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280920" cy="55431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2. Составив режим дня, необходимо продолжительность каждого элемента режима дня перевести в минуты и разнести в расчетные показатели в таблицу. Например, проведем расчёты для ребенка 5,5 лет с массой тела в 20 кг. Продолжительность сна ребенка составляет 10 часов — ночной и 1 час дневной (660 минут), далее </a:t>
            </a:r>
            <a:r>
              <a:rPr lang="ru-RU" dirty="0" err="1" smtClean="0"/>
              <a:t>энерготраты</a:t>
            </a:r>
            <a:r>
              <a:rPr lang="ru-RU" dirty="0" smtClean="0"/>
              <a:t> за 1 минуту на 1 кг массы тела необходимо умножить на количество минут и массу тела ребенка в кг, итого получается 7, 656 ккал/сутки; 120 минут предусмотрено для просмотра телевизора, прослушивания музыки и игр с </a:t>
            </a:r>
            <a:r>
              <a:rPr lang="ru-RU" dirty="0" err="1" smtClean="0"/>
              <a:t>гаджетами</a:t>
            </a:r>
            <a:r>
              <a:rPr lang="ru-RU" dirty="0" smtClean="0"/>
              <a:t> - 36 ккал; игры с динамическим компонентом - 180 мин. (208,1 ккал/сутки), гигиенические процедуры - 30 минут (23,8 ккал/сутки); уборка помещений - 30 минут (34,7 ккал/сутки), зарядка - 15 минут (18,3 ккал/сутки); иные виды деятельности в положении сидя - 255 минут (76,5 ккал/сутки), иные виды деятельности в положении стоя - 120 минут (95,3 ккал/сутки). </a:t>
            </a:r>
          </a:p>
          <a:p>
            <a:pPr>
              <a:buNone/>
            </a:pPr>
            <a:r>
              <a:rPr lang="ru-RU" dirty="0" smtClean="0"/>
              <a:t>Всего за 1440 минут (24 часа) </a:t>
            </a:r>
            <a:r>
              <a:rPr lang="ru-RU" dirty="0" err="1" smtClean="0"/>
              <a:t>энерготраты</a:t>
            </a:r>
            <a:r>
              <a:rPr lang="ru-RU" dirty="0" smtClean="0"/>
              <a:t> на реализацию двигательной активности составят 506,4 ккал/сутки.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Далее необходимо сравнить полученные показатели с рекомендуемыми уровнями суточных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энерготрат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(вне режима самоизоляции)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Расчетная таблица для определения суммарной потребности ребенка в энергии (в ккал/сутки)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приведенном примере следует, что фактическая двигательная активность в соответствии с разработанным режимом дня составляет 506,4 ккал/сутки, что на 25,8% ниже обычного уровня двигательной активности ребенка, соответствующей данному возрасту; суммарная потребность в энергии с учетом основного обмена и энергии на специфически динамическое действие пищи составляет 1632,3 ккал в сутки, что на 9,3% ниже рекомендуемой величины для данного возраста.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664" y="2204864"/>
          <a:ext cx="6096000" cy="1904706"/>
        </p:xfrm>
        <a:graphic>
          <a:graphicData uri="http://schemas.openxmlformats.org/drawingml/2006/table">
            <a:tbl>
              <a:tblPr/>
              <a:tblGrid>
                <a:gridCol w="919350"/>
                <a:gridCol w="675958"/>
                <a:gridCol w="458497"/>
                <a:gridCol w="1021304"/>
                <a:gridCol w="1001267"/>
                <a:gridCol w="1021304"/>
                <a:gridCol w="998320"/>
              </a:tblGrid>
              <a:tr h="285824">
                <a:tc rowSpan="2">
                  <a:txBody>
                    <a:bodyPr/>
                    <a:lstStyle/>
                    <a:p>
                      <a:pPr indent="-215900">
                        <a:lnSpc>
                          <a:spcPts val="950"/>
                        </a:lnSpc>
                        <a:spcAft>
                          <a:spcPts val="30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Возрастная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indent="-215900">
                        <a:lnSpc>
                          <a:spcPts val="9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группа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-2159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Средние энерготраты в сутки в ккал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2159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Суммарная суточная потребность в энергии (ккал)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215900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В условиях самоизоляции (в ккал/сутки)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159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Основной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indent="-2159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обмен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2159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сддп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15900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- в условиях самоизоляции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Суммарная потребность в энергии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067">
                <a:tc>
                  <a:txBody>
                    <a:bodyPr/>
                    <a:lstStyle/>
                    <a:p>
                      <a:pPr indent="-2159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от 1 до 2 лет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623.7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indent="-2159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97.2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437,7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1155,0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5893" marR="5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5893" marR="5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014">
                <a:tc>
                  <a:txBody>
                    <a:bodyPr/>
                    <a:lstStyle/>
                    <a:p>
                      <a:pPr indent="-2159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от 2 до 3 лет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648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2159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113,4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454,8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1200,0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5893" marR="5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5893" marR="5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014">
                <a:tc>
                  <a:txBody>
                    <a:bodyPr/>
                    <a:lstStyle/>
                    <a:p>
                      <a:pPr indent="-2159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от 3 до 4 лет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756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2159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137,7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530,6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1400,0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5893" marR="5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5893" marR="5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961">
                <a:tc>
                  <a:txBody>
                    <a:bodyPr/>
                    <a:lstStyle/>
                    <a:p>
                      <a:pPr indent="-2159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от 4 до 5 лет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918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2159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145,8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644,3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1700,0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5893" marR="5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5893" marR="5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439">
                <a:tc>
                  <a:txBody>
                    <a:bodyPr/>
                    <a:lstStyle/>
                    <a:p>
                      <a:pPr indent="-2159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от 5 до 6 лет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972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2159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153,9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682,2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1800,0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506,4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1632,3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211">
                <a:tc>
                  <a:txBody>
                    <a:bodyPr/>
                    <a:lstStyle/>
                    <a:p>
                      <a:pPr indent="-2159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от 6 до 7 лет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1026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2159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162,0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720,1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1900,0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3" marR="5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5893" marR="5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5893" marR="5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в заключении: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При разработке меню необходимо предусмотреть сокращение калорийности меню, и при этом обеспечить необходимое поступление витаминов и микроэлементов. </a:t>
            </a:r>
          </a:p>
          <a:p>
            <a:r>
              <a:rPr lang="ru-RU" dirty="0" smtClean="0"/>
              <a:t>Для этих целей необходимо максимально сократить содержание продуктов, являющихся источниками критически значимые </a:t>
            </a:r>
            <a:r>
              <a:rPr lang="ru-RU" dirty="0" err="1" smtClean="0"/>
              <a:t>нутриентов</a:t>
            </a:r>
            <a:r>
              <a:rPr lang="ru-RU" dirty="0" smtClean="0"/>
              <a:t> (соль, сахар, жиры животного происхождения, транс- жиры), включить в меню блюда и продукты, характеризующиеся высоким содержанием витаминов, микроэлементов, клетчатки, </a:t>
            </a:r>
            <a:r>
              <a:rPr lang="ru-RU" dirty="0" err="1" smtClean="0"/>
              <a:t>бифидо</a:t>
            </a:r>
            <a:r>
              <a:rPr lang="ru-RU" dirty="0" smtClean="0"/>
              <a:t>- и </a:t>
            </a:r>
            <a:r>
              <a:rPr lang="ru-RU" dirty="0" err="1" smtClean="0"/>
              <a:t>лактобактерии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Для обогащения привычных блюд необходимыми микроэлементами можно дополнить привычные для ребенка блюда (салаты, омлет, гарниры) дополнительными компонентами (проростки семян, содержащие необходимые для роста и развития ребенка биологически ценные вещества); возможно также в этот период использовать функциональные продукты, обогащенные витаминами и микроэлементами, биологически активные добавки к пище.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districts/1523149/2a0000016cf81da8ef2ca19019137ea72de8/optim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89909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57200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Для успешной регистрации, прохождения тестирования, работы с учебными материалами и выходного тестирования необходимо ознакомиться с руководством к программному средству «Обучение по санитарно-просветительским  «Основы здорового питания» (текст в формате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PDF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приложен в архиве).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Ознакомиться с данным руководством и пройти обучение по инструкции: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BOOK\Pictures\скр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0" y="1714488"/>
            <a:ext cx="906521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35729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Лекция 2: Основы организации обучения детей возрастной группы 3-7 лет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786058"/>
            <a:ext cx="7772400" cy="32337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0178" name="Picture 2" descr="https://koptevo.mos.ru/photo_2019-07-25_16-06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86058"/>
            <a:ext cx="5481029" cy="3644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Общее содержание программы: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Обязательные навыки и стереотипы поведении у детей в дошкольных организациях: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мой руки перед едой (как правильно мыть руки; почему надо мыть руки);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когда я ем я глух и нем;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ешь не спеша, во время еды не отвлекайся, старательно пережёвывай пищу;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не ешь пищу, которая упала на пол;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ешь только за чистым столом и только из чистой посуды;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после еды убери за собой;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после еды мой руки и полощи рот;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каждый день ешь фрукты и овощи, пей молоко;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ешь не реже 4-х раз в день (на завтрак кашу, на обед салат, суп, второе и компот, на полдник булочку или фрукт, на ужин второе блюдо, перед сном кефир);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не ешь на ходу;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умей отличать здоровые продукты (фрукты, овощи, молоко) от пустых продуктов (конфеты, чипсы; колбасы);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учись рассказывать родителям, чем кормили в детском саду, что понравилось, а что нет.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327</TotalTime>
  <Words>6070</Words>
  <Application>Microsoft Office PowerPoint</Application>
  <PresentationFormat>Экран (4:3)</PresentationFormat>
  <Paragraphs>457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Справедливость</vt:lpstr>
      <vt:lpstr>ФЕДЕРАЛЬНАЯ СЛУЖБА ПО НАДЗОРУ В СФЕРЕ ЗАЩИТЫ ПРАВ ПОТРЕБИТЕЛЕЙ И БЛАГОПОЛУЧИЯ ЧЕЛОВЕКА (РОСПОТРЕБНАДЗОР)</vt:lpstr>
      <vt:lpstr>Алгоритм выполнения просветительской программы:</vt:lpstr>
      <vt:lpstr>Лекция 1: Вводное занятие - инструктаж по использованию сервисов программы</vt:lpstr>
      <vt:lpstr>Здоровое питание - одно из базовых условий формирования здоровья детей, их гармоничного роста и развития. Нездоровое пищевое поведение формирует риски избыточной массы тела, сахарного диабета, заболеваний органов пищеварения, эндокринной системы, системы кровообращения. Подтверждением рисков служат регистрируемые показатели заболеваемости.</vt:lpstr>
      <vt:lpstr>Слайд 5</vt:lpstr>
      <vt:lpstr>Для успешной регистрации, прохождения тестирования, работы с учебными материалами и выходного тестирования необходимо ознакомиться с руководством к программному средству «Обучение по санитарно-просветительским  «Основы здорового питания» (текст в формате PDF приложен в архиве).</vt:lpstr>
      <vt:lpstr>Ознакомиться с данным руководством и пройти обучение по инструкции:</vt:lpstr>
      <vt:lpstr>Лекция 2: Основы организации обучения детей возрастной группы 3-7 лет</vt:lpstr>
      <vt:lpstr>Общее содержание программы:</vt:lpstr>
      <vt:lpstr>Общее содержание программы:</vt:lpstr>
      <vt:lpstr>Этапы реализации программы:</vt:lpstr>
      <vt:lpstr>Слайд 12</vt:lpstr>
      <vt:lpstr>Выработка у детей обязательных навыков здорового питания и стереотипов пищевого поведения, направленных на гармоничный рост и развитие:</vt:lpstr>
      <vt:lpstr>При организации работы с ребенком рекомендуется учитывать особенности психики ребенка и развития нервной системы:</vt:lpstr>
      <vt:lpstr>При организации работы с ребенком рекомендуется учитывать особенности психики ребенка и развития нервной системы (продолжение):</vt:lpstr>
      <vt:lpstr>Формирование у ребенка навыка правильного мытья рук, привычки мыть руки перед едой и после еды и туалета; навыка соблюдения правил этикета за обеденным столом:</vt:lpstr>
      <vt:lpstr>Формирование у ребенка навыка правильного мытья рук, привычки мыть руки перед едой и после еды и туалета; навыка соблюдения правил этикета за обеденным столом:</vt:lpstr>
      <vt:lpstr>Формирование у ребенка навыка правильного мытья рук, привычки мыть руки перед едой и после еды и туалета; навыка соблюдения правил этикета за обеденным столом:</vt:lpstr>
      <vt:lpstr>Формирование у ребенка навыка правильного мытья рук, привычки мыть руки перед едой и после еды и туалета; навыка соблюдения правил этикета за обеденным столом:</vt:lpstr>
      <vt:lpstr>Варианты игр по формированию навыков здорового питания - навык выбора правильных и здоровых блюд; обучение режиму питания, последовательности приема блюд в каждый прием пищи; формирования потребности в ежедневном употреблении свежих овощей и фруктов; навыков по накрыванию на столы и уборки столов после приема пищи:</vt:lpstr>
      <vt:lpstr>Варианты игр по формированию навыков здорового питания - навык выбора правильных и здоровых блюд; обучение режиму питания, последовательности приема блюд в каждый прием пищи; формирования потребности в ежедневном употреблении свежих овощей и фруктов; навыков по накрыванию на столы и уборки столов после приема пищи:</vt:lpstr>
      <vt:lpstr>Навык выбора полезных продуктов и отказа от вредных - дома, в гостях, в магазине: </vt:lpstr>
      <vt:lpstr>Формирование интереса к ежедневному употреблению в пищу свежих овощей и фруктов: </vt:lpstr>
      <vt:lpstr>Лекция 4: Физиология пищеварения ребенка.</vt:lpstr>
      <vt:lpstr>Основные тезисы:</vt:lpstr>
      <vt:lpstr>Слайд 26</vt:lpstr>
      <vt:lpstr>Слайд 27</vt:lpstr>
      <vt:lpstr>Слайд 28</vt:lpstr>
      <vt:lpstr>Слайд 29</vt:lpstr>
      <vt:lpstr>Лекция 5: Потребность ребенка в пищевых и биологически ценных веществах.</vt:lpstr>
      <vt:lpstr>Основные тезисы:</vt:lpstr>
      <vt:lpstr>Основные тезисы: </vt:lpstr>
      <vt:lpstr>Основные тезисы:</vt:lpstr>
      <vt:lpstr>Основные тезисы:</vt:lpstr>
      <vt:lpstr>Микроэлементы</vt:lpstr>
      <vt:lpstr>Белки</vt:lpstr>
      <vt:lpstr>Жиры</vt:lpstr>
      <vt:lpstr>Углеводы</vt:lpstr>
      <vt:lpstr>Сахар:</vt:lpstr>
      <vt:lpstr>Минеральные вещества </vt:lpstr>
      <vt:lpstr>Витамины:</vt:lpstr>
      <vt:lpstr>Лекция 6: Рекомендации по организации питания</vt:lpstr>
      <vt:lpstr>Слайд 43</vt:lpstr>
      <vt:lpstr>Основные тезисы:</vt:lpstr>
      <vt:lpstr>Для обеспечения физиологической ценности предлагаемого детям меню рекомендуется использовать среднесуточные наборы продуктов (из расчета средних показателей за 10 дней) для детей дошкольного возраста:</vt:lpstr>
      <vt:lpstr>При составлении меню для ребенка рекомендуется соблюдать следующие принципы:</vt:lpstr>
      <vt:lpstr>Время приема пищи:</vt:lpstr>
      <vt:lpstr>Основные принципы здорового питания, которые должны реализовываться каждый день:</vt:lpstr>
      <vt:lpstr>Слайд 49</vt:lpstr>
      <vt:lpstr>Лекция 7: Особенности организации питания детей, находящегося на режиме самоизоляции (при введении ограничительных мероприятий, обусловленных эпидемиологическими рисками здоровью инфекционного и неинфекционного генеза)</vt:lpstr>
      <vt:lpstr>Слайд 51</vt:lpstr>
      <vt:lpstr>Энерготраты за 1 минуту на 1 кг массы:</vt:lpstr>
      <vt:lpstr>Слайд 53</vt:lpstr>
      <vt:lpstr>Далее необходимо сравнить полученные показатели с рекомендуемыми уровнями суточных энерготрат (вне режима самоизоляции) </vt:lpstr>
      <vt:lpstr>И в заключении: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СЛУЖБА ПО НАДЗОРУ В СФЕРЕ ЗАЩИТЫ ПРАВ ПОТРЕБИТЕЛЕЙ И БЛАГОПОЛУЧИЯ ЧЕЛОВЕКА (РОСПОТРЕБНАДЗОР)</dc:title>
  <dc:creator>BOOK</dc:creator>
  <cp:lastModifiedBy>Семен</cp:lastModifiedBy>
  <cp:revision>39</cp:revision>
  <dcterms:created xsi:type="dcterms:W3CDTF">2020-08-12T12:25:15Z</dcterms:created>
  <dcterms:modified xsi:type="dcterms:W3CDTF">2020-08-18T04:38:36Z</dcterms:modified>
</cp:coreProperties>
</file>