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64" r:id="rId4"/>
    <p:sldId id="265" r:id="rId5"/>
    <p:sldId id="266" r:id="rId6"/>
    <p:sldId id="267" r:id="rId7"/>
    <p:sldId id="268" r:id="rId8"/>
    <p:sldId id="257" r:id="rId9"/>
    <p:sldId id="258" r:id="rId10"/>
    <p:sldId id="259" r:id="rId11"/>
    <p:sldId id="260" r:id="rId12"/>
    <p:sldId id="270" r:id="rId13"/>
    <p:sldId id="271" r:id="rId14"/>
    <p:sldId id="272" r:id="rId15"/>
    <p:sldId id="273" r:id="rId16"/>
    <p:sldId id="274" r:id="rId17"/>
    <p:sldId id="269" r:id="rId18"/>
    <p:sldId id="261"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9/2/2020</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9/2/2020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A483448D-3A78-4528-A469-B745A65DA480}" type="slidenum">
              <a:rPr lang="en-US" smtClean="0"/>
              <a:pPr/>
              <a:t>‹#›</a:t>
            </a:fld>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9/2/2020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9/2/2020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4361688" y="1026372"/>
            <a:ext cx="457200" cy="441325"/>
          </a:xfrm>
        </p:spPr>
        <p:txBody>
          <a:body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en-US"/>
          </a:p>
        </p:txBody>
      </p:sp>
      <p:sp>
        <p:nvSpPr>
          <p:cNvPr id="4" name="Дата 3"/>
          <p:cNvSpPr>
            <a:spLocks noGrp="1"/>
          </p:cNvSpPr>
          <p:nvPr>
            <p:ph type="dt" sz="half" idx="10"/>
          </p:nvPr>
        </p:nvSpPr>
        <p:spPr/>
        <p:txBody>
          <a:bodyPr/>
          <a:lstStyle/>
          <a:p>
            <a:fld id="{7EAF463A-BC7C-46EE-9F1E-7F377CCA4891}" type="datetimeFigureOut">
              <a:rPr lang="en-US" smtClean="0"/>
              <a:pPr/>
              <a:t>9/2/2020</a:t>
            </a:fld>
            <a:endParaRPr lang="en-US"/>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7EAF463A-BC7C-46EE-9F1E-7F377CCA4891}" type="datetimeFigureOut">
              <a:rPr lang="en-US" smtClean="0"/>
              <a:pPr/>
              <a:t>9/2/2020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EAF463A-BC7C-46EE-9F1E-7F377CCA4891}" type="datetimeFigureOut">
              <a:rPr lang="en-US" smtClean="0"/>
              <a:pPr/>
              <a:t>9/2/2020</a:t>
            </a:fld>
            <a:endParaRPr lang="en-US"/>
          </a:p>
        </p:txBody>
      </p:sp>
      <p:sp>
        <p:nvSpPr>
          <p:cNvPr id="8" name="Нижний колонтитул 7"/>
          <p:cNvSpPr>
            <a:spLocks noGrp="1"/>
          </p:cNvSpPr>
          <p:nvPr>
            <p:ph type="ftr" sz="quarter" idx="11"/>
          </p:nvPr>
        </p:nvSpPr>
        <p:spPr>
          <a:xfrm>
            <a:off x="304800" y="6409944"/>
            <a:ext cx="3581400" cy="365760"/>
          </a:xfrm>
        </p:spPr>
        <p:txBody>
          <a:bodyPr/>
          <a:lstStyle/>
          <a:p>
            <a:endParaRPr lang="en-US"/>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A483448D-3A78-4528-A469-B745A65DA480}" type="slidenum">
              <a:rPr lang="en-US" smtClean="0"/>
              <a:pPr/>
              <a:t>‹#›</a:t>
            </a:fld>
            <a:endParaRPr lang="en-US"/>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9/2/2020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a:xfrm>
            <a:off x="4343400" y="1036020"/>
            <a:ext cx="457200" cy="441325"/>
          </a:xfrm>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7EAF463A-BC7C-46EE-9F1E-7F377CCA4891}" type="datetimeFigureOut">
              <a:rPr lang="en-US" smtClean="0"/>
              <a:pPr/>
              <a:t>9/2/2020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9/2/2020</a:t>
            </a:fld>
            <a:endParaRPr lang="en-US"/>
          </a:p>
        </p:txBody>
      </p:sp>
      <p:sp>
        <p:nvSpPr>
          <p:cNvPr id="6" name="Нижний колонтитул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7EAF463A-BC7C-46EE-9F1E-7F377CCA4891}" type="datetimeFigureOut">
              <a:rPr lang="en-US" smtClean="0"/>
              <a:pPr/>
              <a:t>9/2/2020</a:t>
            </a:fld>
            <a:endParaRPr lang="en-US"/>
          </a:p>
        </p:txBody>
      </p:sp>
      <p:sp>
        <p:nvSpPr>
          <p:cNvPr id="6" name="Нижний колонтитул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AF463A-BC7C-46EE-9F1E-7F377CCA4891}" type="datetimeFigureOut">
              <a:rPr lang="en-US" smtClean="0"/>
              <a:pPr/>
              <a:t>9/2/2020</a:t>
            </a:fld>
            <a:endParaRPr lang="en-US"/>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483448D-3A78-4528-A469-B745A65DA480}" type="slidenum">
              <a:rPr lang="en-US" smtClean="0"/>
              <a:pPr/>
              <a:t>‹#›</a:t>
            </a:fld>
            <a:endParaRPr lang="en-US"/>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95400" y="2743200"/>
            <a:ext cx="6400800" cy="1600200"/>
          </a:xfrm>
        </p:spPr>
        <p:txBody>
          <a:bodyPr>
            <a:noAutofit/>
          </a:bodyPr>
          <a:lstStyle/>
          <a:p>
            <a:r>
              <a:rPr lang="ru-RU" sz="2000" b="1" dirty="0" smtClean="0">
                <a:solidFill>
                  <a:schemeClr val="accent1">
                    <a:lumMod val="75000"/>
                  </a:schemeClr>
                </a:solidFill>
              </a:rPr>
              <a:t>ОБУЧАЮЩАЯ (ПРОСВЕТИТЕЛЬСКАЯ) ПРОГРАММА</a:t>
            </a:r>
            <a:br>
              <a:rPr lang="ru-RU" sz="2000" b="1" dirty="0" smtClean="0">
                <a:solidFill>
                  <a:schemeClr val="accent1">
                    <a:lumMod val="75000"/>
                  </a:schemeClr>
                </a:solidFill>
              </a:rPr>
            </a:br>
            <a:r>
              <a:rPr lang="ru-RU" sz="2000" b="1" dirty="0" smtClean="0">
                <a:solidFill>
                  <a:schemeClr val="accent1">
                    <a:lumMod val="75000"/>
                  </a:schemeClr>
                </a:solidFill>
              </a:rPr>
              <a:t>по вопросам здорового питания</a:t>
            </a:r>
            <a:br>
              <a:rPr lang="ru-RU" sz="2000" b="1" dirty="0" smtClean="0">
                <a:solidFill>
                  <a:schemeClr val="accent1">
                    <a:lumMod val="75000"/>
                  </a:schemeClr>
                </a:solidFill>
              </a:rPr>
            </a:br>
            <a:r>
              <a:rPr lang="ru-RU" sz="2000" b="1" dirty="0" smtClean="0">
                <a:solidFill>
                  <a:schemeClr val="accent1">
                    <a:lumMod val="75000"/>
                  </a:schemeClr>
                </a:solidFill>
              </a:rPr>
              <a:t>для детей школьного возраста</a:t>
            </a:r>
            <a:endParaRPr lang="ru-RU" sz="2000" b="1" dirty="0">
              <a:solidFill>
                <a:schemeClr val="accent1">
                  <a:lumMod val="75000"/>
                </a:schemeClr>
              </a:solidFill>
            </a:endParaRPr>
          </a:p>
        </p:txBody>
      </p:sp>
      <p:sp>
        <p:nvSpPr>
          <p:cNvPr id="2" name="Заголовок 1"/>
          <p:cNvSpPr>
            <a:spLocks noGrp="1"/>
          </p:cNvSpPr>
          <p:nvPr>
            <p:ph type="ctrTitle"/>
          </p:nvPr>
        </p:nvSpPr>
        <p:spPr>
          <a:xfrm>
            <a:off x="500034" y="0"/>
            <a:ext cx="8229600" cy="1905000"/>
          </a:xfrm>
        </p:spPr>
        <p:txBody>
          <a:bodyPr>
            <a:normAutofit/>
          </a:bodyPr>
          <a:lstStyle/>
          <a:p>
            <a:r>
              <a:rPr lang="ru-RU" sz="2000" dirty="0" smtClean="0">
                <a:solidFill>
                  <a:srgbClr val="FF0000"/>
                </a:solidFill>
              </a:rPr>
              <a:t>ФЕДЕРАЛЬНАЯ СЛУЖБА ПО НАДЗОРУ В СФЕРЕ ЗАЩИТЫ</a:t>
            </a:r>
            <a:br>
              <a:rPr lang="ru-RU" sz="2000" dirty="0" smtClean="0">
                <a:solidFill>
                  <a:srgbClr val="FF0000"/>
                </a:solidFill>
              </a:rPr>
            </a:br>
            <a:r>
              <a:rPr lang="ru-RU" sz="2000" dirty="0" smtClean="0">
                <a:solidFill>
                  <a:srgbClr val="FF0000"/>
                </a:solidFill>
              </a:rPr>
              <a:t>ПРАВ ПОТРЕБИТЕЛЕЙ</a:t>
            </a:r>
            <a:br>
              <a:rPr lang="ru-RU" sz="2000" dirty="0" smtClean="0">
                <a:solidFill>
                  <a:srgbClr val="FF0000"/>
                </a:solidFill>
              </a:rPr>
            </a:br>
            <a:r>
              <a:rPr lang="ru-RU" sz="2000" dirty="0" smtClean="0">
                <a:solidFill>
                  <a:srgbClr val="FF0000"/>
                </a:solidFill>
              </a:rPr>
              <a:t>И БЛАГОПОЛУЧИЯ ЧЕЛОВЕКА</a:t>
            </a:r>
            <a:br>
              <a:rPr lang="ru-RU" sz="2000" dirty="0" smtClean="0">
                <a:solidFill>
                  <a:srgbClr val="FF0000"/>
                </a:solidFill>
              </a:rPr>
            </a:br>
            <a:r>
              <a:rPr lang="ru-RU" sz="2000" dirty="0" smtClean="0">
                <a:solidFill>
                  <a:srgbClr val="FF0000"/>
                </a:solidFill>
              </a:rPr>
              <a:t>(РОСПОТРЕБНАДЗОР)</a:t>
            </a:r>
            <a:endParaRPr lang="ru-RU" sz="2000" dirty="0">
              <a:solidFill>
                <a:srgbClr val="FF0000"/>
              </a:solidFill>
            </a:endParaRPr>
          </a:p>
        </p:txBody>
      </p:sp>
      <p:sp>
        <p:nvSpPr>
          <p:cNvPr id="4" name="Подзаголовок 2"/>
          <p:cNvSpPr txBox="1">
            <a:spLocks/>
          </p:cNvSpPr>
          <p:nvPr/>
        </p:nvSpPr>
        <p:spPr>
          <a:xfrm>
            <a:off x="1571604" y="4953000"/>
            <a:ext cx="6400800" cy="1619272"/>
          </a:xfrm>
          <a:prstGeom prst="rect">
            <a:avLst/>
          </a:prstGeom>
        </p:spPr>
        <p:txBody>
          <a:bodyPr>
            <a:normAutofit fontScale="55000" lnSpcReduction="20000"/>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ru-RU" sz="2600" b="1" i="0" u="none" strike="noStrike" kern="1200" cap="none" spc="0" normalizeH="0" baseline="0" noProof="0" dirty="0" smtClean="0">
                <a:ln>
                  <a:noFill/>
                </a:ln>
                <a:solidFill>
                  <a:schemeClr val="accent1">
                    <a:lumMod val="75000"/>
                  </a:schemeClr>
                </a:solidFill>
                <a:effectLst/>
                <a:uLnTx/>
                <a:uFillTx/>
                <a:latin typeface="+mn-lt"/>
                <a:ea typeface="+mn-ea"/>
                <a:cs typeface="+mn-cs"/>
              </a:rPr>
              <a:t>Количество лекций: 7</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ru-RU" sz="2600" b="1" dirty="0" smtClean="0">
              <a:solidFill>
                <a:schemeClr val="accent1">
                  <a:lumMod val="75000"/>
                </a:schemeClr>
              </a:solidFill>
            </a:endParaRP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ru-RU" sz="2600" b="1"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ru-RU" sz="2600" b="1" dirty="0" smtClean="0">
              <a:solidFill>
                <a:schemeClr val="accent1">
                  <a:lumMod val="75000"/>
                </a:schemeClr>
              </a:solidFill>
            </a:endParaRP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ru-RU" sz="2600" b="1"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ru-RU" sz="2600" b="1" dirty="0" smtClean="0">
                <a:solidFill>
                  <a:schemeClr val="accent1">
                    <a:lumMod val="75000"/>
                  </a:schemeClr>
                </a:solidFill>
              </a:rPr>
              <a:t>Канск, 2020</a:t>
            </a:r>
            <a:endParaRPr kumimoji="0" lang="ru-RU" sz="260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Здоровье</a:t>
            </a:r>
            <a:endParaRPr lang="ru-RU" dirty="0"/>
          </a:p>
        </p:txBody>
      </p:sp>
      <p:sp>
        <p:nvSpPr>
          <p:cNvPr id="3" name="Содержимое 2"/>
          <p:cNvSpPr>
            <a:spLocks noGrp="1"/>
          </p:cNvSpPr>
          <p:nvPr>
            <p:ph sz="quarter" idx="1"/>
          </p:nvPr>
        </p:nvSpPr>
        <p:spPr/>
        <p:txBody>
          <a:bodyPr>
            <a:normAutofit fontScale="85000" lnSpcReduction="20000"/>
          </a:bodyPr>
          <a:lstStyle/>
          <a:p>
            <a:pPr>
              <a:buNone/>
            </a:pPr>
            <a:r>
              <a:rPr lang="ru-RU" dirty="0" smtClean="0"/>
              <a:t>	— это такое состояние человека, которое позволяет ему в конкретных условиях чувствовать себя с физической, психической, социальной и нравственной точек зрения наиболее комфортно. У здорового человека на оптимальном уровне в соответствии с возрастными нормами и постоянными изменениями внутренней, внешней и социальной среды осуществляются все его физиологические функции и поведенческие реакции (рождение, развитие, создание и воспитание потомства, выживание, физическая, духовная и социальная адаптация). </a:t>
            </a:r>
          </a:p>
          <a:p>
            <a:pPr>
              <a:buNone/>
            </a:pPr>
            <a:r>
              <a:rPr lang="ru-RU" dirty="0" smtClean="0"/>
              <a:t>		Это означает, что человек, у которого нет никаких болезненных ощущений, когда его органы и ткани работают, выполняя свои функции в полном объеме (без ограничений), может считать себя здоровым.</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Болезни цивилизации:</a:t>
            </a:r>
            <a:endParaRPr lang="ru-RU" dirty="0"/>
          </a:p>
        </p:txBody>
      </p:sp>
      <p:sp>
        <p:nvSpPr>
          <p:cNvPr id="3" name="Содержимое 2"/>
          <p:cNvSpPr>
            <a:spLocks noGrp="1"/>
          </p:cNvSpPr>
          <p:nvPr>
            <p:ph sz="quarter" idx="1"/>
          </p:nvPr>
        </p:nvSpPr>
        <p:spPr>
          <a:xfrm>
            <a:off x="0" y="1527048"/>
            <a:ext cx="8991600" cy="5330952"/>
          </a:xfrm>
        </p:spPr>
        <p:txBody>
          <a:bodyPr>
            <a:noAutofit/>
          </a:bodyPr>
          <a:lstStyle/>
          <a:p>
            <a:r>
              <a:rPr lang="ru-RU" sz="1550" dirty="0" smtClean="0"/>
              <a:t>К ним следует отнести оппортунистические инфекции, поражающие новорожденных и больных, находящихся в стационарах, болезни системы кровообращения, онкологические заболевания, мочекаменную и </a:t>
            </a:r>
            <a:r>
              <a:rPr lang="ru-RU" sz="1550" dirty="0" err="1" smtClean="0"/>
              <a:t>желчекаменную</a:t>
            </a:r>
            <a:r>
              <a:rPr lang="ru-RU" sz="1550" dirty="0" smtClean="0"/>
              <a:t> болезни, бронхиальную астму и другие аллергические заболевания, гепатиты, ожирение, подагру, остеохондроз и иные поражения суставов, </a:t>
            </a:r>
            <a:r>
              <a:rPr lang="ru-RU" sz="1550" dirty="0" err="1" smtClean="0"/>
              <a:t>остеопороз</a:t>
            </a:r>
            <a:r>
              <a:rPr lang="ru-RU" sz="1550" dirty="0" smtClean="0"/>
              <a:t>, диабет. </a:t>
            </a:r>
          </a:p>
          <a:p>
            <a:r>
              <a:rPr lang="ru-RU" sz="1550" dirty="0" smtClean="0"/>
              <a:t>В 1985 году зарубежные исследователи </a:t>
            </a:r>
            <a:r>
              <a:rPr lang="en-US" sz="1550" dirty="0" smtClean="0"/>
              <a:t>S</a:t>
            </a:r>
            <a:r>
              <a:rPr lang="ru-RU" sz="1550" dirty="0" smtClean="0"/>
              <a:t>.В.</a:t>
            </a:r>
            <a:r>
              <a:rPr lang="en-US" sz="1550" dirty="0" smtClean="0"/>
              <a:t>Eaton </a:t>
            </a:r>
            <a:r>
              <a:rPr lang="ru-RU" sz="1550" dirty="0" smtClean="0"/>
              <a:t>и </a:t>
            </a:r>
            <a:r>
              <a:rPr lang="ru-RU" sz="1550" dirty="0" err="1" smtClean="0"/>
              <a:t>М.Коппог</a:t>
            </a:r>
            <a:r>
              <a:rPr lang="ru-RU" sz="1550" dirty="0" smtClean="0"/>
              <a:t> высказали гипотезу, что рост болезней цивилизации во второй половине XX века обусловлен тем, что гены современного человека, адаптированные в течение почти миллиона лет эволюции к жизненным устоям и пище предшественников, оказались недостаточно устойчивыми к резким изменениям образа жизни человека за последние 100-200 лет.</a:t>
            </a:r>
          </a:p>
          <a:p>
            <a:r>
              <a:rPr lang="ru-RU" sz="1550" dirty="0" smtClean="0"/>
              <a:t>Количество и структура потребляемой пищи в значительной степени связаны с физической активностью человека, его психическим состоянием и социальным положением. Согласно современным представлениям рациональное питание должно обеспечивать человеку равновесие между поступающей и расходуемой энергией (баланс энергии), удовлетворение потребности организма в необходимом количестве органических и неорганических соединений (баланс пластического материала), соблюдение режима питания. </a:t>
            </a:r>
          </a:p>
          <a:p>
            <a:r>
              <a:rPr lang="ru-RU" sz="1550" dirty="0" smtClean="0"/>
              <a:t>Пищевые продукты представляют собой энергетический и биосинтетический материал животного и растительного происхождения, используемый в натуральном или переработанном виде в качестве источника энергии, пластических и </a:t>
            </a:r>
            <a:r>
              <a:rPr lang="ru-RU" sz="1550" dirty="0" err="1" smtClean="0"/>
              <a:t>вкусо</a:t>
            </a:r>
            <a:r>
              <a:rPr lang="ru-RU" sz="1550" dirty="0" smtClean="0"/>
              <a:t>- ароматических компонентов, необходимый для роста, развития и функционирования органов и тканей человека.</a:t>
            </a:r>
          </a:p>
          <a:p>
            <a:endParaRPr lang="ru-RU" sz="155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Болезни цивилизации:</a:t>
            </a:r>
            <a:endParaRPr lang="ru-RU" dirty="0"/>
          </a:p>
        </p:txBody>
      </p:sp>
      <p:sp>
        <p:nvSpPr>
          <p:cNvPr id="3" name="Содержимое 2"/>
          <p:cNvSpPr>
            <a:spLocks noGrp="1"/>
          </p:cNvSpPr>
          <p:nvPr>
            <p:ph sz="quarter" idx="1"/>
          </p:nvPr>
        </p:nvSpPr>
        <p:spPr/>
        <p:txBody>
          <a:bodyPr>
            <a:normAutofit lnSpcReduction="10000"/>
          </a:bodyPr>
          <a:lstStyle/>
          <a:p>
            <a:r>
              <a:rPr lang="ru-RU" dirty="0" smtClean="0"/>
              <a:t>Рост числа «болезней цивилизации» в наибольшей степени в последние десятилетия обусловлен увеличением стрессовых воздействий на человеческую популяцию, снижением физической активности, внедрением современных технологий выращивания, хранения, подготовки пищевого сырья и продуктов питания (стимуляторы роста, усилители вкуса, стабилизаторы). Особенно существенно эти изменения затронули пищевой рацион и привычки приема пищи.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Пищевые традиции:</a:t>
            </a:r>
            <a:endParaRPr lang="ru-RU" dirty="0"/>
          </a:p>
        </p:txBody>
      </p:sp>
      <p:sp>
        <p:nvSpPr>
          <p:cNvPr id="3" name="Содержимое 2"/>
          <p:cNvSpPr>
            <a:spLocks noGrp="1"/>
          </p:cNvSpPr>
          <p:nvPr>
            <p:ph sz="quarter" idx="1"/>
          </p:nvPr>
        </p:nvSpPr>
        <p:spPr/>
        <p:txBody>
          <a:bodyPr>
            <a:normAutofit fontScale="85000" lnSpcReduction="10000"/>
          </a:bodyPr>
          <a:lstStyle/>
          <a:p>
            <a:r>
              <a:rPr lang="ru-RU" dirty="0" smtClean="0"/>
              <a:t>Наблюдения, проведенные на протяжении нескольких десятилетий за 17 различными этносами, проживающими в северных и в субтропических областях США, показали, что у представителей тех народностей, которые приняли так называемый западноевропейский образ жизни, частота возникновения сердечно­сосудистых заболеваний возросла в 8-12 раз, эндокринных нарушений - в 5 раз по сравнению с теми, кому удалось сохранить традиционный уклад жизни. Среди этнического населения, продолжающего сохранять традиционный для них образ жизни, практически отсутствовали так называемые аутоиммунные заболевания, крайне редко обнаруживались аллергические проявления.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Пищевые традиции:</a:t>
            </a:r>
            <a:endParaRPr lang="ru-RU" dirty="0"/>
          </a:p>
        </p:txBody>
      </p:sp>
      <p:sp>
        <p:nvSpPr>
          <p:cNvPr id="3" name="Содержимое 2"/>
          <p:cNvSpPr>
            <a:spLocks noGrp="1"/>
          </p:cNvSpPr>
          <p:nvPr>
            <p:ph sz="quarter" idx="1"/>
          </p:nvPr>
        </p:nvSpPr>
        <p:spPr/>
        <p:txBody>
          <a:bodyPr>
            <a:normAutofit fontScale="62500" lnSpcReduction="20000"/>
          </a:bodyPr>
          <a:lstStyle/>
          <a:p>
            <a:r>
              <a:rPr lang="ru-RU" dirty="0" smtClean="0"/>
              <a:t>В настоящее время жители развитых стран употребляют в миллионы и более раз меньше подобных микроорганизмов, чем их древние предшественники. Наши предки для сохранения продуктов питания использовали лишь естественные способы консервации: высушивание или природную ферментацию за счет молочнокислых и других микроорганизмов, случайным образом попадающих в растительную и животную пищу из окружающей среды. </a:t>
            </a:r>
          </a:p>
          <a:p>
            <a:r>
              <a:rPr lang="ru-RU" dirty="0" smtClean="0"/>
              <a:t>В результате ферментации многие продукты обогащались миллиардами молочнокислых бактерий, грибов и продуктами их метаболизма (летучие жирные кислоты, пептиды, </a:t>
            </a:r>
            <a:r>
              <a:rPr lang="ru-RU" dirty="0" err="1" smtClean="0"/>
              <a:t>полиамины</a:t>
            </a:r>
            <a:r>
              <a:rPr lang="ru-RU" dirty="0" smtClean="0"/>
              <a:t>, витамины, </a:t>
            </a:r>
            <a:r>
              <a:rPr lang="ru-RU" dirty="0" err="1" smtClean="0"/>
              <a:t>антибиотико­схожие</a:t>
            </a:r>
            <a:r>
              <a:rPr lang="ru-RU" dirty="0" smtClean="0"/>
              <a:t> субстанции), которые, попав в пищеварительный тракт, вносили существенный вклад в поддержание их здоровья. </a:t>
            </a:r>
          </a:p>
          <a:p>
            <a:r>
              <a:rPr lang="ru-RU" dirty="0" smtClean="0"/>
              <a:t>К сожалению, из-за внедрения термической обработки продуктов питания, абсолютное содержание попадающих в организм человека молочнокислых микроорганизмов заметно уменьшилось. Как следствие этого, сроки формирования нормальной микрофлоры резко возросли, изменился качественный и количественный ее состав. </a:t>
            </a:r>
          </a:p>
          <a:p>
            <a:r>
              <a:rPr lang="ru-RU" dirty="0" smtClean="0"/>
              <a:t>Этому также способствовало широкое использование в XX веке антибиотиков.</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Пищевые традиции:</a:t>
            </a:r>
            <a:endParaRPr lang="ru-RU" dirty="0"/>
          </a:p>
        </p:txBody>
      </p:sp>
      <p:sp>
        <p:nvSpPr>
          <p:cNvPr id="3" name="Содержимое 2"/>
          <p:cNvSpPr>
            <a:spLocks noGrp="1"/>
          </p:cNvSpPr>
          <p:nvPr>
            <p:ph sz="quarter" idx="1"/>
          </p:nvPr>
        </p:nvSpPr>
        <p:spPr/>
        <p:txBody>
          <a:bodyPr>
            <a:normAutofit fontScale="55000" lnSpcReduction="20000"/>
          </a:bodyPr>
          <a:lstStyle/>
          <a:p>
            <a:r>
              <a:rPr lang="ru-RU" dirty="0" smtClean="0"/>
              <a:t>Важной особенностью современной диеты является также изменение состава и соотношения, употребляемых в пищу компонентов, участвующих в обеспечении организма пластическими и регуляторными соединениями. </a:t>
            </a:r>
          </a:p>
          <a:p>
            <a:r>
              <a:rPr lang="ru-RU" dirty="0" smtClean="0"/>
              <a:t>Употребление преимущественно пищи растительного (коренья, орехи, плоды, зелень, грибы, ягоды, фрукты), реже рыбы и мяса приводило к формированию рациона менее богатого белком, но содержащим существенно большее количество минеральных солей, пищевых волокон, антиоксидантов. </a:t>
            </a:r>
          </a:p>
          <a:p>
            <a:r>
              <a:rPr lang="ru-RU" dirty="0" smtClean="0"/>
              <a:t>В настоящее время среднестатистический человек в 10-20 раз больше употребляет солей натрия, в четыре раза насыщенных жирных кислот. </a:t>
            </a:r>
          </a:p>
          <a:p>
            <a:r>
              <a:rPr lang="ru-RU" dirty="0" smtClean="0"/>
              <a:t>В качестве примера зависимости ценности для здоровья человека продукта питания от сырья могут быть данные о составе ненасыщенных жирных кислот в подсолнечном масле. При получении масла из семечек подсолнечника, взятых на 10-й день, соотношение в готовом продукте омега-6/</a:t>
            </a:r>
            <a:r>
              <a:rPr lang="ru-RU" dirty="0" err="1" smtClean="0"/>
              <a:t>омега-З</a:t>
            </a:r>
            <a:r>
              <a:rPr lang="ru-RU" dirty="0" smtClean="0"/>
              <a:t> равно 3:8, при использовании собранных семечек на 30 день это соотношение достигает 12:1, а на 90 день от цветения — 24:1. Зеленые бананы характеризуются меньшим </a:t>
            </a:r>
            <a:r>
              <a:rPr lang="ru-RU" dirty="0" err="1" smtClean="0"/>
              <a:t>гликемическим</a:t>
            </a:r>
            <a:r>
              <a:rPr lang="ru-RU" dirty="0" smtClean="0"/>
              <a:t> индексом, чем желтые спелые бананы, поскольку последние содержат больше быстро усвояемых сахаров. Наши предки преимущественно употребляли фрукты и овощи задолго до того, как они созреют. </a:t>
            </a:r>
          </a:p>
          <a:p>
            <a:r>
              <a:rPr lang="ru-RU" dirty="0" smtClean="0"/>
              <a:t>Фрукты и овощи обладают мощным </a:t>
            </a:r>
            <a:r>
              <a:rPr lang="ru-RU" dirty="0" err="1" smtClean="0"/>
              <a:t>антимутагенным</a:t>
            </a:r>
            <a:r>
              <a:rPr lang="ru-RU" dirty="0" smtClean="0"/>
              <a:t> и противораковым эффектом, благодаря наличию в них большего количества </a:t>
            </a:r>
            <a:r>
              <a:rPr lang="ru-RU" dirty="0" err="1" smtClean="0"/>
              <a:t>флавоноидов</a:t>
            </a:r>
            <a:r>
              <a:rPr lang="ru-RU" dirty="0" smtClean="0"/>
              <a:t> и </a:t>
            </a:r>
            <a:r>
              <a:rPr lang="ru-RU" dirty="0" err="1" smtClean="0"/>
              <a:t>глутатиона</a:t>
            </a:r>
            <a:r>
              <a:rPr lang="ru-RU" dirty="0" smtClean="0"/>
              <a:t>. Особенно много антиоксидантов в окрашенных овощах и фруктах.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Пищевые традиции:</a:t>
            </a:r>
            <a:endParaRPr lang="ru-RU" dirty="0"/>
          </a:p>
        </p:txBody>
      </p:sp>
      <p:sp>
        <p:nvSpPr>
          <p:cNvPr id="3" name="Содержимое 2"/>
          <p:cNvSpPr>
            <a:spLocks noGrp="1"/>
          </p:cNvSpPr>
          <p:nvPr>
            <p:ph sz="quarter" idx="1"/>
          </p:nvPr>
        </p:nvSpPr>
        <p:spPr>
          <a:xfrm>
            <a:off x="301752" y="1527048"/>
            <a:ext cx="8503920" cy="4721352"/>
          </a:xfrm>
        </p:spPr>
        <p:txBody>
          <a:bodyPr>
            <a:normAutofit fontScale="62500" lnSpcReduction="20000"/>
          </a:bodyPr>
          <a:lstStyle/>
          <a:p>
            <a:r>
              <a:rPr lang="ru-RU" dirty="0" smtClean="0"/>
              <a:t>В результате антропогенной деятельности сельскохозяйственные угодья обедняются и испытывают дефицит питательных веществ. Как следствие этого, во многих съедобных растениях уменьшается содержание жизненно важных соединений. По данным американских исследователей, 80% почв США не могут в настоящее время удовлетворить потребности сельскохозяйственных культур в минералах и их комплексах. В результате, если в начале XX века в 100 г шпината содержалось 157 мг железа, то в 1968 году количество этого микроэлемента в данном растении упало до 27 мг, в 1979 — до 12 мг, а в настоящее время его меньше 2 мг. Для удовлетворения суточной потребности взрослого россиянина в железе перед первой мировой войной достаточно было съесть два крупных яблока. В настоящее время даже употребление 1 кг яблок не восполнит суточные потребности в этом минерале.</a:t>
            </a:r>
          </a:p>
          <a:p>
            <a:r>
              <a:rPr lang="ru-RU" dirty="0" smtClean="0"/>
              <a:t>Изменилась социальная структура населения, в результате в настоящее время значительная часть населения проживает в промышленных центрах и, перестав участвовать в непосредственном производстве продуктов питания, практически лишена натуральных свежих сельскохозяйственных продуктов питания. В результате интенсификации промышленного производства с использованием удобрений, гербицидов, фунгицидов получаемые продукты питания стали существенно уступать по содержанию жизненно необходимых пищевых субстанций в десятки раз тем продуктам, которые производились по традиционным технологиям.</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smtClean="0"/>
              <a:t>Здоровое питание— это питание, обеспечивающее рост, нормальное развитие и жизнедеятельность человека, способствующее укреплению его здоровья и профилактике заболеваний.</a:t>
            </a:r>
            <a:endParaRPr lang="ru-RU" sz="1800" dirty="0"/>
          </a:p>
        </p:txBody>
      </p:sp>
      <p:sp>
        <p:nvSpPr>
          <p:cNvPr id="3" name="Содержимое 2"/>
          <p:cNvSpPr>
            <a:spLocks noGrp="1"/>
          </p:cNvSpPr>
          <p:nvPr>
            <p:ph sz="quarter" idx="1"/>
          </p:nvPr>
        </p:nvSpPr>
        <p:spPr/>
        <p:txBody>
          <a:bodyPr>
            <a:normAutofit fontScale="85000" lnSpcReduction="20000"/>
          </a:bodyPr>
          <a:lstStyle/>
          <a:p>
            <a:r>
              <a:rPr lang="ru-RU" dirty="0" smtClean="0"/>
              <a:t>Под здоровым питанием предлагается понимать употребление в пищу таких пищевых субстанций, которые в максимальной степени удовлетворяют потребности человека в энергетических, пластических и регуляторных соединениях, что позволяет поддерживать здоровье и предотвращать возможность возникновения каких-либо острых и хронических заболеваний.</a:t>
            </a:r>
          </a:p>
          <a:p>
            <a:r>
              <a:rPr lang="ru-RU" dirty="0" smtClean="0"/>
              <a:t>Здоровое питание - одно из базовых условий формирования здоровья детей, их гармоничного роста и развития. Нездоровое пищевое поведение формирует риски избыточной массы тела, сахарного диабета, заболеваний органов пищеварения, эндокринной системы, системы кровообращения. Подтверждением рисков служат регистрируемые показатели заболеваемости.</a:t>
            </a:r>
          </a:p>
          <a:p>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Основные принципы здорового питания, которые должны быть учтены при формировании меню: </a:t>
            </a:r>
            <a:endParaRPr lang="ru-RU" sz="2400" dirty="0"/>
          </a:p>
        </p:txBody>
      </p:sp>
      <p:sp>
        <p:nvSpPr>
          <p:cNvPr id="3" name="Содержимое 2"/>
          <p:cNvSpPr>
            <a:spLocks noGrp="1"/>
          </p:cNvSpPr>
          <p:nvPr>
            <p:ph sz="quarter" idx="1"/>
          </p:nvPr>
        </p:nvSpPr>
        <p:spPr>
          <a:xfrm>
            <a:off x="301752" y="1527048"/>
            <a:ext cx="8503920" cy="5026152"/>
          </a:xfrm>
        </p:spPr>
        <p:txBody>
          <a:bodyPr>
            <a:normAutofit fontScale="62500" lnSpcReduction="20000"/>
          </a:bodyPr>
          <a:lstStyle/>
          <a:p>
            <a:r>
              <a:rPr lang="ru-RU" dirty="0" smtClean="0"/>
              <a:t>1) обеспечение разнообразия меню (отсутствие повторов блюд в течение дня и двух смежных с ним календарных дней); </a:t>
            </a:r>
          </a:p>
          <a:p>
            <a:r>
              <a:rPr lang="ru-RU" dirty="0" smtClean="0"/>
              <a:t>2) соответствие энергетической ценности </a:t>
            </a:r>
            <a:r>
              <a:rPr lang="ru-RU" dirty="0" err="1" smtClean="0"/>
              <a:t>энергозатратам</a:t>
            </a:r>
            <a:r>
              <a:rPr lang="ru-RU" dirty="0" smtClean="0"/>
              <a:t>, химического состава блюд - физиологическим потребностям организма в макро- и </a:t>
            </a:r>
            <a:r>
              <a:rPr lang="ru-RU" dirty="0" err="1" smtClean="0"/>
              <a:t>микронутриентах</a:t>
            </a:r>
            <a:r>
              <a:rPr lang="ru-RU" dirty="0" smtClean="0"/>
              <a:t>; </a:t>
            </a:r>
          </a:p>
          <a:p>
            <a:r>
              <a:rPr lang="ru-RU" dirty="0" smtClean="0"/>
              <a:t>3) использование в меню блюд, рецептуры которых, предусматривают использование щадящих методов кулинарной обработки; </a:t>
            </a:r>
          </a:p>
          <a:p>
            <a:r>
              <a:rPr lang="ru-RU" dirty="0" smtClean="0"/>
              <a:t>4) использование в меню пищевых продуктов со сниженным содержанием насыщенных жиров, простых сахаров, поваренной соли; а также продуктов содержащих пищевые волокна; продукты, обогащенные витаминами, микроэлементами, </a:t>
            </a:r>
            <a:r>
              <a:rPr lang="ru-RU" dirty="0" err="1" smtClean="0"/>
              <a:t>бифидо</a:t>
            </a:r>
            <a:r>
              <a:rPr lang="ru-RU" dirty="0" smtClean="0"/>
              <a:t>- и лакто- бактериями и биологически активными добавками; </a:t>
            </a:r>
          </a:p>
          <a:p>
            <a:r>
              <a:rPr lang="ru-RU" dirty="0" smtClean="0"/>
              <a:t>5) оптимальный режим питания; </a:t>
            </a:r>
          </a:p>
          <a:p>
            <a:r>
              <a:rPr lang="ru-RU" dirty="0" smtClean="0"/>
              <a:t>6) наличие необходимого оборудования и прочих условий для приготовления блюд меню, хранения пищевых продуктов; </a:t>
            </a:r>
          </a:p>
          <a:p>
            <a:r>
              <a:rPr lang="ru-RU" dirty="0" smtClean="0"/>
              <a:t>7) отсутствие в меню продуктов в технологии изготовления которых использовались усилители вкуса, красители, запрещенные консерванты; продуктов, запрещенных к употреблению; а также продуктов с нарушениями условий хранения и истекшим сроком годности, продуктов поступивших без маркировочных ярлыков и (или) без сопроводительных документов, подтверждающих безопасность пищевых продуктов.</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Лекция 3: Основы физиологии пищеварения</a:t>
            </a:r>
            <a:endParaRPr lang="ru-RU" dirty="0"/>
          </a:p>
        </p:txBody>
      </p:sp>
      <p:sp>
        <p:nvSpPr>
          <p:cNvPr id="3" name="Содержимое 2"/>
          <p:cNvSpPr>
            <a:spLocks noGrp="1"/>
          </p:cNvSpPr>
          <p:nvPr>
            <p:ph sz="quarter" idx="1"/>
          </p:nvPr>
        </p:nvSpPr>
        <p:spPr/>
        <p:txBody>
          <a:bodyPr/>
          <a:lstStyle/>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04800"/>
            <a:ext cx="7772400" cy="685800"/>
          </a:xfrm>
        </p:spPr>
        <p:txBody>
          <a:bodyPr>
            <a:normAutofit fontScale="90000"/>
          </a:bodyPr>
          <a:lstStyle/>
          <a:p>
            <a:pPr algn="ctr"/>
            <a:r>
              <a:rPr lang="ru-RU" sz="2400" b="1" dirty="0" smtClean="0">
                <a:solidFill>
                  <a:schemeClr val="accent1">
                    <a:lumMod val="75000"/>
                  </a:schemeClr>
                </a:solidFill>
              </a:rPr>
              <a:t>Лекция 1: Вводное занятие - инструктаж по использованию сервисов программы</a:t>
            </a:r>
            <a:endParaRPr lang="ru-RU" sz="2400" b="1" dirty="0">
              <a:solidFill>
                <a:schemeClr val="accent1">
                  <a:lumMod val="75000"/>
                </a:schemeClr>
              </a:solidFill>
            </a:endParaRPr>
          </a:p>
        </p:txBody>
      </p:sp>
      <p:sp>
        <p:nvSpPr>
          <p:cNvPr id="3" name="Содержимое 2"/>
          <p:cNvSpPr>
            <a:spLocks noGrp="1"/>
          </p:cNvSpPr>
          <p:nvPr>
            <p:ph sz="quarter" idx="1"/>
          </p:nvPr>
        </p:nvSpPr>
        <p:spPr>
          <a:xfrm>
            <a:off x="914400" y="2285992"/>
            <a:ext cx="7772400" cy="3733808"/>
          </a:xfrm>
        </p:spPr>
        <p:txBody>
          <a:bodyPr/>
          <a:lstStyle/>
          <a:p>
            <a:pPr marL="514350" indent="-514350">
              <a:buFont typeface="+mj-lt"/>
              <a:buAutoNum type="arabicPeriod"/>
            </a:pPr>
            <a:endParaRPr lang="ru-RU" dirty="0"/>
          </a:p>
        </p:txBody>
      </p:sp>
      <p:pic>
        <p:nvPicPr>
          <p:cNvPr id="55302" name="Picture 6" descr="https://staff-online.ru/wp-content/uploads/2016/07/kak-sostavit-rezyume.jpg"/>
          <p:cNvPicPr>
            <a:picLocks noChangeAspect="1" noChangeArrowheads="1"/>
          </p:cNvPicPr>
          <p:nvPr/>
        </p:nvPicPr>
        <p:blipFill>
          <a:blip r:embed="rId2" cstate="print"/>
          <a:srcRect/>
          <a:stretch>
            <a:fillRect/>
          </a:stretch>
        </p:blipFill>
        <p:spPr bwMode="auto">
          <a:xfrm>
            <a:off x="1905000" y="1905000"/>
            <a:ext cx="5486424" cy="365761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Трофология</a:t>
            </a:r>
            <a:endParaRPr lang="ru-RU" dirty="0"/>
          </a:p>
        </p:txBody>
      </p:sp>
      <p:sp>
        <p:nvSpPr>
          <p:cNvPr id="3" name="Содержимое 2"/>
          <p:cNvSpPr>
            <a:spLocks noGrp="1"/>
          </p:cNvSpPr>
          <p:nvPr>
            <p:ph sz="quarter" idx="1"/>
          </p:nvPr>
        </p:nvSpPr>
        <p:spPr/>
        <p:txBody>
          <a:bodyPr>
            <a:normAutofit fontScale="77500" lnSpcReduction="20000"/>
          </a:bodyPr>
          <a:lstStyle/>
          <a:p>
            <a:pPr>
              <a:buNone/>
            </a:pPr>
            <a:r>
              <a:rPr lang="ru-RU" dirty="0" smtClean="0"/>
              <a:t> - это «наука о пище, питании, пищевых связях и всей процессах усвоения пищи на всех уровнях организации живых систем (от клеточного до биосферного)». </a:t>
            </a:r>
          </a:p>
          <a:p>
            <a:r>
              <a:rPr lang="ru-RU" dirty="0" smtClean="0"/>
              <a:t>А.М. </a:t>
            </a:r>
            <a:r>
              <a:rPr lang="ru-RU" dirty="0" err="1" smtClean="0"/>
              <a:t>Уголевым</a:t>
            </a:r>
            <a:r>
              <a:rPr lang="ru-RU" dirty="0" smtClean="0"/>
              <a:t> была предложена теория «адекватного питания», основными постулатами которого является признание, что все компоненты пищи (</a:t>
            </a:r>
            <a:r>
              <a:rPr lang="ru-RU" dirty="0" err="1" smtClean="0"/>
              <a:t>нутриенты</a:t>
            </a:r>
            <a:r>
              <a:rPr lang="ru-RU" dirty="0" smtClean="0"/>
              <a:t> и балластные вещества) необходимы для поддержания молекулярного состава организма и возмещения его пластических и энергетических затрат; включают в себя потоки питательных и регуляторных субстанций; баланс пищевых веществ в организме поддерживается за счет высвобождения отдельных </a:t>
            </a:r>
            <a:r>
              <a:rPr lang="ru-RU" dirty="0" err="1" smtClean="0"/>
              <a:t>нутриентов</a:t>
            </a:r>
            <a:r>
              <a:rPr lang="ru-RU" dirty="0" smtClean="0"/>
              <a:t> из сложных по составу пищевых продуктов за счет полостного, мембранного, внутриклеточного пищеварения, а также микробного синтеза бактериями пищеварительного тракта.</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Важнейшие компоненты пищи:</a:t>
            </a:r>
            <a:endParaRPr lang="ru-RU" dirty="0"/>
          </a:p>
        </p:txBody>
      </p:sp>
      <p:sp>
        <p:nvSpPr>
          <p:cNvPr id="3" name="Содержимое 2"/>
          <p:cNvSpPr>
            <a:spLocks noGrp="1"/>
          </p:cNvSpPr>
          <p:nvPr>
            <p:ph sz="quarter" idx="1"/>
          </p:nvPr>
        </p:nvSpPr>
        <p:spPr/>
        <p:txBody>
          <a:bodyPr>
            <a:normAutofit lnSpcReduction="10000"/>
          </a:bodyPr>
          <a:lstStyle/>
          <a:p>
            <a:r>
              <a:rPr lang="ru-RU" dirty="0" smtClean="0"/>
              <a:t>Различают шесть важнейших компонентов пищи, которые необходимы организму для поддержания обмена веществ, функционирования органов и тканей, для роста и обновления клеток организма - это вода, белки, жиры, углеводы, минеральные вещества и витамины. </a:t>
            </a:r>
          </a:p>
          <a:p>
            <a:r>
              <a:rPr lang="ru-RU" dirty="0" smtClean="0"/>
              <a:t>Прежде чем организм усвоит их, они подвергаются расщеплению на более простые элементы. Это происходит благодаря процессам пищеварения.</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Пищеварение</a:t>
            </a:r>
            <a:endParaRPr lang="ru-RU" dirty="0"/>
          </a:p>
        </p:txBody>
      </p:sp>
      <p:sp>
        <p:nvSpPr>
          <p:cNvPr id="3" name="Содержимое 2"/>
          <p:cNvSpPr>
            <a:spLocks noGrp="1"/>
          </p:cNvSpPr>
          <p:nvPr>
            <p:ph sz="quarter" idx="1"/>
          </p:nvPr>
        </p:nvSpPr>
        <p:spPr/>
        <p:txBody>
          <a:bodyPr/>
          <a:lstStyle/>
          <a:p>
            <a:r>
              <a:rPr lang="ru-RU" dirty="0" smtClean="0"/>
              <a:t>- это совокупность физических, химических и физиологических процессов, в результате которых под воздействием ферментов питательные вещества расщепляются на более простые химические соединения, способные всасываться через стенку желудочно-кишечного тракта, поступать в кровоток и усваиваться клетками организма. </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Первый этап пищеварения:</a:t>
            </a:r>
            <a:endParaRPr lang="ru-RU" dirty="0"/>
          </a:p>
        </p:txBody>
      </p:sp>
      <p:sp>
        <p:nvSpPr>
          <p:cNvPr id="3" name="Содержимое 2"/>
          <p:cNvSpPr>
            <a:spLocks noGrp="1"/>
          </p:cNvSpPr>
          <p:nvPr>
            <p:ph sz="quarter" idx="1"/>
          </p:nvPr>
        </p:nvSpPr>
        <p:spPr/>
        <p:txBody>
          <a:bodyPr>
            <a:normAutofit lnSpcReduction="10000"/>
          </a:bodyPr>
          <a:lstStyle/>
          <a:p>
            <a:r>
              <a:rPr lang="ru-RU" dirty="0" smtClean="0"/>
              <a:t>Пищеварение начинается с измельчения пищи в ротовой полости, увлажнения ее слюной, первичного метаболизма и трансформации под воздействием ферментов слюны (амилазы, </a:t>
            </a:r>
            <a:r>
              <a:rPr lang="ru-RU" dirty="0" err="1" smtClean="0"/>
              <a:t>протеиназы</a:t>
            </a:r>
            <a:r>
              <a:rPr lang="ru-RU" dirty="0" smtClean="0"/>
              <a:t>, липазы, фосфатазы, </a:t>
            </a:r>
            <a:r>
              <a:rPr lang="ru-RU" dirty="0" err="1" smtClean="0"/>
              <a:t>РНК-азы</a:t>
            </a:r>
            <a:r>
              <a:rPr lang="ru-RU" dirty="0" smtClean="0"/>
              <a:t>). Средняя продолжительность пребывания пищи в полости рта должна составлять порядка 15-20 сек. В случае сокращения времени нахождения пищи в полости рта, нарушаются процессы пищеварения, соответствующие данному участку пищеварительного тракта (измельчение, распад крахмал на простые сахара).</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Второй этап пищеварения:</a:t>
            </a:r>
            <a:endParaRPr lang="ru-RU" dirty="0"/>
          </a:p>
        </p:txBody>
      </p:sp>
      <p:sp>
        <p:nvSpPr>
          <p:cNvPr id="3" name="Содержимое 2"/>
          <p:cNvSpPr>
            <a:spLocks noGrp="1"/>
          </p:cNvSpPr>
          <p:nvPr>
            <p:ph sz="quarter" idx="1"/>
          </p:nvPr>
        </p:nvSpPr>
        <p:spPr/>
        <p:txBody>
          <a:bodyPr>
            <a:normAutofit fontScale="92500" lnSpcReduction="20000"/>
          </a:bodyPr>
          <a:lstStyle/>
          <a:p>
            <a:r>
              <a:rPr lang="ru-RU" dirty="0" smtClean="0"/>
              <a:t>Далее следует этап передвижение пищевого комка за счет перистальтических движений мышц глотки и пищевода в желудок. Акт глотания включает в себя фазу ротовую (произвольную), глоточную (быструю непроизвольную), пищеводную (медленную непроизвольную). Средняя продолжительность времени прохождения пищевого комка через пищевод составляет 2-9 сек, и зависит от плотности пищи. </a:t>
            </a:r>
          </a:p>
          <a:p>
            <a:r>
              <a:rPr lang="ru-RU" dirty="0" smtClean="0"/>
              <a:t>Для предотвращения обратного тока пищи, а также разграничения воздействия на нее пищеварительных ферментов, пищеварительный тракт обеспечен специальными клапанами.</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Третий этап пищеварения:</a:t>
            </a: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smtClean="0"/>
              <a:t>Пищевой комок, попав в желудок, в течение трех-пяти часов подвергается механической и химической обработке (под воздействием желудочного сока и присутствующих в нем соляной кислоты, которая обеспечивает кислую среду в желудке, вызывает денатурацию и набухание белков, активирует </a:t>
            </a:r>
            <a:r>
              <a:rPr lang="ru-RU" dirty="0" err="1" smtClean="0"/>
              <a:t>пепсиногены</a:t>
            </a:r>
            <a:r>
              <a:rPr lang="ru-RU" dirty="0" smtClean="0"/>
              <a:t>, оказывает бактерицидный эффект; пепсин - переваривает белоксодержащие пищевые продукты). </a:t>
            </a:r>
          </a:p>
          <a:p>
            <a:r>
              <a:rPr lang="ru-RU" dirty="0" err="1" smtClean="0"/>
              <a:t>Липолитическая</a:t>
            </a:r>
            <a:r>
              <a:rPr lang="ru-RU" dirty="0" smtClean="0"/>
              <a:t> активность желудочного сока способствует расщеплению </a:t>
            </a:r>
            <a:r>
              <a:rPr lang="ru-RU" dirty="0" err="1" smtClean="0"/>
              <a:t>эмульгированных</a:t>
            </a:r>
            <a:r>
              <a:rPr lang="ru-RU" dirty="0" smtClean="0"/>
              <a:t> жиров молока. </a:t>
            </a:r>
          </a:p>
          <a:p>
            <a:r>
              <a:rPr lang="ru-RU" dirty="0" smtClean="0"/>
              <a:t>Образующаяся в желудке в значительных количествах слизь, с одной стороны, выполняет защитную функцию защищая слизистую желудка от действия соляной кислоты, а также служит источником эндогенных белков для их последующей утилизации микроорганизмами толстой кишки. </a:t>
            </a:r>
          </a:p>
          <a:p>
            <a:r>
              <a:rPr lang="ru-RU" dirty="0" smtClean="0"/>
              <a:t>В желудке присутствует также специальный фактор, обеспечивающий в дальнейшем усвоение витамина В12.</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Четвертый этап пищеварения:</a:t>
            </a:r>
            <a:endParaRPr lang="ru-RU" dirty="0"/>
          </a:p>
        </p:txBody>
      </p:sp>
      <p:sp>
        <p:nvSpPr>
          <p:cNvPr id="3" name="Содержимое 2"/>
          <p:cNvSpPr>
            <a:spLocks noGrp="1"/>
          </p:cNvSpPr>
          <p:nvPr>
            <p:ph sz="quarter" idx="1"/>
          </p:nvPr>
        </p:nvSpPr>
        <p:spPr/>
        <p:txBody>
          <a:bodyPr>
            <a:normAutofit fontScale="92500" lnSpcReduction="20000"/>
          </a:bodyPr>
          <a:lstStyle/>
          <a:p>
            <a:r>
              <a:rPr lang="ru-RU" dirty="0" smtClean="0"/>
              <a:t>После желудка пищевой комок попадает в тонкий кишечник, длина которого достигает 6,5 метров. Кишечный сок в этом отделе пищеварительного тракта имеет щелочную среду за счет поступления в тонкий кишечник желчи, сока поджелудочной железы и выделений стенок кишечника. </a:t>
            </a:r>
          </a:p>
          <a:p>
            <a:r>
              <a:rPr lang="ru-RU" dirty="0" smtClean="0"/>
              <a:t>Сок поджелудочной железы содержит такие ферменты, как альфа-амилаза (расщепляет углеводы), </a:t>
            </a:r>
            <a:r>
              <a:rPr lang="ru-RU" dirty="0" err="1" smtClean="0"/>
              <a:t>РНК-ДНК-нуклеазы</a:t>
            </a:r>
            <a:r>
              <a:rPr lang="ru-RU" dirty="0" smtClean="0"/>
              <a:t> (расщепляют нуклеиновые кислоты), липазы (расщепляют жиры), протеазы (расщепляют белки) в виде </a:t>
            </a:r>
            <a:r>
              <a:rPr lang="ru-RU" dirty="0" err="1" smtClean="0"/>
              <a:t>проэнзимов</a:t>
            </a:r>
            <a:r>
              <a:rPr lang="ru-RU" dirty="0" smtClean="0"/>
              <a:t>. </a:t>
            </a:r>
          </a:p>
          <a:p>
            <a:r>
              <a:rPr lang="ru-RU" dirty="0" smtClean="0"/>
              <a:t>Всего в кишечном соке обнаруживается более 20 ферментов.</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Пятый этап пищеварения:</a:t>
            </a:r>
            <a:endParaRPr lang="ru-RU" dirty="0"/>
          </a:p>
        </p:txBody>
      </p:sp>
      <p:sp>
        <p:nvSpPr>
          <p:cNvPr id="3" name="Содержимое 2"/>
          <p:cNvSpPr>
            <a:spLocks noGrp="1"/>
          </p:cNvSpPr>
          <p:nvPr>
            <p:ph sz="quarter" idx="1"/>
          </p:nvPr>
        </p:nvSpPr>
        <p:spPr/>
        <p:txBody>
          <a:bodyPr>
            <a:normAutofit fontScale="92500" lnSpcReduction="10000"/>
          </a:bodyPr>
          <a:lstStyle/>
          <a:p>
            <a:r>
              <a:rPr lang="ru-RU" dirty="0" smtClean="0"/>
              <a:t>Не переваренные остатки пищи далее поступают в толстый кишечник, в котором они могут находиться от 10 до 15 часов.</a:t>
            </a:r>
          </a:p>
          <a:p>
            <a:r>
              <a:rPr lang="ru-RU" dirty="0" smtClean="0"/>
              <a:t> В этом отделе пищеварительного тракта осуществляются процессы всасывания воды (до 10 л в сутки), минеральных солей, протекают основные процессы микробной </a:t>
            </a:r>
            <a:r>
              <a:rPr lang="ru-RU" dirty="0" err="1" smtClean="0"/>
              <a:t>метаболизации</a:t>
            </a:r>
            <a:r>
              <a:rPr lang="ru-RU" dirty="0" smtClean="0"/>
              <a:t> остатков питательных веществ, поступивших извне или образовавшихся в пищеварительном тракте. </a:t>
            </a:r>
          </a:p>
          <a:p>
            <a:r>
              <a:rPr lang="ru-RU" dirty="0" smtClean="0"/>
              <a:t>Продолжительность процесса пищеварения у здорового человека составляет в зависимости от структуры питания составляет от 12 до 36 час.</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Функции печени:</a:t>
            </a:r>
            <a:endParaRPr lang="ru-RU" dirty="0"/>
          </a:p>
        </p:txBody>
      </p:sp>
      <p:sp>
        <p:nvSpPr>
          <p:cNvPr id="3" name="Содержимое 2"/>
          <p:cNvSpPr>
            <a:spLocks noGrp="1"/>
          </p:cNvSpPr>
          <p:nvPr>
            <p:ph sz="quarter" idx="1"/>
          </p:nvPr>
        </p:nvSpPr>
        <p:spPr/>
        <p:txBody>
          <a:bodyPr>
            <a:normAutofit fontScale="92500"/>
          </a:bodyPr>
          <a:lstStyle/>
          <a:p>
            <a:r>
              <a:rPr lang="ru-RU" dirty="0" smtClean="0"/>
              <a:t>Важную роль в процессе пищеварения играет печень, в которой происходит образование желчи. </a:t>
            </a:r>
          </a:p>
          <a:p>
            <a:r>
              <a:rPr lang="ru-RU" dirty="0" smtClean="0"/>
              <a:t>Желчь способствует </a:t>
            </a:r>
            <a:r>
              <a:rPr lang="ru-RU" dirty="0" err="1" smtClean="0"/>
              <a:t>эмульгации</a:t>
            </a:r>
            <a:r>
              <a:rPr lang="ru-RU" dirty="0" smtClean="0"/>
              <a:t> жиров, всасыванию </a:t>
            </a:r>
            <a:r>
              <a:rPr lang="ru-RU" dirty="0" err="1" smtClean="0"/>
              <a:t>триглицеридов</a:t>
            </a:r>
            <a:r>
              <a:rPr lang="ru-RU" dirty="0" smtClean="0"/>
              <a:t>, активирует липазу, стимулирует перистальтику, инактивирует пепсин в двенадцатиперстной кишке, оказывает бактерицидный и бактериостатический эффект, усиливает гидролиз и всасывание белков и углеводов, стимулирует пролиферацию </a:t>
            </a:r>
            <a:r>
              <a:rPr lang="ru-RU" dirty="0" err="1" smtClean="0"/>
              <a:t>энтероцитов</a:t>
            </a:r>
            <a:r>
              <a:rPr lang="ru-RU" dirty="0" smtClean="0"/>
              <a:t>, процессы</a:t>
            </a:r>
            <a:r>
              <a:rPr lang="ru-RU" b="1" dirty="0" smtClean="0"/>
              <a:t> </a:t>
            </a:r>
            <a:r>
              <a:rPr lang="ru-RU" dirty="0" smtClean="0"/>
              <a:t>образования и выделения желчи.</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Типы пищеварения:</a:t>
            </a:r>
            <a:endParaRPr lang="ru-RU" dirty="0"/>
          </a:p>
        </p:txBody>
      </p:sp>
      <p:sp>
        <p:nvSpPr>
          <p:cNvPr id="3" name="Содержимое 2"/>
          <p:cNvSpPr>
            <a:spLocks noGrp="1"/>
          </p:cNvSpPr>
          <p:nvPr>
            <p:ph sz="quarter" idx="1"/>
          </p:nvPr>
        </p:nvSpPr>
        <p:spPr/>
        <p:txBody>
          <a:bodyPr>
            <a:normAutofit fontScale="85000" lnSpcReduction="20000"/>
          </a:bodyPr>
          <a:lstStyle/>
          <a:p>
            <a:pPr marL="514350" indent="-514350">
              <a:buAutoNum type="arabicParenR"/>
            </a:pPr>
            <a:r>
              <a:rPr lang="ru-RU" dirty="0" smtClean="0"/>
              <a:t>за счет ферментов, синтезируемых железами человека; </a:t>
            </a:r>
          </a:p>
          <a:p>
            <a:pPr marL="514350" indent="-514350">
              <a:buFont typeface="Wingdings 2"/>
              <a:buAutoNum type="arabicParenR"/>
            </a:pPr>
            <a:r>
              <a:rPr lang="ru-RU" dirty="0" smtClean="0"/>
              <a:t>за счет ферментов, синтезированных микроорганизмами; </a:t>
            </a:r>
          </a:p>
          <a:p>
            <a:pPr marL="514350" indent="-514350">
              <a:buFont typeface="Wingdings 2"/>
              <a:buAutoNum type="arabicParenR"/>
            </a:pPr>
            <a:r>
              <a:rPr lang="ru-RU" dirty="0" smtClean="0"/>
              <a:t>осуществляемое ферментами, содержащимися в составе принимаемой пищи.</a:t>
            </a:r>
          </a:p>
          <a:p>
            <a:pPr marL="514350" indent="-514350">
              <a:buAutoNum type="arabicParenR"/>
            </a:pPr>
            <a:endParaRPr lang="ru-RU" dirty="0" smtClean="0"/>
          </a:p>
          <a:p>
            <a:pPr marL="514350" indent="-514350">
              <a:buAutoNum type="arabicParenR"/>
            </a:pPr>
            <a:endParaRPr lang="ru-RU" dirty="0" smtClean="0"/>
          </a:p>
          <a:p>
            <a:pPr marL="514350" indent="-514350">
              <a:buAutoNum type="arabicParenR"/>
            </a:pPr>
            <a:endParaRPr lang="ru-RU" dirty="0" smtClean="0"/>
          </a:p>
          <a:p>
            <a:pPr marL="514350" indent="-514350">
              <a:buNone/>
            </a:pPr>
            <a:r>
              <a:rPr lang="ru-RU" dirty="0" smtClean="0"/>
              <a:t>+ В зависимости от локализации пищеварение подразделяют на </a:t>
            </a:r>
            <a:r>
              <a:rPr lang="ru-RU" b="1" dirty="0" smtClean="0"/>
              <a:t>внутриклеточное</a:t>
            </a:r>
            <a:r>
              <a:rPr lang="ru-RU" dirty="0" smtClean="0"/>
              <a:t>, когда процессы гидролиза питательных веществ происходят внутри клеток (за счет </a:t>
            </a:r>
            <a:r>
              <a:rPr lang="ru-RU" dirty="0" err="1" smtClean="0"/>
              <a:t>лизосомальных</a:t>
            </a:r>
            <a:r>
              <a:rPr lang="ru-RU" dirty="0" smtClean="0"/>
              <a:t> ферментов), и </a:t>
            </a:r>
            <a:r>
              <a:rPr lang="ru-RU" b="1" dirty="0" smtClean="0"/>
              <a:t>внеклеточное</a:t>
            </a:r>
            <a:r>
              <a:rPr lang="ru-RU" dirty="0" smtClean="0"/>
              <a:t> (полостное и пристеночное).</a:t>
            </a:r>
          </a:p>
          <a:p>
            <a:pPr marL="514350" indent="-514350">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28600"/>
            <a:ext cx="8610600" cy="762000"/>
          </a:xfrm>
        </p:spPr>
        <p:txBody>
          <a:bodyPr>
            <a:noAutofit/>
          </a:bodyPr>
          <a:lstStyle/>
          <a:p>
            <a:r>
              <a:rPr lang="ru-RU" sz="1400" dirty="0" smtClean="0"/>
              <a:t>В программе представлена информация об основах здорового питания, значимости витаминов и микроэлементов для гармоничного роста и развития, рационального режима питания, выработки здоровых пищевых стереотипов поведения и пищевых привычек на этапе роста и развития ребенка.</a:t>
            </a:r>
            <a:endParaRPr lang="ru-RU" sz="1400" dirty="0"/>
          </a:p>
        </p:txBody>
      </p:sp>
      <p:sp>
        <p:nvSpPr>
          <p:cNvPr id="3" name="Содержимое 2"/>
          <p:cNvSpPr>
            <a:spLocks noGrp="1"/>
          </p:cNvSpPr>
          <p:nvPr>
            <p:ph sz="quarter" idx="1"/>
          </p:nvPr>
        </p:nvSpPr>
        <p:spPr>
          <a:xfrm>
            <a:off x="714348" y="1714488"/>
            <a:ext cx="7772400" cy="4572000"/>
          </a:xfrm>
        </p:spPr>
        <p:txBody>
          <a:bodyPr>
            <a:normAutofit fontScale="77500" lnSpcReduction="20000"/>
          </a:bodyPr>
          <a:lstStyle/>
          <a:p>
            <a:pPr>
              <a:buNone/>
            </a:pPr>
            <a:r>
              <a:rPr lang="ru-RU" dirty="0" smtClean="0">
                <a:solidFill>
                  <a:schemeClr val="accent1">
                    <a:lumMod val="75000"/>
                  </a:schemeClr>
                </a:solidFill>
              </a:rPr>
              <a:t>Цель программы: </a:t>
            </a:r>
            <a:r>
              <a:rPr lang="ru-RU" dirty="0" smtClean="0"/>
              <a:t>Формирование у обучающихся знаний обеспечивающих им осознанную потребность в здоровом питании как основном элементе здорового образа жизни.</a:t>
            </a:r>
          </a:p>
          <a:p>
            <a:pPr>
              <a:buNone/>
            </a:pPr>
            <a:r>
              <a:rPr lang="ru-RU" dirty="0" smtClean="0">
                <a:solidFill>
                  <a:schemeClr val="accent1">
                    <a:lumMod val="75000"/>
                  </a:schemeClr>
                </a:solidFill>
              </a:rPr>
              <a:t>Задачи программы: </a:t>
            </a:r>
          </a:p>
          <a:p>
            <a:r>
              <a:rPr lang="ru-RU" dirty="0" smtClean="0"/>
              <a:t>Освоение обучающимися знаний о роли и значимости пищевого фактора в сохранении и укреплении здоровья населения, профилактике болезней цивилизации.</a:t>
            </a:r>
          </a:p>
          <a:p>
            <a:pPr lvl="0"/>
            <a:r>
              <a:rPr lang="ru-RU" dirty="0" smtClean="0"/>
              <a:t>Формирование базовых знаний об основах физиологии пищеварения и значимости режима питания, основных компонентов пиши и критически значимых </a:t>
            </a:r>
            <a:r>
              <a:rPr lang="ru-RU" dirty="0" err="1" smtClean="0"/>
              <a:t>нутриентов</a:t>
            </a:r>
            <a:r>
              <a:rPr lang="ru-RU" dirty="0" smtClean="0"/>
              <a:t> в профилактике нарушений здоровья, обусловленных пищевым фактором.</a:t>
            </a:r>
          </a:p>
          <a:p>
            <a:pPr lvl="0"/>
            <a:r>
              <a:rPr lang="ru-RU" dirty="0" smtClean="0"/>
              <a:t>Формирование у детей необходимых навыков обеспечивающих им осознанную потребность в здоровом питании как основном элементе образа жизни.</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Функции пищеварительного тракта:</a:t>
            </a:r>
            <a:endParaRPr lang="ru-RU" dirty="0"/>
          </a:p>
        </p:txBody>
      </p:sp>
      <p:sp>
        <p:nvSpPr>
          <p:cNvPr id="3" name="Содержимое 2"/>
          <p:cNvSpPr>
            <a:spLocks noGrp="1"/>
          </p:cNvSpPr>
          <p:nvPr>
            <p:ph sz="quarter" idx="1"/>
          </p:nvPr>
        </p:nvSpPr>
        <p:spPr/>
        <p:txBody>
          <a:bodyPr>
            <a:normAutofit fontScale="62500" lnSpcReduction="20000"/>
          </a:bodyPr>
          <a:lstStyle/>
          <a:p>
            <a:pPr lvl="0"/>
            <a:r>
              <a:rPr lang="ru-RU" dirty="0" smtClean="0"/>
              <a:t>секреторная функция - характеризуется образованием пищеварительных соков (слюны, желудочного, поджелудочного, кишечного соков и желчи);</a:t>
            </a:r>
          </a:p>
          <a:p>
            <a:pPr lvl="0"/>
            <a:r>
              <a:rPr lang="ru-RU" dirty="0" smtClean="0"/>
              <a:t>моторная функция - заключается в жевании, глотании, перемешивании, передвижении пищи но пищеварительному тракту и удалению из организма не перевариваемых остатков, в движении ворсинок и </a:t>
            </a:r>
            <a:r>
              <a:rPr lang="ru-RU" dirty="0" err="1" smtClean="0"/>
              <a:t>микроворсинок</a:t>
            </a:r>
            <a:r>
              <a:rPr lang="ru-RU" dirty="0" smtClean="0"/>
              <a:t>; осуществляется мускулатурой пищеварительного аппарата на всех этапах конвейера;</a:t>
            </a:r>
          </a:p>
          <a:p>
            <a:pPr lvl="0"/>
            <a:r>
              <a:rPr lang="ru-RU" dirty="0" smtClean="0"/>
              <a:t>всасывательная функция - заключается в поступлении из полости желудочно-кишечного тракта в кровоток продуктов расщепления белков, жиров и углеводов (аминокислоты, глицерин, жирные кислоты, моносахариды), воды, солей, лекарств и других соединений;</a:t>
            </a:r>
          </a:p>
          <a:p>
            <a:pPr lvl="0"/>
            <a:r>
              <a:rPr lang="ru-RU" dirty="0" smtClean="0"/>
              <a:t>внутрисекреторная функция - заключающаяся в выработке гормонов, оказывающих регулирующее действие на моторную, секреторную и всасывательную функции пищеварительного тракта (</a:t>
            </a:r>
            <a:r>
              <a:rPr lang="ru-RU" dirty="0" err="1" smtClean="0"/>
              <a:t>гастрин</a:t>
            </a:r>
            <a:r>
              <a:rPr lang="ru-RU" dirty="0" smtClean="0"/>
              <a:t>, секретин и другие гормоны);</a:t>
            </a:r>
          </a:p>
          <a:p>
            <a:pPr lvl="0"/>
            <a:r>
              <a:rPr lang="ru-RU" dirty="0" smtClean="0"/>
              <a:t>экскреторная функция - обеспечивает выделение пищеварительными железами в полость желудочно-кишечного тракта продуктов обмена (мочевина, аммиак, желчные пигменты), воды, солей тяжелых металлов, лекарственных препаратов, которые затем удаляются из организма;</a:t>
            </a:r>
          </a:p>
          <a:p>
            <a:pPr lvl="0"/>
            <a:r>
              <a:rPr lang="ru-RU" dirty="0" smtClean="0"/>
              <a:t>является местом обитания симбиотических ассоциаций микроорганизмов.</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Функции нормальной микрофлоры кишечника:</a:t>
            </a:r>
            <a:endParaRPr lang="ru-RU" sz="2800" dirty="0"/>
          </a:p>
        </p:txBody>
      </p:sp>
      <p:sp>
        <p:nvSpPr>
          <p:cNvPr id="3" name="Содержимое 2"/>
          <p:cNvSpPr>
            <a:spLocks noGrp="1"/>
          </p:cNvSpPr>
          <p:nvPr>
            <p:ph sz="quarter" idx="1"/>
          </p:nvPr>
        </p:nvSpPr>
        <p:spPr/>
        <p:txBody>
          <a:bodyPr>
            <a:noAutofit/>
          </a:bodyPr>
          <a:lstStyle/>
          <a:p>
            <a:pPr>
              <a:buNone/>
            </a:pPr>
            <a:r>
              <a:rPr lang="ru-RU" sz="1450" dirty="0" smtClean="0"/>
              <a:t>Нормальная микрофлора и продукты ее метаболизма:</a:t>
            </a:r>
          </a:p>
          <a:p>
            <a:r>
              <a:rPr lang="ru-RU" sz="1450" dirty="0" smtClean="0"/>
              <a:t>участвуют в:</a:t>
            </a:r>
          </a:p>
          <a:p>
            <a:pPr lvl="1"/>
            <a:r>
              <a:rPr lang="ru-RU" sz="1400" dirty="0" smtClean="0">
                <a:solidFill>
                  <a:schemeClr val="tx1"/>
                </a:solidFill>
              </a:rPr>
              <a:t>регуляции газового состава кишечника и других полостей организма;</a:t>
            </a:r>
          </a:p>
          <a:p>
            <a:pPr lvl="1"/>
            <a:r>
              <a:rPr lang="ru-RU" sz="1400" dirty="0" smtClean="0">
                <a:solidFill>
                  <a:schemeClr val="tx1"/>
                </a:solidFill>
              </a:rPr>
              <a:t>метаболизме белков, углеводов, липидов и нуклеиновых кислот;</a:t>
            </a:r>
          </a:p>
          <a:p>
            <a:pPr lvl="1"/>
            <a:r>
              <a:rPr lang="ru-RU" sz="1400" dirty="0" smtClean="0">
                <a:solidFill>
                  <a:schemeClr val="tx1"/>
                </a:solidFill>
              </a:rPr>
              <a:t>водно-солевом обмене (</a:t>
            </a:r>
            <a:r>
              <a:rPr lang="en-US" sz="1400" dirty="0" smtClean="0">
                <a:solidFill>
                  <a:schemeClr val="tx1"/>
                </a:solidFill>
              </a:rPr>
              <a:t>Na</a:t>
            </a:r>
            <a:r>
              <a:rPr lang="ru-RU" sz="1400" dirty="0" smtClean="0">
                <a:solidFill>
                  <a:schemeClr val="tx1"/>
                </a:solidFill>
              </a:rPr>
              <a:t>, К, </a:t>
            </a:r>
            <a:r>
              <a:rPr lang="ru-RU" sz="1400" dirty="0" err="1" smtClean="0">
                <a:solidFill>
                  <a:schemeClr val="tx1"/>
                </a:solidFill>
              </a:rPr>
              <a:t>Са</a:t>
            </a:r>
            <a:r>
              <a:rPr lang="ru-RU" sz="1400" dirty="0" smtClean="0">
                <a:solidFill>
                  <a:schemeClr val="tx1"/>
                </a:solidFill>
              </a:rPr>
              <a:t>, </a:t>
            </a:r>
            <a:r>
              <a:rPr lang="en-US" sz="1400" dirty="0" smtClean="0">
                <a:solidFill>
                  <a:schemeClr val="tx1"/>
                </a:solidFill>
              </a:rPr>
              <a:t>Mg</a:t>
            </a:r>
            <a:r>
              <a:rPr lang="ru-RU" sz="1400" dirty="0" smtClean="0">
                <a:solidFill>
                  <a:schemeClr val="tx1"/>
                </a:solidFill>
              </a:rPr>
              <a:t>, </a:t>
            </a:r>
            <a:r>
              <a:rPr lang="en-US" sz="1400" dirty="0" smtClean="0">
                <a:solidFill>
                  <a:schemeClr val="tx1"/>
                </a:solidFill>
              </a:rPr>
              <a:t>Zn</a:t>
            </a:r>
            <a:r>
              <a:rPr lang="ru-RU" sz="1400" dirty="0" smtClean="0">
                <a:solidFill>
                  <a:schemeClr val="tx1"/>
                </a:solidFill>
              </a:rPr>
              <a:t>, </a:t>
            </a:r>
            <a:r>
              <a:rPr lang="en-US" sz="1400" dirty="0" smtClean="0">
                <a:solidFill>
                  <a:schemeClr val="tx1"/>
                </a:solidFill>
              </a:rPr>
              <a:t>Fe</a:t>
            </a:r>
            <a:r>
              <a:rPr lang="ru-RU" sz="1400" dirty="0" smtClean="0">
                <a:solidFill>
                  <a:schemeClr val="tx1"/>
                </a:solidFill>
              </a:rPr>
              <a:t>, Си, </a:t>
            </a:r>
            <a:r>
              <a:rPr lang="en-US" sz="1400" dirty="0" err="1" smtClean="0">
                <a:solidFill>
                  <a:schemeClr val="tx1"/>
                </a:solidFill>
              </a:rPr>
              <a:t>Mn</a:t>
            </a:r>
            <a:r>
              <a:rPr lang="ru-RU" sz="1400" dirty="0" smtClean="0">
                <a:solidFill>
                  <a:schemeClr val="tx1"/>
                </a:solidFill>
              </a:rPr>
              <a:t>, Р, </a:t>
            </a:r>
            <a:r>
              <a:rPr lang="en-US" sz="1400" dirty="0" err="1" smtClean="0">
                <a:solidFill>
                  <a:schemeClr val="tx1"/>
                </a:solidFill>
              </a:rPr>
              <a:t>Cl</a:t>
            </a:r>
            <a:r>
              <a:rPr lang="en-US" sz="1400" dirty="0" smtClean="0">
                <a:solidFill>
                  <a:schemeClr val="tx1"/>
                </a:solidFill>
              </a:rPr>
              <a:t> </a:t>
            </a:r>
            <a:r>
              <a:rPr lang="ru-RU" sz="1400" dirty="0" smtClean="0">
                <a:solidFill>
                  <a:schemeClr val="tx1"/>
                </a:solidFill>
              </a:rPr>
              <a:t>и др.);</a:t>
            </a:r>
          </a:p>
          <a:p>
            <a:pPr lvl="1"/>
            <a:r>
              <a:rPr lang="ru-RU" sz="1400" dirty="0" smtClean="0">
                <a:solidFill>
                  <a:schemeClr val="tx1"/>
                </a:solidFill>
              </a:rPr>
              <a:t>обеспечении колонизационной </a:t>
            </a:r>
            <a:r>
              <a:rPr lang="ru-RU" sz="1400" dirty="0" err="1" smtClean="0">
                <a:solidFill>
                  <a:schemeClr val="tx1"/>
                </a:solidFill>
              </a:rPr>
              <a:t>резистентности</a:t>
            </a:r>
            <a:r>
              <a:rPr lang="ru-RU" sz="1400" dirty="0" smtClean="0">
                <a:solidFill>
                  <a:schemeClr val="tx1"/>
                </a:solidFill>
              </a:rPr>
              <a:t>, предотвращая приживление и размножение в кишечнике чужеродных организмов или заселение тех или иных областей пищеварительного тракта несвойственными для них видами микроорганизмов);</a:t>
            </a:r>
          </a:p>
          <a:p>
            <a:pPr lvl="1"/>
            <a:r>
              <a:rPr lang="ru-RU" sz="1400" dirty="0" smtClean="0">
                <a:solidFill>
                  <a:schemeClr val="tx1"/>
                </a:solidFill>
              </a:rPr>
              <a:t>рециркуляции </a:t>
            </a:r>
            <a:r>
              <a:rPr lang="ru-RU" sz="1400" dirty="0" err="1" smtClean="0">
                <a:solidFill>
                  <a:schemeClr val="tx1"/>
                </a:solidFill>
              </a:rPr>
              <a:t>стероидных</a:t>
            </a:r>
            <a:r>
              <a:rPr lang="ru-RU" sz="1400" dirty="0" smtClean="0">
                <a:solidFill>
                  <a:schemeClr val="tx1"/>
                </a:solidFill>
              </a:rPr>
              <a:t> соединений и других макромолекул (включая лекарственные препараты);</a:t>
            </a:r>
          </a:p>
          <a:p>
            <a:pPr lvl="1"/>
            <a:r>
              <a:rPr lang="ru-RU" sz="1400" dirty="0" err="1" smtClean="0">
                <a:solidFill>
                  <a:schemeClr val="tx1"/>
                </a:solidFill>
              </a:rPr>
              <a:t>детоксикации</a:t>
            </a:r>
            <a:r>
              <a:rPr lang="ru-RU" sz="1400" dirty="0" smtClean="0">
                <a:solidFill>
                  <a:schemeClr val="tx1"/>
                </a:solidFill>
              </a:rPr>
              <a:t> экзогенных и эндогенных субстратов;</a:t>
            </a:r>
          </a:p>
          <a:p>
            <a:r>
              <a:rPr lang="ru-RU" sz="1450" dirty="0" smtClean="0"/>
              <a:t>обладают </a:t>
            </a:r>
            <a:r>
              <a:rPr lang="ru-RU" sz="1450" dirty="0" err="1" smtClean="0"/>
              <a:t>морфокинетическим</a:t>
            </a:r>
            <a:r>
              <a:rPr lang="ru-RU" sz="1450" dirty="0" smtClean="0"/>
              <a:t> действием (стимулируют рост эпителиальных клеток, скорость их обновления на слизистых, перистальтику, влияют на количество потребляемой пищи и т.д.);</a:t>
            </a:r>
          </a:p>
          <a:p>
            <a:pPr lvl="0"/>
            <a:r>
              <a:rPr lang="ru-RU" sz="1450" dirty="0" smtClean="0"/>
              <a:t>выполняют </a:t>
            </a:r>
            <a:r>
              <a:rPr lang="ru-RU" sz="1450" dirty="0" err="1" smtClean="0"/>
              <a:t>иммуногенную</a:t>
            </a:r>
            <a:r>
              <a:rPr lang="ru-RU" sz="1450" dirty="0" smtClean="0"/>
              <a:t> (усиливают гуморальный и тканевой иммунитет, стимулируют фагоцитоз, продукцию иммуноглобулинов, </a:t>
            </a:r>
            <a:r>
              <a:rPr lang="ru-RU" sz="1450" dirty="0" err="1" smtClean="0"/>
              <a:t>интерлейкинов</a:t>
            </a:r>
            <a:r>
              <a:rPr lang="ru-RU" sz="1450" dirty="0" smtClean="0"/>
              <a:t>, </a:t>
            </a:r>
            <a:r>
              <a:rPr lang="ru-RU" sz="1450" dirty="0" err="1" smtClean="0"/>
              <a:t>цитокинов</a:t>
            </a:r>
            <a:r>
              <a:rPr lang="ru-RU" sz="1450" dirty="0" smtClean="0"/>
              <a:t>);</a:t>
            </a:r>
          </a:p>
          <a:p>
            <a:pPr lvl="0"/>
            <a:r>
              <a:rPr lang="ru-RU" sz="1450" dirty="0" smtClean="0"/>
              <a:t>служат источником энергии (образование жирных кислот);</a:t>
            </a:r>
          </a:p>
          <a:p>
            <a:pPr lvl="0"/>
            <a:r>
              <a:rPr lang="ru-RU" sz="1450" dirty="0" smtClean="0"/>
              <a:t>продуцируют разнообразные биологически активные соединения (витамины, </a:t>
            </a:r>
            <a:r>
              <a:rPr lang="ru-RU" sz="1450" dirty="0" err="1" smtClean="0"/>
              <a:t>липополисахариды</a:t>
            </a:r>
            <a:r>
              <a:rPr lang="ru-RU" sz="1450" dirty="0" smtClean="0"/>
              <a:t>, </a:t>
            </a:r>
            <a:r>
              <a:rPr lang="ru-RU" sz="1450" dirty="0" err="1" smtClean="0"/>
              <a:t>пептидогликаны</a:t>
            </a:r>
            <a:r>
              <a:rPr lang="ru-RU" sz="1450" dirty="0" smtClean="0"/>
              <a:t>, амины, антибиотики и другие соединения с </a:t>
            </a:r>
            <a:r>
              <a:rPr lang="ru-RU" sz="1450" dirty="0" err="1" smtClean="0"/>
              <a:t>антимикробной</a:t>
            </a:r>
            <a:r>
              <a:rPr lang="ru-RU" sz="1450" dirty="0" smtClean="0"/>
              <a:t> активностью, </a:t>
            </a:r>
            <a:r>
              <a:rPr lang="ru-RU" sz="1450" dirty="0" err="1" smtClean="0"/>
              <a:t>нейропептиды</a:t>
            </a:r>
            <a:r>
              <a:rPr lang="ru-RU" sz="1450" dirty="0" smtClean="0"/>
              <a:t>, </a:t>
            </a:r>
            <a:r>
              <a:rPr lang="en-US" sz="1450" dirty="0" smtClean="0"/>
              <a:t>N</a:t>
            </a:r>
            <a:r>
              <a:rPr lang="ru-RU" sz="1450" dirty="0" smtClean="0"/>
              <a:t>0, индолы).</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Дисбактериоз</a:t>
            </a:r>
            <a:r>
              <a:rPr lang="ru-RU" dirty="0" smtClean="0"/>
              <a:t>:</a:t>
            </a: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smtClean="0"/>
              <a:t>В результате нарушения </a:t>
            </a:r>
            <a:r>
              <a:rPr lang="ru-RU" dirty="0" err="1" smtClean="0"/>
              <a:t>нормобиоценоза</a:t>
            </a:r>
            <a:r>
              <a:rPr lang="ru-RU" dirty="0" smtClean="0"/>
              <a:t> возникает </a:t>
            </a:r>
            <a:r>
              <a:rPr lang="ru-RU" dirty="0" err="1" smtClean="0"/>
              <a:t>дисбактериоз</a:t>
            </a:r>
            <a:r>
              <a:rPr lang="ru-RU" dirty="0" smtClean="0"/>
              <a:t>. </a:t>
            </a:r>
          </a:p>
          <a:p>
            <a:r>
              <a:rPr lang="ru-RU" dirty="0" err="1" smtClean="0"/>
              <a:t>Дисбактериоз</a:t>
            </a:r>
            <a:r>
              <a:rPr lang="ru-RU" dirty="0" smtClean="0"/>
              <a:t> кишечника является одним из факторов, способствующих затяжному, рецидивирующему течению целого ряда заболеваний (диспепсия, аллергии, частые простудные заболевания, гиповитаминоз В).</a:t>
            </a:r>
          </a:p>
          <a:p>
            <a:pPr>
              <a:buNone/>
            </a:pPr>
            <a:r>
              <a:rPr lang="ru-RU" dirty="0" smtClean="0"/>
              <a:t>Установлено четыре формы проявления </a:t>
            </a:r>
            <a:r>
              <a:rPr lang="ru-RU" dirty="0" err="1" smtClean="0"/>
              <a:t>дисбактериоза</a:t>
            </a:r>
            <a:r>
              <a:rPr lang="ru-RU" dirty="0" smtClean="0"/>
              <a:t>, выражающиеся:</a:t>
            </a:r>
          </a:p>
          <a:p>
            <a:pPr marL="514350" lvl="0" indent="-514350">
              <a:buFont typeface="+mj-lt"/>
              <a:buAutoNum type="arabicPeriod"/>
            </a:pPr>
            <a:r>
              <a:rPr lang="ru-RU" dirty="0" smtClean="0"/>
              <a:t>нарушением иммунного статуса;</a:t>
            </a:r>
          </a:p>
          <a:p>
            <a:pPr marL="514350" lvl="0" indent="-514350">
              <a:buFont typeface="+mj-lt"/>
              <a:buAutoNum type="arabicPeriod"/>
            </a:pPr>
            <a:r>
              <a:rPr lang="ru-RU" dirty="0" smtClean="0"/>
              <a:t>нарушением пищеварения и усвояемости пищи, отсутствием аппетита и снижением синтеза витаминов группы В;</a:t>
            </a:r>
          </a:p>
          <a:p>
            <a:pPr marL="514350" lvl="0" indent="-514350">
              <a:buFont typeface="+mj-lt"/>
              <a:buAutoNum type="arabicPeriod"/>
            </a:pPr>
            <a:r>
              <a:rPr lang="ru-RU" dirty="0" smtClean="0"/>
              <a:t>снижением толерантности слизистой кишечника к действию патогенной микрофлоры;</a:t>
            </a:r>
          </a:p>
          <a:p>
            <a:pPr marL="514350" lvl="0" indent="-514350">
              <a:buFont typeface="+mj-lt"/>
              <a:buAutoNum type="arabicPeriod"/>
            </a:pPr>
            <a:r>
              <a:rPr lang="ru-RU" dirty="0" smtClean="0"/>
              <a:t>снижением </a:t>
            </a:r>
            <a:r>
              <a:rPr lang="ru-RU" dirty="0" err="1" smtClean="0"/>
              <a:t>детоксикационной</a:t>
            </a:r>
            <a:r>
              <a:rPr lang="ru-RU" dirty="0" smtClean="0"/>
              <a:t> способности микрофлоры.</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Лечение и профилактика </a:t>
            </a:r>
            <a:r>
              <a:rPr lang="ru-RU" dirty="0" err="1" smtClean="0"/>
              <a:t>дисбактериоза</a:t>
            </a:r>
            <a:r>
              <a:rPr lang="ru-RU" dirty="0" smtClean="0"/>
              <a:t>:</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dirty="0" smtClean="0"/>
              <a:t>Наиболее эффективным средством профилактики и лечения </a:t>
            </a:r>
            <a:r>
              <a:rPr lang="ru-RU" dirty="0" err="1" smtClean="0"/>
              <a:t>дисбактериоза</a:t>
            </a:r>
            <a:r>
              <a:rPr lang="ru-RU" dirty="0" smtClean="0"/>
              <a:t> являются препараты </a:t>
            </a:r>
            <a:r>
              <a:rPr lang="ru-RU" dirty="0" err="1" smtClean="0"/>
              <a:t>бифидумбактерина</a:t>
            </a:r>
            <a:r>
              <a:rPr lang="ru-RU" dirty="0" smtClean="0"/>
              <a:t>.</a:t>
            </a:r>
          </a:p>
          <a:p>
            <a:r>
              <a:rPr lang="ru-RU" dirty="0" smtClean="0"/>
              <a:t>Хороший эффект первичной и вторичной профилактики </a:t>
            </a:r>
            <a:r>
              <a:rPr lang="ru-RU" dirty="0" err="1" smtClean="0"/>
              <a:t>дисбактериоза</a:t>
            </a:r>
            <a:r>
              <a:rPr lang="ru-RU" dirty="0" smtClean="0"/>
              <a:t> достигается использованием отечественных кисломолочных продуктов, </a:t>
            </a:r>
            <a:r>
              <a:rPr lang="ru-RU" dirty="0" err="1" smtClean="0"/>
              <a:t>биомороженного</a:t>
            </a:r>
            <a:r>
              <a:rPr lang="ru-RU" dirty="0" smtClean="0"/>
              <a:t>. Два стакана кефира в день или одна порция </a:t>
            </a:r>
            <a:r>
              <a:rPr lang="ru-RU" dirty="0" err="1" smtClean="0"/>
              <a:t>биомороженного</a:t>
            </a:r>
            <a:r>
              <a:rPr lang="ru-RU" dirty="0" smtClean="0"/>
              <a:t> обеспечивают организм полезной микрофлорой, суточной потребностью кальция, витаминов и аминокислот, необходимых для предупреждения </a:t>
            </a:r>
            <a:r>
              <a:rPr lang="ru-RU" dirty="0" err="1" smtClean="0"/>
              <a:t>остеопороза</a:t>
            </a:r>
            <a:r>
              <a:rPr lang="ru-RU" dirty="0" smtClean="0"/>
              <a:t>.</a:t>
            </a:r>
          </a:p>
          <a:p>
            <a:r>
              <a:rPr lang="ru-RU" dirty="0" smtClean="0"/>
              <a:t>По своему действию </a:t>
            </a:r>
            <a:r>
              <a:rPr lang="ru-RU" dirty="0" err="1" smtClean="0"/>
              <a:t>пробиотические</a:t>
            </a:r>
            <a:r>
              <a:rPr lang="ru-RU" dirty="0" smtClean="0"/>
              <a:t> препараты, применяемые при </a:t>
            </a:r>
            <a:r>
              <a:rPr lang="ru-RU" dirty="0" err="1" smtClean="0"/>
              <a:t>дисбактериозе</a:t>
            </a:r>
            <a:r>
              <a:rPr lang="ru-RU" dirty="0" smtClean="0"/>
              <a:t>, разделяются на классы:</a:t>
            </a:r>
          </a:p>
          <a:p>
            <a:pPr marL="514350" lvl="0" indent="-514350">
              <a:buFont typeface="+mj-lt"/>
              <a:buAutoNum type="arabicPeriod"/>
            </a:pPr>
            <a:r>
              <a:rPr lang="ru-RU" sz="1900" b="1" dirty="0" smtClean="0"/>
              <a:t>Классические </a:t>
            </a:r>
            <a:r>
              <a:rPr lang="ru-RU" sz="1900" b="1" dirty="0" err="1" smtClean="0"/>
              <a:t>пробиотики</a:t>
            </a:r>
            <a:r>
              <a:rPr lang="ru-RU" sz="1900" b="1" dirty="0" smtClean="0"/>
              <a:t> (из облигатной флоры человеческого организма: коли-, </a:t>
            </a:r>
            <a:r>
              <a:rPr lang="ru-RU" sz="1900" b="1" dirty="0" err="1" smtClean="0"/>
              <a:t>бифидум</a:t>
            </a:r>
            <a:r>
              <a:rPr lang="ru-RU" sz="1900" b="1" dirty="0" smtClean="0"/>
              <a:t>-, </a:t>
            </a:r>
            <a:r>
              <a:rPr lang="ru-RU" sz="1900" b="1" dirty="0" err="1" smtClean="0"/>
              <a:t>лактобактерин</a:t>
            </a:r>
            <a:r>
              <a:rPr lang="ru-RU" sz="1900" b="1" dirty="0" smtClean="0"/>
              <a:t>.).</a:t>
            </a:r>
          </a:p>
          <a:p>
            <a:pPr marL="514350" lvl="0" indent="-514350">
              <a:buFont typeface="+mj-lt"/>
              <a:buAutoNum type="arabicPeriod"/>
            </a:pPr>
            <a:r>
              <a:rPr lang="ru-RU" sz="1900" b="1" dirty="0" err="1" smtClean="0"/>
              <a:t>Самоэлиминируюшиеся</a:t>
            </a:r>
            <a:r>
              <a:rPr lang="ru-RU" sz="1900" b="1" dirty="0" smtClean="0"/>
              <a:t> антагонисты (из штаммов, не характерных для организма: </a:t>
            </a:r>
            <a:r>
              <a:rPr lang="ru-RU" sz="1900" b="1" dirty="0" err="1" smtClean="0"/>
              <a:t>бактисубтил</a:t>
            </a:r>
            <a:r>
              <a:rPr lang="ru-RU" sz="1900" b="1" dirty="0" smtClean="0"/>
              <a:t>, </a:t>
            </a:r>
            <a:r>
              <a:rPr lang="ru-RU" sz="1900" b="1" dirty="0" err="1" smtClean="0"/>
              <a:t>биоспорин</a:t>
            </a:r>
            <a:r>
              <a:rPr lang="ru-RU" sz="1900" b="1" dirty="0" smtClean="0"/>
              <a:t>, </a:t>
            </a:r>
            <a:r>
              <a:rPr lang="ru-RU" sz="1900" b="1" dirty="0" err="1" smtClean="0"/>
              <a:t>споробакт</a:t>
            </a:r>
            <a:r>
              <a:rPr lang="ru-RU" sz="1900" b="1" dirty="0" smtClean="0"/>
              <a:t>).</a:t>
            </a:r>
          </a:p>
          <a:p>
            <a:pPr marL="514350" lvl="0" indent="-514350">
              <a:buFont typeface="+mj-lt"/>
              <a:buAutoNum type="arabicPeriod"/>
            </a:pPr>
            <a:r>
              <a:rPr lang="ru-RU" sz="1900" b="1" dirty="0" smtClean="0"/>
              <a:t>Комбинированные </a:t>
            </a:r>
            <a:r>
              <a:rPr lang="ru-RU" sz="1900" b="1" dirty="0" err="1" smtClean="0"/>
              <a:t>пробиотики</a:t>
            </a:r>
            <a:r>
              <a:rPr lang="ru-RU" sz="1900" b="1" dirty="0" smtClean="0"/>
              <a:t> (</a:t>
            </a:r>
            <a:r>
              <a:rPr lang="ru-RU" sz="1900" b="1" dirty="0" err="1" smtClean="0"/>
              <a:t>бифилонг</a:t>
            </a:r>
            <a:r>
              <a:rPr lang="ru-RU" sz="1900" b="1" dirty="0" smtClean="0"/>
              <a:t>, </a:t>
            </a:r>
            <a:r>
              <a:rPr lang="ru-RU" sz="1900" b="1" dirty="0" err="1" smtClean="0"/>
              <a:t>бификол</a:t>
            </a:r>
            <a:r>
              <a:rPr lang="ru-RU" sz="1900" b="1" dirty="0" smtClean="0"/>
              <a:t>, </a:t>
            </a:r>
            <a:r>
              <a:rPr lang="ru-RU" sz="1900" b="1" dirty="0" err="1" smtClean="0"/>
              <a:t>аципол</a:t>
            </a:r>
            <a:r>
              <a:rPr lang="ru-RU" sz="1900" b="1" dirty="0" smtClean="0"/>
              <a:t>, </a:t>
            </a:r>
            <a:r>
              <a:rPr lang="ru-RU" sz="1900" b="1" dirty="0" err="1" smtClean="0"/>
              <a:t>линекс</a:t>
            </a:r>
            <a:r>
              <a:rPr lang="ru-RU" sz="1900" b="1" dirty="0" smtClean="0"/>
              <a:t>, </a:t>
            </a:r>
            <a:r>
              <a:rPr lang="ru-RU" sz="1900" b="1" dirty="0" err="1" smtClean="0"/>
              <a:t>биобактон</a:t>
            </a:r>
            <a:r>
              <a:rPr lang="ru-RU" sz="1900" b="1" dirty="0" smtClean="0"/>
              <a:t>, </a:t>
            </a:r>
            <a:r>
              <a:rPr lang="ru-RU" sz="1900" b="1" dirty="0" err="1" smtClean="0"/>
              <a:t>кипацид</a:t>
            </a:r>
            <a:r>
              <a:rPr lang="ru-RU" sz="1900" b="1" dirty="0" smtClean="0"/>
              <a:t>).</a:t>
            </a:r>
          </a:p>
          <a:p>
            <a:pPr marL="514350" lvl="0" indent="-514350">
              <a:buFont typeface="+mj-lt"/>
              <a:buAutoNum type="arabicPeriod"/>
            </a:pPr>
            <a:r>
              <a:rPr lang="ru-RU" sz="1900" b="1" dirty="0" err="1" smtClean="0"/>
              <a:t>Иммобилизированные</a:t>
            </a:r>
            <a:r>
              <a:rPr lang="ru-RU" sz="1900" b="1" dirty="0" smtClean="0"/>
              <a:t> на сорбенте живые бактерии (</a:t>
            </a:r>
            <a:r>
              <a:rPr lang="ru-RU" sz="1900" b="1" dirty="0" err="1" smtClean="0"/>
              <a:t>бифидумбактерин</a:t>
            </a:r>
            <a:r>
              <a:rPr lang="ru-RU" sz="1900" b="1" dirty="0" smtClean="0"/>
              <a:t>- форте).</a:t>
            </a:r>
          </a:p>
          <a:p>
            <a:pPr marL="514350" lvl="0" indent="-514350">
              <a:buFont typeface="+mj-lt"/>
              <a:buAutoNum type="arabicPeriod"/>
            </a:pPr>
            <a:r>
              <a:rPr lang="ru-RU" sz="1900" b="1" dirty="0" smtClean="0"/>
              <a:t>Комбинированные с лизоцимом (</a:t>
            </a:r>
            <a:r>
              <a:rPr lang="ru-RU" sz="1900" b="1" dirty="0" err="1" smtClean="0"/>
              <a:t>бифилиз</a:t>
            </a:r>
            <a:r>
              <a:rPr lang="ru-RU" sz="1900" b="1" dirty="0" smtClean="0"/>
              <a:t>).</a:t>
            </a:r>
          </a:p>
          <a:p>
            <a:pPr marL="514350" lvl="0" indent="-514350">
              <a:buFont typeface="+mj-lt"/>
              <a:buAutoNum type="arabicPeriod"/>
            </a:pPr>
            <a:r>
              <a:rPr lang="ru-RU" sz="1900" b="1" dirty="0" smtClean="0"/>
              <a:t>Препараты - продукты метаболизма нормальной микрофлоры (</a:t>
            </a:r>
            <a:r>
              <a:rPr lang="ru-RU" sz="1900" b="1" dirty="0" err="1" smtClean="0"/>
              <a:t>хилак</a:t>
            </a:r>
            <a:r>
              <a:rPr lang="ru-RU" sz="1900" b="1" dirty="0" smtClean="0"/>
              <a:t>- форте).</a:t>
            </a:r>
          </a:p>
          <a:p>
            <a:pPr marL="514350" lvl="0" indent="-514350">
              <a:buFont typeface="+mj-lt"/>
              <a:buAutoNum type="arabicPeriod"/>
            </a:pPr>
            <a:r>
              <a:rPr lang="ru-RU" sz="1900" b="1" dirty="0" err="1" smtClean="0"/>
              <a:t>Рекомбинантные</a:t>
            </a:r>
            <a:r>
              <a:rPr lang="ru-RU" sz="1900" b="1" dirty="0" smtClean="0"/>
              <a:t> - </a:t>
            </a:r>
            <a:r>
              <a:rPr lang="ru-RU" sz="1900" b="1" dirty="0" err="1" smtClean="0"/>
              <a:t>субалин</a:t>
            </a:r>
            <a:r>
              <a:rPr lang="ru-RU" sz="1900" b="1" dirty="0" smtClean="0"/>
              <a:t> (бактерии </a:t>
            </a:r>
            <a:r>
              <a:rPr lang="en-US" sz="1900" b="1" dirty="0" err="1" smtClean="0"/>
              <a:t>Subtilis</a:t>
            </a:r>
            <a:r>
              <a:rPr lang="ru-RU" sz="1900" b="1" dirty="0" smtClean="0"/>
              <a:t>, контролирующие синтез сс2-интерферона).</a:t>
            </a:r>
          </a:p>
          <a:p>
            <a:endParaRPr lang="ru-RU" dirty="0" smtClean="0"/>
          </a:p>
          <a:p>
            <a:endParaRPr lang="ru-RU" dirty="0" smtClean="0"/>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Лекция 4: Основные компоненты пищи</a:t>
            </a:r>
            <a:endParaRPr lang="ru-RU" dirty="0"/>
          </a:p>
        </p:txBody>
      </p:sp>
      <p:sp>
        <p:nvSpPr>
          <p:cNvPr id="3" name="Содержимое 2"/>
          <p:cNvSpPr>
            <a:spLocks noGrp="1"/>
          </p:cNvSpPr>
          <p:nvPr>
            <p:ph sz="quarter" idx="1"/>
          </p:nvPr>
        </p:nvSpPr>
        <p:spPr/>
        <p:txBody>
          <a:bodyPr/>
          <a:lstStyle/>
          <a:p>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Пищевая ценность:</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dirty="0" smtClean="0"/>
              <a:t>Пищевая ценность продукта - понятие, отражающее полноту полезных свойств продукта, включая степень обеспечения физиологических потребностей человека в пищевых веществах и энергии. Пищевая ценность характеризуется, прежде всего, химическим составом продукта, с учетом потребления его в общепринятых количествах, и энергетической ценностью.</a:t>
            </a:r>
          </a:p>
          <a:p>
            <a:r>
              <a:rPr lang="ru-RU" dirty="0" smtClean="0"/>
              <a:t>Пищевые субстраты, обеспечивающие организм энергетическим и пластическим материалом, могут рассматриваться как основные компоненты пищи. Применительно к человеку, к таковым можно отнести воду, неорганические соли, белки, углеводы, жиры и витамины.</a:t>
            </a:r>
          </a:p>
          <a:p>
            <a:r>
              <a:rPr lang="ru-RU" dirty="0" smtClean="0"/>
              <a:t>Критерием оценки качества пищевой ценности является содержание в 100 г съедобной части продукта белков, жиров, углеводов (в г), некоторых витаминов, макро- и микроэлементов (в мг), энергетическая ценность (в ккал или кДж), дополнительные показатели. В связи с чем именно эта информация наносится на этикетке (маркировочном ярлыке) всех реализуемых в торговой сети продуктов.</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Усвояемость пищевых веществ:</a:t>
            </a:r>
            <a:endParaRPr lang="ru-RU" dirty="0"/>
          </a:p>
        </p:txBody>
      </p:sp>
      <p:sp>
        <p:nvSpPr>
          <p:cNvPr id="3" name="Содержимое 2"/>
          <p:cNvSpPr>
            <a:spLocks noGrp="1"/>
          </p:cNvSpPr>
          <p:nvPr>
            <p:ph sz="quarter" idx="1"/>
          </p:nvPr>
        </p:nvSpPr>
        <p:spPr/>
        <p:txBody>
          <a:bodyPr>
            <a:normAutofit fontScale="85000" lnSpcReduction="20000"/>
          </a:bodyPr>
          <a:lstStyle/>
          <a:p>
            <a:r>
              <a:rPr lang="ru-RU" dirty="0" smtClean="0"/>
              <a:t>На усвояемость компонентов пищи влияет их форма связи в продукте, наличие пищевых волокон, способ кулинарной обработки, наличие соединений, способствующих лучшей усвояемости, присутствие или отсутствие ряда витаминов, функциональное состояние организма, наличие заболеваний. </a:t>
            </a:r>
          </a:p>
          <a:p>
            <a:r>
              <a:rPr lang="ru-RU" dirty="0" smtClean="0"/>
              <a:t>Поэтому следует различать понятия «пищевая ценность» продуктов питания и «реальная пищевая ценность». </a:t>
            </a:r>
          </a:p>
          <a:p>
            <a:r>
              <a:rPr lang="ru-RU" dirty="0" smtClean="0"/>
              <a:t>Причины неодинаковой усвояемости различны. Усвояемость белка, например, может колебаться от 70 до 96 %, макроэлементов, таких как фосфор, кальций, магний — от 20 до 90%, большинства микроэлементов (железо, цинк и т.д.) — от 1 до 30 %. Также в широких пределах варьируется усвояемость жиров, углеводов и витаминов.</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04800"/>
            <a:ext cx="8534400" cy="758952"/>
          </a:xfrm>
        </p:spPr>
        <p:txBody>
          <a:bodyPr>
            <a:normAutofit fontScale="90000"/>
          </a:bodyPr>
          <a:lstStyle/>
          <a:p>
            <a:r>
              <a:rPr lang="ru-RU" dirty="0" smtClean="0"/>
              <a:t>Биологическая ценность, энергетическая ценность, биологическая эффективность</a:t>
            </a:r>
            <a:endParaRPr lang="ru-RU" dirty="0"/>
          </a:p>
        </p:txBody>
      </p:sp>
      <p:sp>
        <p:nvSpPr>
          <p:cNvPr id="3" name="Содержимое 2"/>
          <p:cNvSpPr>
            <a:spLocks noGrp="1"/>
          </p:cNvSpPr>
          <p:nvPr>
            <p:ph sz="quarter" idx="1"/>
          </p:nvPr>
        </p:nvSpPr>
        <p:spPr>
          <a:xfrm>
            <a:off x="301752" y="1527048"/>
            <a:ext cx="8503920" cy="5102352"/>
          </a:xfrm>
        </p:spPr>
        <p:txBody>
          <a:bodyPr>
            <a:normAutofit fontScale="70000" lnSpcReduction="20000"/>
          </a:bodyPr>
          <a:lstStyle/>
          <a:p>
            <a:r>
              <a:rPr lang="ru-RU" dirty="0" smtClean="0"/>
              <a:t>Биологической ценностью называют показатель качества пищевого белка, отражающий степень соответствия его аминокислотного состава потребностям организма в аминокислотах для синтеза белка.</a:t>
            </a:r>
          </a:p>
          <a:p>
            <a:r>
              <a:rPr lang="ru-RU" dirty="0" smtClean="0"/>
              <a:t>Под энергетической ценностью понимают количество энергии (ккал, кДж), высвобождаемой в организме из пищевых веществ продуктов для обеспечения его физиологических функций. При сгорании в атмосфере кислорода 1 г углеводов выделяется в среднем 4,3 ккал, 1 г жиров — 9,45 ккал, 1 г белков — 5,65 ккал. Но поскольку пищевые вещества усваиваются организмом не полностью, то принято, что 1 г белков пищи дает 4 ккал, 1 г жиров — 9 ккал, а углеводов — 4 ккал. Таким образом, зная химический состав пищи, легко подсчитать, сколько энергетического материала получает человек.</a:t>
            </a:r>
          </a:p>
          <a:p>
            <a:r>
              <a:rPr lang="ru-RU" dirty="0" smtClean="0"/>
              <a:t>Биологическая эффективность - показатель качества жировых компонентов пищевых продуктов, отражающий содержание в них полиненасыщенных жирных кислот. Биологическую эффективность жировых компонентов пищи оценивают по коэффициенту биологической эффективности. Его расчет основан на определении количества всех жирных кислот, входящих в состав жира. Полученные данные сопоставляют с гипотетическим, «идеальным» жиром.</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тезисы:</a:t>
            </a:r>
            <a:endParaRPr lang="ru-RU" dirty="0"/>
          </a:p>
        </p:txBody>
      </p:sp>
      <p:sp>
        <p:nvSpPr>
          <p:cNvPr id="3" name="Содержимое 2"/>
          <p:cNvSpPr>
            <a:spLocks noGrp="1"/>
          </p:cNvSpPr>
          <p:nvPr>
            <p:ph sz="quarter" idx="1"/>
          </p:nvPr>
        </p:nvSpPr>
        <p:spPr/>
        <p:txBody>
          <a:bodyPr>
            <a:normAutofit fontScale="92500" lnSpcReduction="20000"/>
          </a:bodyPr>
          <a:lstStyle/>
          <a:p>
            <a:r>
              <a:rPr lang="ru-RU" dirty="0" smtClean="0"/>
              <a:t>Отдельные химические соединения, входящие в состав пищи, называют </a:t>
            </a:r>
            <a:r>
              <a:rPr lang="ru-RU" dirty="0" err="1" smtClean="0"/>
              <a:t>нутриентами</a:t>
            </a:r>
            <a:r>
              <a:rPr lang="ru-RU" dirty="0" smtClean="0"/>
              <a:t> (макро- и </a:t>
            </a:r>
            <a:r>
              <a:rPr lang="ru-RU" dirty="0" err="1" smtClean="0"/>
              <a:t>микронутриенты</a:t>
            </a:r>
            <a:r>
              <a:rPr lang="ru-RU" dirty="0" smtClean="0"/>
              <a:t>). </a:t>
            </a:r>
          </a:p>
          <a:p>
            <a:r>
              <a:rPr lang="ru-RU" dirty="0" smtClean="0"/>
              <a:t>К </a:t>
            </a:r>
            <a:r>
              <a:rPr lang="ru-RU" dirty="0" err="1" smtClean="0"/>
              <a:t>макронутриентам</a:t>
            </a:r>
            <a:r>
              <a:rPr lang="ru-RU" dirty="0" smtClean="0"/>
              <a:t> относят углеводы, липиды, белки, некоторые минеральные вещества, а к </a:t>
            </a:r>
            <a:r>
              <a:rPr lang="ru-RU" dirty="0" err="1" smtClean="0"/>
              <a:t>микронутриентам</a:t>
            </a:r>
            <a:r>
              <a:rPr lang="ru-RU" dirty="0" smtClean="0"/>
              <a:t> — витамины и ряд минеральных соединений. </a:t>
            </a:r>
          </a:p>
          <a:p>
            <a:r>
              <a:rPr lang="ru-RU" dirty="0" smtClean="0"/>
              <a:t>В состав пищи входят также </a:t>
            </a:r>
            <a:r>
              <a:rPr lang="ru-RU" dirty="0" err="1" smtClean="0"/>
              <a:t>неалиментарные</a:t>
            </a:r>
            <a:r>
              <a:rPr lang="ru-RU" dirty="0" smtClean="0"/>
              <a:t> компоненты, которые не являются источниками энергии для организма и не используются в качестве строительного материала. Это так называемые балластные соединения — целлюлоза (клетчатка), лигнин, пектиновые вещества.</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304800"/>
            <a:ext cx="8534400" cy="758952"/>
          </a:xfrm>
        </p:spPr>
        <p:txBody>
          <a:bodyPr>
            <a:normAutofit fontScale="90000"/>
          </a:bodyPr>
          <a:lstStyle/>
          <a:p>
            <a:r>
              <a:rPr lang="ru-RU" dirty="0" smtClean="0"/>
              <a:t>Примерные значения суточной потребности в энергии (ккал/сутки)</a:t>
            </a:r>
            <a:endParaRPr lang="ru-RU" dirty="0"/>
          </a:p>
        </p:txBody>
      </p:sp>
      <p:graphicFrame>
        <p:nvGraphicFramePr>
          <p:cNvPr id="4" name="Таблица 3"/>
          <p:cNvGraphicFramePr>
            <a:graphicFrameLocks noGrp="1"/>
          </p:cNvGraphicFramePr>
          <p:nvPr/>
        </p:nvGraphicFramePr>
        <p:xfrm>
          <a:off x="304800" y="1600200"/>
          <a:ext cx="8458200" cy="4727325"/>
        </p:xfrm>
        <a:graphic>
          <a:graphicData uri="http://schemas.openxmlformats.org/drawingml/2006/table">
            <a:tbl>
              <a:tblPr/>
              <a:tblGrid>
                <a:gridCol w="1410154"/>
                <a:gridCol w="694160"/>
                <a:gridCol w="703258"/>
                <a:gridCol w="650491"/>
                <a:gridCol w="642303"/>
                <a:gridCol w="606822"/>
                <a:gridCol w="589535"/>
                <a:gridCol w="598633"/>
                <a:gridCol w="637754"/>
                <a:gridCol w="929793"/>
                <a:gridCol w="995297"/>
              </a:tblGrid>
              <a:tr h="877632">
                <a:tc>
                  <a:txBody>
                    <a:bodyPr/>
                    <a:lstStyle/>
                    <a:p>
                      <a:pPr algn="ctr">
                        <a:lnSpc>
                          <a:spcPts val="950"/>
                        </a:lnSpc>
                        <a:spcAft>
                          <a:spcPts val="0"/>
                        </a:spcAft>
                      </a:pPr>
                      <a:r>
                        <a:rPr lang="ru-RU" sz="950" b="1" i="0" u="none" strike="noStrike" spc="0" dirty="0">
                          <a:solidFill>
                            <a:srgbClr val="000000"/>
                          </a:solidFill>
                          <a:latin typeface="Arial"/>
                          <a:ea typeface="Arial"/>
                          <a:cs typeface="Arial"/>
                        </a:rPr>
                        <a:t>возраст</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101600" indent="101600">
                        <a:lnSpc>
                          <a:spcPts val="1250"/>
                        </a:lnSpc>
                        <a:spcAft>
                          <a:spcPts val="0"/>
                        </a:spcAft>
                      </a:pPr>
                      <a:r>
                        <a:rPr lang="ru-RU" sz="950" b="1" i="0" u="none" strike="noStrike" spc="0" dirty="0">
                          <a:solidFill>
                            <a:srgbClr val="000000"/>
                          </a:solidFill>
                          <a:latin typeface="Arial"/>
                          <a:ea typeface="Arial"/>
                          <a:cs typeface="Arial"/>
                        </a:rPr>
                        <a:t>Основной обмен </a:t>
                      </a:r>
                      <a:r>
                        <a:rPr lang="ru-RU" sz="950" b="1" i="0" u="none" strike="noStrike" spc="0" dirty="0" smtClean="0">
                          <a:solidFill>
                            <a:srgbClr val="000000"/>
                          </a:solidFill>
                          <a:latin typeface="Arial"/>
                          <a:ea typeface="Arial"/>
                          <a:cs typeface="Arial"/>
                        </a:rPr>
                        <a:t>(ккал/кг массы </a:t>
                      </a:r>
                      <a:r>
                        <a:rPr lang="ru-RU" sz="950" b="1" i="0" u="none" strike="noStrike" spc="0" dirty="0">
                          <a:solidFill>
                            <a:srgbClr val="000000"/>
                          </a:solidFill>
                          <a:latin typeface="Arial"/>
                          <a:ea typeface="Arial"/>
                          <a:cs typeface="Arial"/>
                        </a:rPr>
                        <a:t>тела)</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algn="ctr">
                        <a:lnSpc>
                          <a:spcPts val="1295"/>
                        </a:lnSpc>
                        <a:spcAft>
                          <a:spcPts val="0"/>
                        </a:spcAft>
                      </a:pPr>
                      <a:r>
                        <a:rPr lang="ru-RU" sz="950" b="1" i="0" u="none" strike="noStrike" spc="0" dirty="0">
                          <a:solidFill>
                            <a:srgbClr val="000000"/>
                          </a:solidFill>
                          <a:latin typeface="Arial"/>
                          <a:ea typeface="Arial"/>
                          <a:cs typeface="Arial"/>
                        </a:rPr>
                        <a:t>Основной обмен (ккал</a:t>
                      </a:r>
                      <a:r>
                        <a:rPr lang="ru-RU" sz="950" b="1" i="0" u="none" strike="noStrike" spc="0" dirty="0" smtClean="0">
                          <a:solidFill>
                            <a:srgbClr val="000000"/>
                          </a:solidFill>
                          <a:latin typeface="Arial"/>
                          <a:ea typeface="Arial"/>
                          <a:cs typeface="Arial"/>
                        </a:rPr>
                        <a:t>) – энергия</a:t>
                      </a:r>
                      <a:r>
                        <a:rPr lang="ru-RU" sz="950" b="1" i="0" u="none" strike="noStrike" spc="0" baseline="0" dirty="0" smtClean="0">
                          <a:solidFill>
                            <a:srgbClr val="000000"/>
                          </a:solidFill>
                          <a:latin typeface="Arial"/>
                          <a:ea typeface="Arial"/>
                          <a:cs typeface="Arial"/>
                        </a:rPr>
                        <a:t> для работы организма в покое</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a:lnSpc>
                          <a:spcPts val="950"/>
                        </a:lnSpc>
                        <a:spcAft>
                          <a:spcPts val="0"/>
                        </a:spcAft>
                      </a:pPr>
                      <a:r>
                        <a:rPr lang="ru-RU" sz="950" b="1" i="0" u="none" strike="noStrike" spc="0" dirty="0">
                          <a:solidFill>
                            <a:srgbClr val="000000"/>
                          </a:solidFill>
                          <a:latin typeface="Arial"/>
                          <a:ea typeface="Arial"/>
                          <a:cs typeface="Arial"/>
                        </a:rPr>
                        <a:t>СДДП (ккал</a:t>
                      </a:r>
                      <a:r>
                        <a:rPr lang="ru-RU" sz="950" b="1" i="0" u="none" strike="noStrike" spc="0" dirty="0" smtClean="0">
                          <a:solidFill>
                            <a:srgbClr val="000000"/>
                          </a:solidFill>
                          <a:latin typeface="Arial"/>
                          <a:ea typeface="Arial"/>
                          <a:cs typeface="Arial"/>
                        </a:rPr>
                        <a:t>)-энергия для переваривания пищи</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marL="165100">
                        <a:lnSpc>
                          <a:spcPts val="950"/>
                        </a:lnSpc>
                        <a:spcAft>
                          <a:spcPts val="0"/>
                        </a:spcAft>
                      </a:pPr>
                      <a:r>
                        <a:rPr lang="ru-RU" sz="950" b="1" i="0" u="none" strike="noStrike" spc="0" dirty="0">
                          <a:solidFill>
                            <a:srgbClr val="000000"/>
                          </a:solidFill>
                          <a:latin typeface="Arial"/>
                          <a:ea typeface="Arial"/>
                          <a:cs typeface="Arial"/>
                        </a:rPr>
                        <a:t>ДА (ккал</a:t>
                      </a:r>
                      <a:r>
                        <a:rPr lang="ru-RU" sz="950" b="1" i="0" u="none" strike="noStrike" spc="0" dirty="0" smtClean="0">
                          <a:solidFill>
                            <a:srgbClr val="000000"/>
                          </a:solidFill>
                          <a:latin typeface="Arial"/>
                          <a:ea typeface="Arial"/>
                          <a:cs typeface="Arial"/>
                        </a:rPr>
                        <a:t>)-энергия для двигательной активности</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gridSpan="2">
                  <a:txBody>
                    <a:bodyPr/>
                    <a:lstStyle/>
                    <a:p>
                      <a:pPr algn="ctr">
                        <a:lnSpc>
                          <a:spcPts val="1250"/>
                        </a:lnSpc>
                        <a:spcAft>
                          <a:spcPts val="0"/>
                        </a:spcAft>
                      </a:pPr>
                      <a:r>
                        <a:rPr lang="ru-RU" sz="950" b="1" i="0" u="none" strike="noStrike" spc="0">
                          <a:solidFill>
                            <a:srgbClr val="000000"/>
                          </a:solidFill>
                          <a:latin typeface="Arial"/>
                          <a:ea typeface="Arial"/>
                          <a:cs typeface="Arial"/>
                        </a:rPr>
                        <a:t>Итоговое значение суточной потребности в энергии (ккал)</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219408">
                <a:tc>
                  <a:txBody>
                    <a:bodyPr/>
                    <a:lstStyle/>
                    <a:p>
                      <a:pPr>
                        <a:spcAft>
                          <a:spcPts val="0"/>
                        </a:spcAft>
                      </a:pPr>
                      <a:endParaRPr lang="ru-RU" sz="5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90500">
                        <a:lnSpc>
                          <a:spcPts val="950"/>
                        </a:lnSpc>
                        <a:spcAft>
                          <a:spcPts val="0"/>
                        </a:spcAft>
                      </a:pPr>
                      <a:r>
                        <a:rPr lang="ru-RU" sz="950" b="1" i="0" u="none" strike="noStrike" spc="0">
                          <a:solidFill>
                            <a:srgbClr val="000000"/>
                          </a:solidFill>
                          <a:latin typeface="Arial"/>
                          <a:ea typeface="Arial"/>
                          <a:cs typeface="Arial"/>
                        </a:rPr>
                        <a:t>д</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950"/>
                        </a:lnSpc>
                        <a:spcAft>
                          <a:spcPts val="0"/>
                        </a:spcAft>
                      </a:pPr>
                      <a:r>
                        <a:rPr lang="ru-RU" sz="950" b="1" i="0" u="none" strike="noStrike" spc="0">
                          <a:solidFill>
                            <a:srgbClr val="000000"/>
                          </a:solidFill>
                          <a:latin typeface="Arial"/>
                          <a:ea typeface="Arial"/>
                          <a:cs typeface="Arial"/>
                        </a:rPr>
                        <a:t>М</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7800">
                        <a:lnSpc>
                          <a:spcPts val="950"/>
                        </a:lnSpc>
                        <a:spcAft>
                          <a:spcPts val="0"/>
                        </a:spcAft>
                      </a:pPr>
                      <a:r>
                        <a:rPr lang="ru-RU" sz="950" b="1" i="0" u="none" strike="noStrike" spc="0">
                          <a:solidFill>
                            <a:srgbClr val="000000"/>
                          </a:solidFill>
                          <a:latin typeface="Arial"/>
                          <a:ea typeface="Arial"/>
                          <a:cs typeface="Arial"/>
                        </a:rPr>
                        <a:t>М</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7800">
                        <a:lnSpc>
                          <a:spcPts val="950"/>
                        </a:lnSpc>
                        <a:spcAft>
                          <a:spcPts val="0"/>
                        </a:spcAft>
                      </a:pPr>
                      <a:r>
                        <a:rPr lang="ru-RU" sz="950" b="1" i="0" u="none" strike="noStrike" spc="0">
                          <a:solidFill>
                            <a:srgbClr val="000000"/>
                          </a:solidFill>
                          <a:latin typeface="Arial"/>
                          <a:ea typeface="Arial"/>
                          <a:cs typeface="Arial"/>
                        </a:rPr>
                        <a:t>д</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М</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52400">
                        <a:lnSpc>
                          <a:spcPts val="1300"/>
                        </a:lnSpc>
                        <a:spcAft>
                          <a:spcPts val="0"/>
                        </a:spcAft>
                      </a:pPr>
                      <a:r>
                        <a:rPr lang="ru-RU" sz="1300" b="0" i="0" u="none" strike="noStrike" spc="0">
                          <a:solidFill>
                            <a:srgbClr val="000000"/>
                          </a:solidFill>
                          <a:latin typeface="Times New Roman"/>
                          <a:ea typeface="Arial Unicode MS"/>
                          <a:cs typeface="Times New Roman"/>
                        </a:rPr>
                        <a:t>Д</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М</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7800">
                        <a:lnSpc>
                          <a:spcPts val="1300"/>
                        </a:lnSpc>
                        <a:spcAft>
                          <a:spcPts val="0"/>
                        </a:spcAft>
                      </a:pPr>
                      <a:r>
                        <a:rPr lang="ru-RU" sz="1300" b="0" i="0" u="none" strike="noStrike" spc="0">
                          <a:solidFill>
                            <a:srgbClr val="000000"/>
                          </a:solidFill>
                          <a:latin typeface="Times New Roman"/>
                          <a:ea typeface="Arial Unicode MS"/>
                          <a:cs typeface="Times New Roman"/>
                        </a:rPr>
                        <a:t>Д</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950"/>
                        </a:lnSpc>
                        <a:spcAft>
                          <a:spcPts val="0"/>
                        </a:spcAft>
                      </a:pPr>
                      <a:r>
                        <a:rPr lang="ru-RU" sz="950" b="1" i="0" u="none" strike="noStrike" spc="0" dirty="0">
                          <a:solidFill>
                            <a:srgbClr val="000000"/>
                          </a:solidFill>
                          <a:latin typeface="Arial"/>
                          <a:ea typeface="Times New Roman"/>
                          <a:cs typeface="Arial"/>
                        </a:rPr>
                        <a:t>Д</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300"/>
                        </a:lnSpc>
                        <a:spcAft>
                          <a:spcPts val="0"/>
                        </a:spcAft>
                      </a:pPr>
                      <a:r>
                        <a:rPr lang="ru-RU" sz="1300" b="0" i="0" u="none" strike="noStrike" spc="0" dirty="0">
                          <a:solidFill>
                            <a:srgbClr val="000000"/>
                          </a:solidFill>
                          <a:latin typeface="Times New Roman"/>
                          <a:ea typeface="Arial Unicode MS"/>
                          <a:cs typeface="Times New Roman"/>
                        </a:rPr>
                        <a:t>м</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4345">
                <a:tc>
                  <a:txBody>
                    <a:bodyPr/>
                    <a:lstStyle/>
                    <a:p>
                      <a:pPr marL="139700">
                        <a:lnSpc>
                          <a:spcPts val="950"/>
                        </a:lnSpc>
                        <a:spcAft>
                          <a:spcPts val="0"/>
                        </a:spcAft>
                      </a:pPr>
                      <a:r>
                        <a:rPr lang="ru-RU" sz="950" b="1" i="0" u="none" strike="noStrike" spc="0">
                          <a:solidFill>
                            <a:srgbClr val="000000"/>
                          </a:solidFill>
                          <a:latin typeface="Arial"/>
                          <a:ea typeface="Arial"/>
                          <a:cs typeface="Arial"/>
                        </a:rPr>
                        <a:t>от 1 до 2 лет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dirty="0">
                          <a:solidFill>
                            <a:srgbClr val="000000"/>
                          </a:solidFill>
                          <a:latin typeface="Arial"/>
                          <a:ea typeface="Arial"/>
                          <a:cs typeface="Arial"/>
                        </a:rPr>
                        <a:t>59.5</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59.5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623,7</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623,7</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93,6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93,6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437.7</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437,7</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1155.0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1155,0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2530">
                <a:tc>
                  <a:txBody>
                    <a:bodyPr/>
                    <a:lstStyle/>
                    <a:p>
                      <a:pPr marL="139700">
                        <a:lnSpc>
                          <a:spcPts val="950"/>
                        </a:lnSpc>
                        <a:spcAft>
                          <a:spcPts val="0"/>
                        </a:spcAft>
                      </a:pPr>
                      <a:r>
                        <a:rPr lang="ru-RU" sz="950" b="1" i="0" u="none" strike="noStrike" spc="0">
                          <a:solidFill>
                            <a:srgbClr val="000000"/>
                          </a:solidFill>
                          <a:latin typeface="Arial"/>
                          <a:ea typeface="Arial"/>
                          <a:cs typeface="Arial"/>
                        </a:rPr>
                        <a:t>от 2 до 3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56.7</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dirty="0">
                          <a:solidFill>
                            <a:srgbClr val="000000"/>
                          </a:solidFill>
                          <a:latin typeface="Arial"/>
                          <a:ea typeface="Arial"/>
                          <a:cs typeface="Arial"/>
                        </a:rPr>
                        <a:t>56.7</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648.0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648.0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000"/>
                        </a:lnSpc>
                        <a:spcAft>
                          <a:spcPts val="0"/>
                        </a:spcAft>
                      </a:pPr>
                      <a:r>
                        <a:rPr lang="ru-RU" sz="950" b="1" i="0" u="none" strike="noStrike" spc="0">
                          <a:solidFill>
                            <a:srgbClr val="000000"/>
                          </a:solidFill>
                          <a:latin typeface="Arial"/>
                          <a:ea typeface="Arial"/>
                          <a:cs typeface="Arial"/>
                        </a:rPr>
                        <a:t>97 </a:t>
                      </a:r>
                      <a:r>
                        <a:rPr lang="ru-RU" sz="1000" b="0" i="1" u="none" strike="noStrike" spc="0">
                          <a:solidFill>
                            <a:srgbClr val="000000"/>
                          </a:solidFill>
                          <a:latin typeface="Times New Roman"/>
                          <a:ea typeface="Arial Unicode MS"/>
                          <a:cs typeface="Times New Roman"/>
                        </a:rPr>
                        <a:t>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972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454.8</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454.8</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1200.0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1200,0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4345">
                <a:tc>
                  <a:txBody>
                    <a:bodyPr/>
                    <a:lstStyle/>
                    <a:p>
                      <a:pPr marL="139700">
                        <a:lnSpc>
                          <a:spcPts val="950"/>
                        </a:lnSpc>
                        <a:spcAft>
                          <a:spcPts val="0"/>
                        </a:spcAft>
                      </a:pPr>
                      <a:r>
                        <a:rPr lang="ru-RU" sz="950" b="1" i="0" u="none" strike="noStrike" spc="0">
                          <a:solidFill>
                            <a:srgbClr val="000000"/>
                          </a:solidFill>
                          <a:latin typeface="Arial"/>
                          <a:ea typeface="Arial"/>
                          <a:cs typeface="Arial"/>
                        </a:rPr>
                        <a:t>от 3 до 4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54,1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54.1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dirty="0">
                          <a:solidFill>
                            <a:srgbClr val="000000"/>
                          </a:solidFill>
                          <a:latin typeface="Arial"/>
                          <a:ea typeface="Arial"/>
                          <a:cs typeface="Arial"/>
                        </a:rPr>
                        <a:t>756,0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756,0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113,4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113,4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530.6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530,6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1400,0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1400,0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2530">
                <a:tc>
                  <a:txBody>
                    <a:bodyPr/>
                    <a:lstStyle/>
                    <a:p>
                      <a:pPr marL="139700">
                        <a:lnSpc>
                          <a:spcPts val="950"/>
                        </a:lnSpc>
                        <a:spcAft>
                          <a:spcPts val="0"/>
                        </a:spcAft>
                      </a:pPr>
                      <a:r>
                        <a:rPr lang="ru-RU" sz="950" b="1" i="0" u="none" strike="noStrike" spc="0">
                          <a:solidFill>
                            <a:srgbClr val="000000"/>
                          </a:solidFill>
                          <a:latin typeface="Arial"/>
                          <a:ea typeface="Arial"/>
                          <a:cs typeface="Arial"/>
                        </a:rPr>
                        <a:t>от 4 до 5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51,9</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51.9</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918.0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918.0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137.7</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137.7</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644.3</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644.3</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1700.0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1700,0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8564">
                <a:tc>
                  <a:txBody>
                    <a:bodyPr/>
                    <a:lstStyle/>
                    <a:p>
                      <a:pPr marL="139700">
                        <a:lnSpc>
                          <a:spcPts val="950"/>
                        </a:lnSpc>
                        <a:spcAft>
                          <a:spcPts val="0"/>
                        </a:spcAft>
                      </a:pPr>
                      <a:r>
                        <a:rPr lang="ru-RU" sz="950" b="1" i="0" u="none" strike="noStrike" spc="0">
                          <a:solidFill>
                            <a:srgbClr val="000000"/>
                          </a:solidFill>
                          <a:latin typeface="Arial"/>
                          <a:ea typeface="Arial"/>
                          <a:cs typeface="Arial"/>
                        </a:rPr>
                        <a:t>от 5 до 6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49.1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49.1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972,0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dirty="0">
                          <a:solidFill>
                            <a:srgbClr val="000000"/>
                          </a:solidFill>
                          <a:latin typeface="Arial"/>
                          <a:ea typeface="Arial"/>
                          <a:cs typeface="Arial"/>
                        </a:rPr>
                        <a:t>972.0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145,8</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145.8</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6822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682,2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1800,0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1800,0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4091">
                <a:tc>
                  <a:txBody>
                    <a:bodyPr/>
                    <a:lstStyle/>
                    <a:p>
                      <a:pPr marL="139700">
                        <a:lnSpc>
                          <a:spcPts val="950"/>
                        </a:lnSpc>
                        <a:spcAft>
                          <a:spcPts val="0"/>
                        </a:spcAft>
                      </a:pPr>
                      <a:r>
                        <a:rPr lang="ru-RU" sz="950" b="1" i="0" u="none" strike="noStrike" spc="0">
                          <a:solidFill>
                            <a:srgbClr val="000000"/>
                          </a:solidFill>
                          <a:latin typeface="Arial"/>
                          <a:ea typeface="Arial"/>
                          <a:cs typeface="Arial"/>
                        </a:rPr>
                        <a:t>от 6 до 7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46.4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46.4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1026.0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1026,0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153,9</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153.9</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720.1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720,1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1900,0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1900.0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8564">
                <a:tc>
                  <a:txBody>
                    <a:bodyPr/>
                    <a:lstStyle/>
                    <a:p>
                      <a:pPr marL="139700">
                        <a:lnSpc>
                          <a:spcPts val="950"/>
                        </a:lnSpc>
                        <a:spcAft>
                          <a:spcPts val="0"/>
                        </a:spcAft>
                      </a:pPr>
                      <a:r>
                        <a:rPr lang="ru-RU" sz="950" b="1" i="0" u="none" strike="noStrike" spc="0">
                          <a:solidFill>
                            <a:srgbClr val="000000"/>
                          </a:solidFill>
                          <a:latin typeface="Arial"/>
                          <a:ea typeface="Arial"/>
                          <a:cs typeface="Arial"/>
                        </a:rPr>
                        <a:t>от 7 до 8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43.7</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43.7</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1080.0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1080.0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162,0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162.0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dirty="0">
                          <a:solidFill>
                            <a:srgbClr val="000000"/>
                          </a:solidFill>
                          <a:latin typeface="Arial"/>
                          <a:ea typeface="Arial"/>
                          <a:cs typeface="Arial"/>
                        </a:rPr>
                        <a:t>758.0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758,0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2000,0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2000,0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2530">
                <a:tc>
                  <a:txBody>
                    <a:bodyPr/>
                    <a:lstStyle/>
                    <a:p>
                      <a:pPr marL="139700">
                        <a:lnSpc>
                          <a:spcPts val="950"/>
                        </a:lnSpc>
                        <a:spcAft>
                          <a:spcPts val="0"/>
                        </a:spcAft>
                      </a:pPr>
                      <a:r>
                        <a:rPr lang="ru-RU" sz="950" b="1" i="0" u="none" strike="noStrike" spc="0">
                          <a:solidFill>
                            <a:srgbClr val="000000"/>
                          </a:solidFill>
                          <a:latin typeface="Arial"/>
                          <a:ea typeface="Arial"/>
                          <a:cs typeface="Arial"/>
                        </a:rPr>
                        <a:t>от 8 до 9 лет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40,1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40.1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1107,0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1107,0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166,1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166.1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777.0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dirty="0">
                          <a:solidFill>
                            <a:srgbClr val="000000"/>
                          </a:solidFill>
                          <a:latin typeface="Arial"/>
                          <a:ea typeface="Arial"/>
                          <a:cs typeface="Arial"/>
                        </a:rPr>
                        <a:t>777,0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2050,0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2050,0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8311">
                <a:tc>
                  <a:txBody>
                    <a:bodyPr/>
                    <a:lstStyle/>
                    <a:p>
                      <a:pPr marL="139700">
                        <a:lnSpc>
                          <a:spcPts val="950"/>
                        </a:lnSpc>
                        <a:spcAft>
                          <a:spcPts val="0"/>
                        </a:spcAft>
                      </a:pPr>
                      <a:r>
                        <a:rPr lang="ru-RU" sz="950" b="1" i="0" u="none" strike="noStrike" spc="0">
                          <a:solidFill>
                            <a:srgbClr val="000000"/>
                          </a:solidFill>
                          <a:latin typeface="Arial"/>
                          <a:ea typeface="Arial"/>
                          <a:cs typeface="Arial"/>
                        </a:rPr>
                        <a:t>от 9 доЮ лет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37,5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37.5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1161.0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1161.0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174,2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174.2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814.9</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814.9</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dirty="0">
                          <a:solidFill>
                            <a:srgbClr val="000000"/>
                          </a:solidFill>
                          <a:latin typeface="Arial"/>
                          <a:ea typeface="Arial"/>
                          <a:cs typeface="Arial"/>
                        </a:rPr>
                        <a:t>2150,0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2150,0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8564">
                <a:tc>
                  <a:txBody>
                    <a:bodyPr/>
                    <a:lstStyle/>
                    <a:p>
                      <a:pPr>
                        <a:lnSpc>
                          <a:spcPts val="950"/>
                        </a:lnSpc>
                        <a:spcAft>
                          <a:spcPts val="0"/>
                        </a:spcAft>
                      </a:pPr>
                      <a:r>
                        <a:rPr lang="ru-RU" sz="950" b="1" i="0" u="none" strike="noStrike" spc="0">
                          <a:solidFill>
                            <a:srgbClr val="000000"/>
                          </a:solidFill>
                          <a:latin typeface="Arial"/>
                          <a:ea typeface="Arial"/>
                          <a:cs typeface="Arial"/>
                        </a:rPr>
                        <a:t>от 10 до 11 лет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35,6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35.6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1188,0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1188,0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178,2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178.2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833.8</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833.8</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dirty="0">
                          <a:solidFill>
                            <a:srgbClr val="000000"/>
                          </a:solidFill>
                          <a:latin typeface="Arial"/>
                          <a:ea typeface="Arial"/>
                          <a:cs typeface="Arial"/>
                        </a:rPr>
                        <a:t>2200,0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dirty="0">
                          <a:solidFill>
                            <a:srgbClr val="000000"/>
                          </a:solidFill>
                          <a:latin typeface="Arial"/>
                          <a:ea typeface="Arial"/>
                          <a:cs typeface="Arial"/>
                        </a:rPr>
                        <a:t>2200.0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8311">
                <a:tc>
                  <a:txBody>
                    <a:bodyPr/>
                    <a:lstStyle/>
                    <a:p>
                      <a:pPr>
                        <a:lnSpc>
                          <a:spcPts val="950"/>
                        </a:lnSpc>
                        <a:spcAft>
                          <a:spcPts val="0"/>
                        </a:spcAft>
                      </a:pPr>
                      <a:r>
                        <a:rPr lang="ru-RU" sz="950" b="1" i="0" u="none" strike="noStrike" spc="0">
                          <a:solidFill>
                            <a:srgbClr val="000000"/>
                          </a:solidFill>
                          <a:latin typeface="Arial"/>
                          <a:ea typeface="Arial"/>
                          <a:cs typeface="Arial"/>
                        </a:rPr>
                        <a:t>от 11 до 12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32,1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35.0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1188,0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1296,0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178.2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194,4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833.8</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909.6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2200,0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dirty="0">
                          <a:solidFill>
                            <a:srgbClr val="000000"/>
                          </a:solidFill>
                          <a:latin typeface="Arial"/>
                          <a:ea typeface="Arial"/>
                          <a:cs typeface="Arial"/>
                        </a:rPr>
                        <a:t>2400,0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8564">
                <a:tc>
                  <a:txBody>
                    <a:bodyPr/>
                    <a:lstStyle/>
                    <a:p>
                      <a:pPr>
                        <a:lnSpc>
                          <a:spcPts val="950"/>
                        </a:lnSpc>
                        <a:spcAft>
                          <a:spcPts val="0"/>
                        </a:spcAft>
                      </a:pPr>
                      <a:r>
                        <a:rPr lang="ru-RU" sz="950" b="1" i="0" u="none" strike="noStrike" spc="0">
                          <a:solidFill>
                            <a:srgbClr val="000000"/>
                          </a:solidFill>
                          <a:latin typeface="Arial"/>
                          <a:ea typeface="Arial"/>
                          <a:cs typeface="Arial"/>
                        </a:rPr>
                        <a:t>от 12 до 13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30,4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33.4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1228,5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1336,5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184,3</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200.5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8622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938.0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2275,0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dirty="0">
                          <a:solidFill>
                            <a:srgbClr val="000000"/>
                          </a:solidFill>
                          <a:latin typeface="Arial"/>
                          <a:ea typeface="Arial"/>
                          <a:cs typeface="Arial"/>
                        </a:rPr>
                        <a:t>2475.0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2530">
                <a:tc>
                  <a:txBody>
                    <a:bodyPr/>
                    <a:lstStyle/>
                    <a:p>
                      <a:pPr>
                        <a:lnSpc>
                          <a:spcPts val="950"/>
                        </a:lnSpc>
                        <a:spcAft>
                          <a:spcPts val="0"/>
                        </a:spcAft>
                      </a:pPr>
                      <a:r>
                        <a:rPr lang="ru-RU" sz="950" b="1" i="0" u="none" strike="noStrike" spc="0">
                          <a:solidFill>
                            <a:srgbClr val="000000"/>
                          </a:solidFill>
                          <a:latin typeface="Arial"/>
                          <a:ea typeface="Arial"/>
                          <a:cs typeface="Arial"/>
                        </a:rPr>
                        <a:t>от 13 до 14 лет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25,9</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30,2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1255.5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1363,5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188,3</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204,5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8812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957.0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2325,0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a:solidFill>
                            <a:srgbClr val="000000"/>
                          </a:solidFill>
                          <a:latin typeface="Arial"/>
                          <a:ea typeface="Arial"/>
                          <a:cs typeface="Arial"/>
                        </a:rPr>
                        <a:t>2525,0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4345">
                <a:tc>
                  <a:txBody>
                    <a:bodyPr/>
                    <a:lstStyle/>
                    <a:p>
                      <a:pPr>
                        <a:lnSpc>
                          <a:spcPts val="950"/>
                        </a:lnSpc>
                        <a:spcAft>
                          <a:spcPts val="0"/>
                        </a:spcAft>
                      </a:pPr>
                      <a:r>
                        <a:rPr lang="ru-RU" sz="950" b="1" i="0" u="none" strike="noStrike" spc="0">
                          <a:solidFill>
                            <a:srgbClr val="000000"/>
                          </a:solidFill>
                          <a:latin typeface="Arial"/>
                          <a:ea typeface="Arial"/>
                          <a:cs typeface="Arial"/>
                        </a:rPr>
                        <a:t>от 14 до 15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25,0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27.6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1296,0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1404,0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194,4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210.6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909.6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985.4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2400,0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dirty="0">
                          <a:solidFill>
                            <a:srgbClr val="000000"/>
                          </a:solidFill>
                          <a:latin typeface="Arial"/>
                          <a:ea typeface="Arial"/>
                          <a:cs typeface="Arial"/>
                        </a:rPr>
                        <a:t>2600,0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8311">
                <a:tc>
                  <a:txBody>
                    <a:bodyPr/>
                    <a:lstStyle/>
                    <a:p>
                      <a:pPr>
                        <a:lnSpc>
                          <a:spcPts val="950"/>
                        </a:lnSpc>
                        <a:spcAft>
                          <a:spcPts val="0"/>
                        </a:spcAft>
                      </a:pPr>
                      <a:r>
                        <a:rPr lang="ru-RU" sz="950" b="1" i="0" u="none" strike="noStrike" spc="0">
                          <a:solidFill>
                            <a:srgbClr val="000000"/>
                          </a:solidFill>
                          <a:latin typeface="Arial"/>
                          <a:ea typeface="Arial"/>
                          <a:cs typeface="Arial"/>
                        </a:rPr>
                        <a:t>от 15 до 16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25,0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26,4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1323,0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1512,0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198,5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226.8</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928.6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1061,2</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2450,0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dirty="0">
                          <a:solidFill>
                            <a:srgbClr val="000000"/>
                          </a:solidFill>
                          <a:latin typeface="Arial"/>
                          <a:ea typeface="Arial"/>
                          <a:cs typeface="Arial"/>
                        </a:rPr>
                        <a:t>2800,0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6125">
                <a:tc>
                  <a:txBody>
                    <a:bodyPr/>
                    <a:lstStyle/>
                    <a:p>
                      <a:pPr>
                        <a:lnSpc>
                          <a:spcPts val="950"/>
                        </a:lnSpc>
                        <a:spcAft>
                          <a:spcPts val="0"/>
                        </a:spcAft>
                      </a:pPr>
                      <a:r>
                        <a:rPr lang="ru-RU" sz="950" b="1" i="0" u="none" strike="noStrike" spc="0">
                          <a:solidFill>
                            <a:srgbClr val="000000"/>
                          </a:solidFill>
                          <a:latin typeface="Arial"/>
                          <a:ea typeface="Arial"/>
                          <a:cs typeface="Arial"/>
                        </a:rPr>
                        <a:t>от 16 до 17 лет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24.5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25,6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1350,0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1566,0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202.5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234.9</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947.5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1099.1</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2500,0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dirty="0">
                          <a:solidFill>
                            <a:srgbClr val="000000"/>
                          </a:solidFill>
                          <a:latin typeface="Arial"/>
                          <a:ea typeface="Arial"/>
                          <a:cs typeface="Arial"/>
                        </a:rPr>
                        <a:t>2900.0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7725">
                <a:tc>
                  <a:txBody>
                    <a:bodyPr/>
                    <a:lstStyle/>
                    <a:p>
                      <a:pPr>
                        <a:lnSpc>
                          <a:spcPts val="950"/>
                        </a:lnSpc>
                        <a:spcAft>
                          <a:spcPts val="0"/>
                        </a:spcAft>
                      </a:pPr>
                      <a:r>
                        <a:rPr lang="ru-RU" sz="950" b="1" i="0" u="none" strike="noStrike" spc="0">
                          <a:solidFill>
                            <a:srgbClr val="000000"/>
                          </a:solidFill>
                          <a:latin typeface="Arial"/>
                          <a:ea typeface="Arial"/>
                          <a:cs typeface="Arial"/>
                        </a:rPr>
                        <a:t>от 17 до 18 пет</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24.4</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7000">
                        <a:lnSpc>
                          <a:spcPts val="950"/>
                        </a:lnSpc>
                        <a:spcAft>
                          <a:spcPts val="0"/>
                        </a:spcAft>
                      </a:pPr>
                      <a:r>
                        <a:rPr lang="ru-RU" sz="950" b="1" i="0" u="none" strike="noStrike" spc="0">
                          <a:solidFill>
                            <a:srgbClr val="000000"/>
                          </a:solidFill>
                          <a:latin typeface="Arial"/>
                          <a:ea typeface="Arial"/>
                          <a:cs typeface="Arial"/>
                        </a:rPr>
                        <a:t>25,0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1377,0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1620,0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206,6</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243,0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966.5</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950"/>
                        </a:lnSpc>
                        <a:spcAft>
                          <a:spcPts val="0"/>
                        </a:spcAft>
                      </a:pPr>
                      <a:r>
                        <a:rPr lang="ru-RU" sz="950" b="1" i="0" u="none" strike="noStrike" spc="0">
                          <a:solidFill>
                            <a:srgbClr val="000000"/>
                          </a:solidFill>
                          <a:latin typeface="Arial"/>
                          <a:ea typeface="Arial"/>
                          <a:cs typeface="Arial"/>
                        </a:rPr>
                        <a:t>1137.0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9700">
                        <a:lnSpc>
                          <a:spcPts val="950"/>
                        </a:lnSpc>
                        <a:spcAft>
                          <a:spcPts val="0"/>
                        </a:spcAft>
                      </a:pPr>
                      <a:r>
                        <a:rPr lang="ru-RU" sz="950" b="1" i="0" u="none" strike="noStrike" spc="0">
                          <a:solidFill>
                            <a:srgbClr val="000000"/>
                          </a:solidFill>
                          <a:latin typeface="Arial"/>
                          <a:ea typeface="Arial"/>
                          <a:cs typeface="Arial"/>
                        </a:rPr>
                        <a:t>2550.0</a:t>
                      </a:r>
                      <a:endParaRPr lang="ru-RU" sz="120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a:lnSpc>
                          <a:spcPts val="950"/>
                        </a:lnSpc>
                        <a:spcAft>
                          <a:spcPts val="0"/>
                        </a:spcAft>
                      </a:pPr>
                      <a:r>
                        <a:rPr lang="ru-RU" sz="950" b="1" i="0" u="none" strike="noStrike" spc="0" dirty="0" smtClean="0">
                          <a:solidFill>
                            <a:srgbClr val="000000"/>
                          </a:solidFill>
                          <a:latin typeface="Arial"/>
                          <a:ea typeface="Arial"/>
                          <a:cs typeface="Arial"/>
                        </a:rPr>
                        <a:t>3000,0</a:t>
                      </a:r>
                      <a:endParaRPr lang="ru-RU" sz="1200" dirty="0">
                        <a:solidFill>
                          <a:srgbClr val="000000"/>
                        </a:solidFill>
                        <a:latin typeface="Arial Unicode MS"/>
                        <a:ea typeface="Times New Roman"/>
                        <a:cs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600200"/>
            <a:ext cx="8305800" cy="4191000"/>
          </a:xfrm>
        </p:spPr>
        <p:txBody>
          <a:bodyPr>
            <a:normAutofit/>
          </a:bodyPr>
          <a:lstStyle/>
          <a:p>
            <a:r>
              <a:rPr lang="ru-RU" dirty="0" smtClean="0">
                <a:solidFill>
                  <a:schemeClr val="accent1">
                    <a:lumMod val="75000"/>
                  </a:schemeClr>
                </a:solidFill>
              </a:rPr>
              <a:t>Целевая аудитория программы: </a:t>
            </a:r>
            <a:r>
              <a:rPr lang="ru-RU" dirty="0" smtClean="0"/>
              <a:t>Обучающиеся 5-11 классов общеобразовательных организаций, работники общественного питания, родители обучающихся.</a:t>
            </a:r>
          </a:p>
          <a:p>
            <a:r>
              <a:rPr lang="ru-RU" dirty="0" smtClean="0">
                <a:solidFill>
                  <a:schemeClr val="accent1">
                    <a:lumMod val="75000"/>
                  </a:schemeClr>
                </a:solidFill>
              </a:rPr>
              <a:t>Механизмы реализации программы: </a:t>
            </a:r>
            <a:r>
              <a:rPr lang="ru-RU" dirty="0" smtClean="0"/>
              <a:t>Программа реализуется в форме тематических классных часов, родительских собраний, иных организационных мероприятий.</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Белки:</a:t>
            </a:r>
            <a:endParaRPr lang="ru-RU" dirty="0"/>
          </a:p>
        </p:txBody>
      </p:sp>
      <p:sp>
        <p:nvSpPr>
          <p:cNvPr id="3" name="Содержимое 2"/>
          <p:cNvSpPr>
            <a:spLocks noGrp="1"/>
          </p:cNvSpPr>
          <p:nvPr>
            <p:ph sz="quarter" idx="1"/>
          </p:nvPr>
        </p:nvSpPr>
        <p:spPr>
          <a:xfrm>
            <a:off x="301752" y="1527048"/>
            <a:ext cx="8503920" cy="4949952"/>
          </a:xfrm>
        </p:spPr>
        <p:txBody>
          <a:bodyPr>
            <a:normAutofit fontScale="55000" lnSpcReduction="20000"/>
          </a:bodyPr>
          <a:lstStyle/>
          <a:p>
            <a:r>
              <a:rPr lang="ru-RU" dirty="0" smtClean="0"/>
              <a:t>Аминокислоты участвуют в построении тысяч различных белков, необходимых для роста и восстановления всех клеток и тканей человека, а также входят в состав солей, участвующих в поддержании осмотического равновесия, образуют многочисленные </a:t>
            </a:r>
            <a:r>
              <a:rPr lang="ru-RU" dirty="0" err="1" smtClean="0"/>
              <a:t>глико</a:t>
            </a:r>
            <a:r>
              <a:rPr lang="ru-RU" dirty="0" smtClean="0"/>
              <a:t>-, </a:t>
            </a:r>
            <a:r>
              <a:rPr lang="ru-RU" dirty="0" err="1" smtClean="0"/>
              <a:t>нуклео</a:t>
            </a:r>
            <a:r>
              <a:rPr lang="ru-RU" dirty="0" smtClean="0"/>
              <a:t>- и липопротеиды, ферменты, гормоны, гемоглобин, антитела и другие защитные структуры иммунной системы, входят в состав ногтей, волос. У здорового человека в течение суток количество распадающегося белка должно соответствовать количеству вновь синтезированного. </a:t>
            </a:r>
          </a:p>
          <a:p>
            <a:r>
              <a:rPr lang="ru-RU" dirty="0" smtClean="0"/>
              <a:t>Для оценки биологической ценности белка используют понятие азотистый обмен, то есть состояние, при котором количество поступающего в организм азота точно соответствует его количеству, выводимому из организма. Если количество азота, поступающего с пищей, превышает выделяемое, то говорят о положительном азотистом балансе. Последний наблюдается, например, при увеличении мышечной массы или в период беременности. При белковом или полном голодании, при использовании только растительной пищи может наблюдаться отрицательный азотистый баланс, когда количество выводимого из организма азота превышает его поступление. Конечным этапом ферментативного расщепления белков является образование растворимых в воде аминокислот.</a:t>
            </a:r>
          </a:p>
          <a:p>
            <a:r>
              <a:rPr lang="ru-RU" dirty="0" smtClean="0"/>
              <a:t>Для эффективной работы организма незаменимые аминокислоты (</a:t>
            </a:r>
            <a:r>
              <a:rPr lang="ru-RU" dirty="0" err="1" smtClean="0"/>
              <a:t>валин</a:t>
            </a:r>
            <a:r>
              <a:rPr lang="ru-RU" dirty="0" smtClean="0"/>
              <a:t>, лейцин, изолейцин, метионин, </a:t>
            </a:r>
            <a:r>
              <a:rPr lang="ru-RU" dirty="0" err="1" smtClean="0"/>
              <a:t>треонин</a:t>
            </a:r>
            <a:r>
              <a:rPr lang="ru-RU" dirty="0" smtClean="0"/>
              <a:t>, метионин, триптофан, </a:t>
            </a:r>
            <a:r>
              <a:rPr lang="ru-RU" dirty="0" err="1" smtClean="0"/>
              <a:t>фенилаланин</a:t>
            </a:r>
            <a:r>
              <a:rPr lang="ru-RU" dirty="0" smtClean="0"/>
              <a:t>, лизин, гистидин, </a:t>
            </a:r>
            <a:r>
              <a:rPr lang="ru-RU" dirty="0" err="1" smtClean="0"/>
              <a:t>аргигинин</a:t>
            </a:r>
            <a:r>
              <a:rPr lang="ru-RU" dirty="0" smtClean="0"/>
              <a:t>) должны присутствовать в определенной пропорции. </a:t>
            </a:r>
          </a:p>
          <a:p>
            <a:r>
              <a:rPr lang="ru-RU" dirty="0" smtClean="0"/>
              <a:t>Белки поступают в организм человека преимущественно при употреблении мяса животных, птицы и рыбы, молочных продуктов, яиц, сои, бобов, гороха, хлебных злаков, орехов. Человек должен потреблять 1-1,5 грамма белка в день на 1 кг массы тела. Больше всего белка содержится в сырах (около 25%), в горохе и фасоли (22-23%), в мясе, птице, рыбе (до 20%), в различных крупах (до 14%), хлебе и макаронных изделиях (5-12%).</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Жиры:</a:t>
            </a:r>
            <a:endParaRPr lang="ru-RU" dirty="0"/>
          </a:p>
        </p:txBody>
      </p:sp>
      <p:sp>
        <p:nvSpPr>
          <p:cNvPr id="3" name="Содержимое 2"/>
          <p:cNvSpPr>
            <a:spLocks noGrp="1"/>
          </p:cNvSpPr>
          <p:nvPr>
            <p:ph sz="quarter" idx="1"/>
          </p:nvPr>
        </p:nvSpPr>
        <p:spPr>
          <a:xfrm>
            <a:off x="301752" y="1527048"/>
            <a:ext cx="8503920" cy="5178552"/>
          </a:xfrm>
        </p:spPr>
        <p:txBody>
          <a:bodyPr>
            <a:normAutofit fontScale="62500" lnSpcReduction="20000"/>
          </a:bodyPr>
          <a:lstStyle/>
          <a:p>
            <a:r>
              <a:rPr lang="ru-RU" dirty="0" smtClean="0"/>
              <a:t>Насыщенные жирные кислоты (пальмитиновая, стеариновая и др.) используются организмом в целом как энергетический материал. За счет их окисления обеспечивается около половины потребности в энергии взрослого человека. При этом главную энергетическую роль играют </a:t>
            </a:r>
            <a:r>
              <a:rPr lang="ru-RU" dirty="0" err="1" smtClean="0"/>
              <a:t>триглицериды</a:t>
            </a:r>
            <a:r>
              <a:rPr lang="ru-RU" dirty="0" smtClean="0"/>
              <a:t> (нейтральные жиры). Жиры служат резервом питания; у взрослого человека они составляют до 10-20% массы тела, преимущественно присутствуя в подкожной жировой клетчатке.</a:t>
            </a:r>
          </a:p>
          <a:p>
            <a:r>
              <a:rPr lang="ru-RU" dirty="0" smtClean="0"/>
              <a:t>Жиры выполняют также пластическую и регуляторную функции (длинноцепочечные жирные кислоты, </a:t>
            </a:r>
            <a:r>
              <a:rPr lang="ru-RU" dirty="0" err="1" smtClean="0"/>
              <a:t>фосфолипиды</a:t>
            </a:r>
            <a:r>
              <a:rPr lang="ru-RU" dirty="0" smtClean="0"/>
              <a:t>, холестерин), входят в </a:t>
            </a:r>
            <a:r>
              <a:rPr lang="en-US" dirty="0" err="1" smtClean="0"/>
              <a:t>cociaB</a:t>
            </a:r>
            <a:r>
              <a:rPr lang="en-US" dirty="0" smtClean="0"/>
              <a:t> </a:t>
            </a:r>
            <a:r>
              <a:rPr lang="ru-RU" dirty="0" smtClean="0"/>
              <a:t>клеточных мембран, защитных оболочек нервов, сосудов, различных органов, выполняют </a:t>
            </a:r>
            <a:r>
              <a:rPr lang="ru-RU" dirty="0" err="1" smtClean="0"/>
              <a:t>термозащитную</a:t>
            </a:r>
            <a:r>
              <a:rPr lang="ru-RU" dirty="0" smtClean="0"/>
              <a:t> функцию, служат переносчиком жирорастворимых (А, Е, К) витаминов, являются предшественниками </a:t>
            </a:r>
            <a:r>
              <a:rPr lang="ru-RU" dirty="0" err="1" smtClean="0"/>
              <a:t>стероидных</a:t>
            </a:r>
            <a:r>
              <a:rPr lang="ru-RU" dirty="0" smtClean="0"/>
              <a:t> гормонов, желчных кислот и простагландинов. Особенно важны для создания целостности </a:t>
            </a:r>
            <a:r>
              <a:rPr lang="ru-RU" dirty="0" err="1" smtClean="0"/>
              <a:t>билипидных</a:t>
            </a:r>
            <a:r>
              <a:rPr lang="ru-RU" dirty="0" smtClean="0"/>
              <a:t> структур клеточных мембран.</a:t>
            </a:r>
          </a:p>
          <a:p>
            <a:r>
              <a:rPr lang="ru-RU" dirty="0" smtClean="0"/>
              <a:t>Основными пищевыми источниками жиров для человека являются: молоко, мясо, яичный желток, свиное сало, копчености, мясо, рыба, орехи, растительные масла. Биологическая ценность жиров определяется обычно количеством присутствующих в них незаменимых жирных кислот и их усвояемостью. Оптимальным считается следующее соотношение жирных кислот в пищевом рационе: насыщенные жирные кислоты - 30%, мононенасыщенные типа олеиновой кислоты - 60%, полиненасыщенные - 10%. Это достигается в том случае, если соотношение растительных и животных жиров в рационе питания составляет 3:7.</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Углеводы:</a:t>
            </a:r>
            <a:endParaRPr lang="ru-RU" dirty="0"/>
          </a:p>
        </p:txBody>
      </p:sp>
      <p:sp>
        <p:nvSpPr>
          <p:cNvPr id="3" name="Содержимое 2"/>
          <p:cNvSpPr>
            <a:spLocks noGrp="1"/>
          </p:cNvSpPr>
          <p:nvPr>
            <p:ph sz="quarter" idx="1"/>
          </p:nvPr>
        </p:nvSpPr>
        <p:spPr/>
        <p:txBody>
          <a:bodyPr>
            <a:normAutofit fontScale="85000" lnSpcReduction="20000"/>
          </a:bodyPr>
          <a:lstStyle/>
          <a:p>
            <a:r>
              <a:rPr lang="ru-RU" dirty="0" smtClean="0"/>
              <a:t>Основным источником энергии у человека являются углеводы, которые поступают в организм при употреблении хлеба, овощей, фруктов, молока, крахмала, сиропов. В пищеварительном тракте эти продукты под влиянием амилаз расщепляются до моносахаридов (глюкоза, фруктоза, галактоза, лактоза). Моносахариды поступают в кровоток, достигают печени. В печени большинство моносахариды превращаются в глюкозу.</a:t>
            </a:r>
          </a:p>
          <a:p>
            <a:r>
              <a:rPr lang="ru-RU" dirty="0" smtClean="0"/>
              <a:t>В среднем взрослый человек ежедневно употребляет до 400 г углеводов, из которых 70-80% приходится на крахмалы, а остальная часть представлена различными моно-, </a:t>
            </a:r>
            <a:r>
              <a:rPr lang="ru-RU" dirty="0" err="1" smtClean="0"/>
              <a:t>ди</a:t>
            </a:r>
            <a:r>
              <a:rPr lang="ru-RU" dirty="0" smtClean="0"/>
              <a:t>- и полисахаридами. В случае употребления больших количеств углеводов или при различных заболеваниях (например, сахарном диабете) избыток углеводов сохраняется в организме в виде жира.</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Витамины</a:t>
            </a: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smtClean="0"/>
              <a:t>- это органические соединения, содержащиеся в продуктах питания в очень ограниченных количествах, но играющие важную роль в метаболизме белков, жиров и углеводов, в осуществлении многочисленных функций организма, для образования и обновления клеток и тканей человека.</a:t>
            </a:r>
          </a:p>
          <a:p>
            <a:r>
              <a:rPr lang="ru-RU" dirty="0" smtClean="0"/>
              <a:t>Расчеты показывают, что даже самый сбалансированный и разнообразный рацион, соответствующий средним </a:t>
            </a:r>
            <a:r>
              <a:rPr lang="ru-RU" dirty="0" err="1" smtClean="0"/>
              <a:t>энергозатратам</a:t>
            </a:r>
            <a:r>
              <a:rPr lang="ru-RU" dirty="0" smtClean="0"/>
              <a:t>, дефицитен по большинству витаминов на 20-30%. В природе не существует продукта, способного одновременно содержать все витамины в необходимых количествах. Для обеспечения организма витаминами следует включать в рацион все основные группы пищевых продуктов (овощи, фрукты и соки из них, зерновые продукты, мясо, рыбу и птицу, молочные продукты, жиросодержащие продукты питания). Согласно современным данным наиболее актуальной проблемой во многих странах является дефицит тиамина, </a:t>
            </a:r>
            <a:r>
              <a:rPr lang="ru-RU" dirty="0" err="1" smtClean="0"/>
              <a:t>ниацина</a:t>
            </a:r>
            <a:r>
              <a:rPr lang="ru-RU" dirty="0" smtClean="0"/>
              <a:t>, рибофлавина, </a:t>
            </a:r>
            <a:r>
              <a:rPr lang="ru-RU" dirty="0" err="1" smtClean="0"/>
              <a:t>фолиевой</a:t>
            </a:r>
            <a:r>
              <a:rPr lang="ru-RU" dirty="0" smtClean="0"/>
              <a:t> и аскорбиновой кислот.</a:t>
            </a:r>
          </a:p>
          <a:p>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Витамины:</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dirty="0" smtClean="0"/>
              <a:t>Витамины, связанные с различными ферментами, принимают участие в обеспечении организма энергией (</a:t>
            </a:r>
            <a:r>
              <a:rPr lang="en-US" dirty="0" smtClean="0"/>
              <a:t>B</a:t>
            </a:r>
            <a:r>
              <a:rPr lang="ru-RU" dirty="0" smtClean="0"/>
              <a:t>1, В2, РР), биосинтезе и превращении белков и аминокислот (В</a:t>
            </a:r>
            <a:r>
              <a:rPr lang="ru-RU" baseline="-25000" dirty="0" smtClean="0"/>
              <a:t>6</a:t>
            </a:r>
            <a:r>
              <a:rPr lang="ru-RU" dirty="0" smtClean="0"/>
              <a:t>, В12), генетического материала клеток - нуклеиновых кислот (</a:t>
            </a:r>
            <a:r>
              <a:rPr lang="ru-RU" dirty="0" err="1" smtClean="0"/>
              <a:t>фолиевая</a:t>
            </a:r>
            <a:r>
              <a:rPr lang="ru-RU" dirty="0" smtClean="0"/>
              <a:t> кислота), жиров и </a:t>
            </a:r>
            <a:r>
              <a:rPr lang="ru-RU" dirty="0" err="1" smtClean="0"/>
              <a:t>стероидных</a:t>
            </a:r>
            <a:r>
              <a:rPr lang="ru-RU" dirty="0" smtClean="0"/>
              <a:t> гормонов (пантотеновая кислота и биотин). </a:t>
            </a:r>
          </a:p>
          <a:p>
            <a:r>
              <a:rPr lang="ru-RU" dirty="0" smtClean="0"/>
              <a:t>Витамин А участвует в обеспечении зрения и необходим для формирования слизистых покровов, эпидермиса, иммунной системы. </a:t>
            </a:r>
          </a:p>
          <a:p>
            <a:r>
              <a:rPr lang="ru-RU" dirty="0" smtClean="0"/>
              <a:t>Без витамина Д невозможно всасывание кальция и формирование скелета и зубов. </a:t>
            </a:r>
          </a:p>
          <a:p>
            <a:r>
              <a:rPr lang="ru-RU" dirty="0" smtClean="0"/>
              <a:t>Витамин К участвует в свертывании крови. </a:t>
            </a:r>
          </a:p>
          <a:p>
            <a:r>
              <a:rPr lang="ru-RU" dirty="0" smtClean="0"/>
              <a:t>Самый популярный витамин С (</a:t>
            </a:r>
            <a:r>
              <a:rPr lang="ru-RU" dirty="0" err="1" smtClean="0"/>
              <a:t>аскороиновая</a:t>
            </a:r>
            <a:r>
              <a:rPr lang="ru-RU" dirty="0" smtClean="0"/>
              <a:t> кислота) принимает участие в образовании белков соединительной ткани - коллагена и эластина, необходимых для формирования сосудов, хрящей, остовов костей. Вместе с витамином Е и </a:t>
            </a:r>
            <a:r>
              <a:rPr lang="ru-RU" dirty="0" err="1" smtClean="0"/>
              <a:t>Р-каротином</a:t>
            </a:r>
            <a:r>
              <a:rPr lang="ru-RU" dirty="0" smtClean="0"/>
              <a:t> при участии микроэлемента селена витамин С обеспечивает функционирование </a:t>
            </a:r>
            <a:r>
              <a:rPr lang="ru-RU" dirty="0" err="1" smtClean="0"/>
              <a:t>антиоксидантной</a:t>
            </a:r>
            <a:r>
              <a:rPr lang="ru-RU" dirty="0" smtClean="0"/>
              <a:t> системы организма, защищающей клетки от повреждения продуктами окисления.</a:t>
            </a:r>
          </a:p>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Витамины:</a:t>
            </a:r>
            <a:endParaRPr lang="ru-RU" dirty="0"/>
          </a:p>
        </p:txBody>
      </p:sp>
      <p:sp>
        <p:nvSpPr>
          <p:cNvPr id="3" name="Содержимое 2"/>
          <p:cNvSpPr>
            <a:spLocks noGrp="1"/>
          </p:cNvSpPr>
          <p:nvPr>
            <p:ph sz="quarter" idx="1"/>
          </p:nvPr>
        </p:nvSpPr>
        <p:spPr>
          <a:xfrm>
            <a:off x="301752" y="1527048"/>
            <a:ext cx="8503920" cy="5330952"/>
          </a:xfrm>
        </p:spPr>
        <p:txBody>
          <a:bodyPr>
            <a:normAutofit fontScale="70000" lnSpcReduction="20000"/>
          </a:bodyPr>
          <a:lstStyle/>
          <a:p>
            <a:r>
              <a:rPr lang="ru-RU" dirty="0" smtClean="0"/>
              <a:t>От дефицита витаминов А, В, С страдают кожа, волосы, ногти. Причина - кожа волосы и ногти наиболее часто соприкасаются с внешними факторами среды и оказываются неспособными противостоять токсическим веществам, находящимся в воздухе и воде. В результате отмечается появления сухости и шелушения кожи, трещинки на губах, угревая сыпь; ломкость и выпадение волос, их истончение и потускнение цвета; ломкость ногтей, утрата их глянцевого слоя.</a:t>
            </a:r>
          </a:p>
          <a:p>
            <a:r>
              <a:rPr lang="ru-RU" dirty="0" smtClean="0"/>
              <a:t>Заметно сказывается недостаток витаминов и на состояние нервной системы - проявляется раздражительностью, расстройством сна, нервными срывами, состоянием подавленности.</a:t>
            </a:r>
          </a:p>
          <a:p>
            <a:r>
              <a:rPr lang="ru-RU" dirty="0" smtClean="0"/>
              <a:t>От дефицита страдает и мышечная система - быстро развивается утомляемость, вялость и слабость.</a:t>
            </a:r>
          </a:p>
          <a:p>
            <a:r>
              <a:rPr lang="ru-RU" dirty="0" smtClean="0"/>
              <a:t>Дефицит витаминов способствует глубокому нарушению обменных процессов, заметно влияющих на иммунную систему, снижающих сопротивляемость организма к простудным и инфекционным заболеваниям.</a:t>
            </a:r>
          </a:p>
          <a:p>
            <a:r>
              <a:rPr lang="ru-RU" dirty="0" smtClean="0"/>
              <a:t>С овощами и фруктами можно получить витамин С, </a:t>
            </a:r>
            <a:r>
              <a:rPr lang="ru-RU" dirty="0" err="1" smtClean="0"/>
              <a:t>фолиевую</a:t>
            </a:r>
            <a:r>
              <a:rPr lang="ru-RU" dirty="0" smtClean="0"/>
              <a:t> кислоту и каротин, остальные 10 из 13 наиболее важных витаминов находятся в достаточно калорийных продуктах - в мясе, рыбе, яйцах, масле, хлебе.</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Минеральные вещества</a:t>
            </a:r>
            <a:endParaRPr lang="ru-RU" dirty="0"/>
          </a:p>
        </p:txBody>
      </p:sp>
      <p:sp>
        <p:nvSpPr>
          <p:cNvPr id="3" name="Содержимое 2"/>
          <p:cNvSpPr>
            <a:spLocks noGrp="1"/>
          </p:cNvSpPr>
          <p:nvPr>
            <p:ph sz="quarter" idx="1"/>
          </p:nvPr>
        </p:nvSpPr>
        <p:spPr/>
        <p:txBody>
          <a:bodyPr>
            <a:normAutofit fontScale="85000" lnSpcReduction="20000"/>
          </a:bodyPr>
          <a:lstStyle/>
          <a:p>
            <a:r>
              <a:rPr lang="ru-RU" dirty="0" smtClean="0"/>
              <a:t>Получаемые организмом даже в небольшом количестве соединения железа, марганца, селена, кремния, фтора и другие микро- и макроэлементы проникают через стенки кровеносных сосудов в виде ионных соединений и оказывают мощное </a:t>
            </a:r>
            <a:r>
              <a:rPr lang="ru-RU" dirty="0" err="1" smtClean="0"/>
              <a:t>антиоксидантное</a:t>
            </a:r>
            <a:r>
              <a:rPr lang="ru-RU" dirty="0" smtClean="0"/>
              <a:t>, антитоксическое воздействие на организм. Под действием многих микро- и макроэлементных соединений усиливается </a:t>
            </a:r>
            <a:r>
              <a:rPr lang="ru-RU" dirty="0" err="1" smtClean="0"/>
              <a:t>детоксикационная</a:t>
            </a:r>
            <a:r>
              <a:rPr lang="ru-RU" dirty="0" smtClean="0"/>
              <a:t> функция кожи, и этим самым снимается чрезмерная нагрузка с почек, печени.</a:t>
            </a:r>
          </a:p>
          <a:p>
            <a:r>
              <a:rPr lang="ru-RU" dirty="0" smtClean="0"/>
              <a:t>Микроэлементы являются катализаторами многих биохимических реакций, проходящих в организме. Они поддерживают </a:t>
            </a:r>
            <a:r>
              <a:rPr lang="ru-RU" dirty="0" err="1" smtClean="0"/>
              <a:t>гидроэлектролитический</a:t>
            </a:r>
            <a:r>
              <a:rPr lang="ru-RU" dirty="0" smtClean="0"/>
              <a:t> баланс организма, нормализуя кислотно-щелочное равновесие в жидкостных средах организма.</a:t>
            </a:r>
          </a:p>
          <a:p>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Микроэлементы:</a:t>
            </a:r>
            <a:endParaRPr lang="ru-RU" dirty="0"/>
          </a:p>
        </p:txBody>
      </p:sp>
      <p:sp>
        <p:nvSpPr>
          <p:cNvPr id="3" name="Содержимое 2"/>
          <p:cNvSpPr>
            <a:spLocks noGrp="1"/>
          </p:cNvSpPr>
          <p:nvPr>
            <p:ph sz="quarter" idx="1"/>
          </p:nvPr>
        </p:nvSpPr>
        <p:spPr>
          <a:xfrm>
            <a:off x="301752" y="1527048"/>
            <a:ext cx="8503920" cy="5330952"/>
          </a:xfrm>
        </p:spPr>
        <p:txBody>
          <a:bodyPr>
            <a:normAutofit fontScale="55000" lnSpcReduction="20000"/>
          </a:bodyPr>
          <a:lstStyle/>
          <a:p>
            <a:r>
              <a:rPr lang="ru-RU" dirty="0" smtClean="0"/>
              <a:t>Кальций - составляет основу костной ткани. Повышает защитные функции организма, способствует выведению стронция и свинца из костей, обладает </a:t>
            </a:r>
            <a:r>
              <a:rPr lang="ru-RU" dirty="0" err="1" smtClean="0"/>
              <a:t>антистрессовым</a:t>
            </a:r>
            <a:r>
              <a:rPr lang="ru-RU" dirty="0" smtClean="0"/>
              <a:t>, антиаллергическим действием.</a:t>
            </a:r>
          </a:p>
          <a:p>
            <a:r>
              <a:rPr lang="ru-RU" dirty="0" smtClean="0"/>
              <a:t>Фосфор - основная часть его сосредоточена в костях, зубных тканях, в коже, важен для поддержания </a:t>
            </a:r>
            <a:r>
              <a:rPr lang="en-US" dirty="0" smtClean="0"/>
              <a:t>pH</a:t>
            </a:r>
            <a:r>
              <a:rPr lang="ru-RU" dirty="0" smtClean="0"/>
              <a:t>-баланса. Фосфору принадлежит ведущая роль в деятельности центральной нервной системы.</a:t>
            </a:r>
          </a:p>
          <a:p>
            <a:r>
              <a:rPr lang="ru-RU" dirty="0" smtClean="0"/>
              <a:t>Магний - «</a:t>
            </a:r>
            <a:r>
              <a:rPr lang="ru-RU" dirty="0" err="1" smtClean="0"/>
              <a:t>антистрессовый</a:t>
            </a:r>
            <a:r>
              <a:rPr lang="ru-RU" dirty="0" smtClean="0"/>
              <a:t> материал», </a:t>
            </a:r>
            <a:r>
              <a:rPr lang="ru-RU" dirty="0" err="1" smtClean="0"/>
              <a:t>антиоксидантный</a:t>
            </a:r>
            <a:r>
              <a:rPr lang="ru-RU" dirty="0" smtClean="0"/>
              <a:t> минерал, входит в состав более чем 200 ферментов, при его участии осуществляется синтез ДНК, РНК, а это профилактика новообразований; улучшает обмен веществ в сосудистой стенке, нормализует артериальное давление. Магний выполняет важную функцию в профилактике заболеваний почек и сердца.</a:t>
            </a:r>
          </a:p>
          <a:p>
            <a:r>
              <a:rPr lang="ru-RU" dirty="0" smtClean="0"/>
              <a:t>Калий - «энергетический минерал», стимулирующий передачу нервных импульсов, необходимых для нормального сокращения мышц, в том числе и мышцы сердца, регулирует сердечный ритм, поддерживает нормальную функцию дочек и гормональный баланс надпочечников, обмен веществ в коже.</a:t>
            </a:r>
          </a:p>
          <a:p>
            <a:r>
              <a:rPr lang="ru-RU" dirty="0" smtClean="0"/>
              <a:t>Соединения калия оказывают целебное физиологическое воздействие на все обменные процессы в клетках и тканях, способствуют усилению тканевого дыхания в митохондриях клеток. Калий является основным энергетическим минералом для нормальной работы мышц, в том числе и мышцы сердца.</a:t>
            </a:r>
          </a:p>
          <a:p>
            <a:r>
              <a:rPr lang="ru-RU" dirty="0" smtClean="0"/>
              <a:t>Натрий - регулирует осмотическое давление в клетке, повышает тонус сосудистой стенки. Выполняет важную роль в процессе </a:t>
            </a:r>
            <a:r>
              <a:rPr lang="ru-RU" dirty="0" err="1" smtClean="0"/>
              <a:t>детоксикации</a:t>
            </a:r>
            <a:r>
              <a:rPr lang="ru-RU" dirty="0" smtClean="0"/>
              <a:t> кожи, очищения пор, усиления дыхательной функции кожи.</a:t>
            </a:r>
          </a:p>
          <a:p>
            <a:r>
              <a:rPr lang="ru-RU" dirty="0" smtClean="0"/>
              <a:t>Фтор - ионы фтора «зубной минерал», но также усиливают плотность всего костного аппарата. Ионы попадают в организм и усиливают всасывание кальция.</a:t>
            </a:r>
          </a:p>
          <a:p>
            <a:r>
              <a:rPr lang="ru-RU" dirty="0" smtClean="0"/>
              <a:t>Хлориды - играют роль регуляторов водно-солевого обмена в клетке, поддерживая нормальное осмотическое давление; необходимы для продукции желудочного сока.</a:t>
            </a:r>
          </a:p>
          <a:p>
            <a:endParaRPr lang="ru-RU"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Микроэлементы:</a:t>
            </a:r>
            <a:endParaRPr lang="ru-RU" dirty="0"/>
          </a:p>
        </p:txBody>
      </p:sp>
      <p:sp>
        <p:nvSpPr>
          <p:cNvPr id="3" name="Содержимое 2"/>
          <p:cNvSpPr>
            <a:spLocks noGrp="1"/>
          </p:cNvSpPr>
          <p:nvPr>
            <p:ph sz="quarter" idx="1"/>
          </p:nvPr>
        </p:nvSpPr>
        <p:spPr>
          <a:xfrm>
            <a:off x="0" y="1527048"/>
            <a:ext cx="9144000" cy="5330952"/>
          </a:xfrm>
        </p:spPr>
        <p:txBody>
          <a:bodyPr>
            <a:noAutofit/>
          </a:bodyPr>
          <a:lstStyle/>
          <a:p>
            <a:r>
              <a:rPr lang="ru-RU" sz="1350" dirty="0" smtClean="0"/>
              <a:t>Цинк - является основным минералом для создания аминокислот, участвует в построении всех клеток организма, способствует пролонгированному действию инсулина, что снижает повышенный сахар крови. Вместе с хромом повышает эффективность инсулина, способствует отложению гликогена в печени, что важно при сахарном диабете. Усиливает противовоспалительные функции крови, обладает антиаллергическим действием на кожу. Широко применяется в дерматологии и косметике.</a:t>
            </a:r>
          </a:p>
          <a:p>
            <a:r>
              <a:rPr lang="ru-RU" sz="1350" dirty="0" smtClean="0"/>
              <a:t>Железо - антианемический минерал, входит в молекулу гемоглобина, участвует в </a:t>
            </a:r>
            <a:r>
              <a:rPr lang="ru-RU" sz="1350" dirty="0" err="1" smtClean="0"/>
              <a:t>оксигенации</a:t>
            </a:r>
            <a:r>
              <a:rPr lang="ru-RU" sz="1350" dirty="0" smtClean="0"/>
              <a:t> клеток, усваивается организмом только при наличии витаминов С и Е; достаточное количество в организме придает коже </a:t>
            </a:r>
            <a:r>
              <a:rPr lang="ru-RU" sz="1350" dirty="0" err="1" smtClean="0"/>
              <a:t>розовый</a:t>
            </a:r>
            <a:r>
              <a:rPr lang="ru-RU" sz="1350" dirty="0" smtClean="0"/>
              <a:t> цвет (исчезает бледность кожных покровов).</a:t>
            </a:r>
          </a:p>
          <a:p>
            <a:r>
              <a:rPr lang="ru-RU" sz="1350" dirty="0" smtClean="0"/>
              <a:t>Марганец - «</a:t>
            </a:r>
            <a:r>
              <a:rPr lang="ru-RU" sz="1350" dirty="0" err="1" smtClean="0"/>
              <a:t>антиоксидантный</a:t>
            </a:r>
            <a:r>
              <a:rPr lang="ru-RU" sz="1350" dirty="0" smtClean="0"/>
              <a:t> минерал», участвует в стимуляции гипофизарно-надпочечниковой системы, в синтезе ферментов, усиливает поглощение глюкозы клеткой, регулирует функции ЦНС, репродуктивных органов. Ионы Мп легко проникают в кровь через кожу, усиливая продукцию естественных гормонов, что способствует омоложению организма, кожи.</a:t>
            </a:r>
          </a:p>
          <a:p>
            <a:r>
              <a:rPr lang="ru-RU" sz="1350" dirty="0" smtClean="0"/>
              <a:t>Кремний - выполняет важную роль в профилактике развития склеротических процессов и заболеваний опорно-двигательного аппарата, улучшает функцию структурных элементов кожи, волос, ногтей, задерживая процессы увядания кожи.</a:t>
            </a:r>
          </a:p>
          <a:p>
            <a:r>
              <a:rPr lang="ru-RU" sz="1350" dirty="0" smtClean="0"/>
              <a:t>Медь - повышает умственную активность, мышечный тонус, регулирует пигментный обмен, повышает усвояемость железа за счет улучшения кровообращения в слоях кожи, восстанавливает нормальный цвет кожных покровов.</a:t>
            </a:r>
          </a:p>
          <a:p>
            <a:r>
              <a:rPr lang="ru-RU" sz="1350" dirty="0" smtClean="0"/>
              <a:t>Селен - снижает риск сосудистых болезней, повышает сопротивляемость к онкологическим заболеваниям, улучшает кровоснабжение кожи.</a:t>
            </a:r>
          </a:p>
          <a:p>
            <a:r>
              <a:rPr lang="ru-RU" sz="1350" dirty="0" smtClean="0"/>
              <a:t>Йод - входит в состав гормона щитовидной железы тироксина. Обеспечивает устойчивость организма к повреждающим факторам внешней среды, увеличивает способность лейкоцитов разрушать болезнетворные микроорганизмы, определяет во многом умственные способности. Одним из основных источников йода в питании является пищевая йодированная соль.</a:t>
            </a:r>
            <a:endParaRPr lang="ru-RU" sz="135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Пищевые добавки </a:t>
            </a:r>
            <a:endParaRPr lang="ru-RU" dirty="0">
              <a:solidFill>
                <a:srgbClr val="FF0000"/>
              </a:solidFill>
            </a:endParaRPr>
          </a:p>
        </p:txBody>
      </p:sp>
      <p:sp>
        <p:nvSpPr>
          <p:cNvPr id="3" name="Содержимое 2"/>
          <p:cNvSpPr>
            <a:spLocks noGrp="1"/>
          </p:cNvSpPr>
          <p:nvPr>
            <p:ph sz="quarter" idx="1"/>
          </p:nvPr>
        </p:nvSpPr>
        <p:spPr/>
        <p:txBody>
          <a:bodyPr>
            <a:normAutofit fontScale="62500" lnSpcReduction="20000"/>
          </a:bodyPr>
          <a:lstStyle/>
          <a:p>
            <a:r>
              <a:rPr lang="ru-RU" dirty="0" smtClean="0"/>
              <a:t>- структурные компоненты пищевых продуктов, не употребляемые как самостоятельный пищевой продукт или компонент пищи, но добавляемые на этапах производства, хранения, транспортировки пищевого продукта для улучшения или облегчения производственного процесса или отдельных операций, увеличения стойкости продукта к различным видам порчи, сохранения структуры и внешнего вида продукта или намеренного изменения органолептических свойств. </a:t>
            </a:r>
          </a:p>
          <a:p>
            <a:r>
              <a:rPr lang="ru-RU" dirty="0" smtClean="0"/>
              <a:t>Пищевые добавки	подразделяются на: </a:t>
            </a:r>
            <a:r>
              <a:rPr lang="ru-RU" b="1" dirty="0" smtClean="0"/>
              <a:t>регулирующие вкус</a:t>
            </a:r>
            <a:r>
              <a:rPr lang="ru-RU" dirty="0" smtClean="0"/>
              <a:t> продукта (</a:t>
            </a:r>
            <a:r>
              <a:rPr lang="ru-RU" dirty="0" err="1" smtClean="0"/>
              <a:t>ароматизаторы</a:t>
            </a:r>
            <a:r>
              <a:rPr lang="ru-RU" dirty="0" smtClean="0"/>
              <a:t>,	вкусовые добавки, подслащивающие вещества, кислоты и регуляторы кислотности); </a:t>
            </a:r>
            <a:r>
              <a:rPr lang="ru-RU" b="1" dirty="0" smtClean="0"/>
              <a:t>улучшающие</a:t>
            </a:r>
            <a:r>
              <a:rPr lang="ru-RU" dirty="0" smtClean="0"/>
              <a:t> внешний вид продукта (красители, стабилизаторы окраски); </a:t>
            </a:r>
            <a:r>
              <a:rPr lang="ru-RU" b="1" dirty="0" smtClean="0"/>
              <a:t>регулирующие консистенцию </a:t>
            </a:r>
            <a:r>
              <a:rPr lang="ru-RU" dirty="0" smtClean="0"/>
              <a:t>и формирующие текстуру (загустители, </a:t>
            </a:r>
            <a:r>
              <a:rPr lang="ru-RU" dirty="0" err="1" smtClean="0"/>
              <a:t>гелеобразователи</a:t>
            </a:r>
            <a:r>
              <a:rPr lang="ru-RU" dirty="0" smtClean="0"/>
              <a:t>, стабилизаторы, эмульгаторы); </a:t>
            </a:r>
            <a:r>
              <a:rPr lang="ru-RU" b="1" dirty="0" smtClean="0"/>
              <a:t>повышающие сохранность продуктов питания и увеличивающие сроки их хранения </a:t>
            </a:r>
            <a:r>
              <a:rPr lang="ru-RU" dirty="0" smtClean="0"/>
              <a:t>(консерванты). </a:t>
            </a:r>
          </a:p>
          <a:p>
            <a:r>
              <a:rPr lang="ru-RU" dirty="0" smtClean="0"/>
              <a:t>Согласно предложенной системе цифровой кодификации пищевых добавок, их классификация выглядит следующим образом (основные группы): Е 100-Е 199- красители; Е200-Е299 - консерванты; Е300-Е399 антиоксиданты; Е400-Е499 - стабилизаторы консистенции; Е450-Е499 - эмульгаторы; Е500-Е599 - регуляторы кислотности, разрыхлители; Е600- Е699 - усилители вкуса и аромата; Е700-Е899 — запасные индексы; Е900-Е999 - глазирующие агенты, </a:t>
            </a:r>
            <a:r>
              <a:rPr lang="ru-RU" dirty="0" err="1" smtClean="0"/>
              <a:t>улучшители</a:t>
            </a:r>
            <a:r>
              <a:rPr lang="ru-RU" dirty="0" smtClean="0"/>
              <a:t> хлеба.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524000"/>
            <a:ext cx="8386738" cy="4419600"/>
          </a:xfrm>
        </p:spPr>
        <p:txBody>
          <a:bodyPr>
            <a:normAutofit fontScale="90000"/>
          </a:bodyPr>
          <a:lstStyle/>
          <a:p>
            <a:pPr algn="ctr"/>
            <a:r>
              <a:rPr lang="ru-RU" b="1" dirty="0" smtClean="0">
                <a:solidFill>
                  <a:schemeClr val="accent1">
                    <a:lumMod val="75000"/>
                  </a:schemeClr>
                </a:solidFill>
              </a:rPr>
              <a:t>Для успешной регистрации, прохождения тестирования, работы с учебными материалами и выходного тестирования необходимо ознакомиться с руководством к программному средству «Обучение по санитарно-просветительским  «Основы здорового питания» (текст в формате </a:t>
            </a:r>
            <a:r>
              <a:rPr lang="en-US" b="1" dirty="0" smtClean="0">
                <a:solidFill>
                  <a:schemeClr val="accent1">
                    <a:lumMod val="75000"/>
                  </a:schemeClr>
                </a:solidFill>
              </a:rPr>
              <a:t>PDF</a:t>
            </a:r>
            <a:r>
              <a:rPr lang="ru-RU" b="1" dirty="0" smtClean="0">
                <a:solidFill>
                  <a:schemeClr val="accent1">
                    <a:lumMod val="75000"/>
                  </a:schemeClr>
                </a:solidFill>
              </a:rPr>
              <a:t> приложен в архиве).</a:t>
            </a:r>
            <a:endParaRPr lang="ru-RU"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принципы:</a:t>
            </a:r>
            <a:endParaRPr lang="ru-RU" dirty="0"/>
          </a:p>
        </p:txBody>
      </p:sp>
      <p:sp>
        <p:nvSpPr>
          <p:cNvPr id="3" name="Содержимое 2"/>
          <p:cNvSpPr>
            <a:spLocks noGrp="1"/>
          </p:cNvSpPr>
          <p:nvPr>
            <p:ph sz="quarter" idx="1"/>
          </p:nvPr>
        </p:nvSpPr>
        <p:spPr/>
        <p:txBody>
          <a:bodyPr>
            <a:normAutofit fontScale="70000" lnSpcReduction="20000"/>
          </a:bodyPr>
          <a:lstStyle/>
          <a:p>
            <a:pPr marL="514350" lvl="0" indent="-514350">
              <a:buFont typeface="+mj-lt"/>
              <a:buAutoNum type="arabicPeriod"/>
            </a:pPr>
            <a:r>
              <a:rPr lang="ru-RU" dirty="0" smtClean="0"/>
              <a:t>калорийность пищевого рациона должна соответствовать энергетическим затратам организма; 12-17% энергии следует получать за счет белков, 25-35% — за счет жиров и 50-55% — за счет углеводов;</a:t>
            </a:r>
          </a:p>
          <a:p>
            <a:pPr marL="514350" lvl="0" indent="-514350">
              <a:buFont typeface="+mj-lt"/>
              <a:buAutoNum type="arabicPeriod"/>
            </a:pPr>
            <a:r>
              <a:rPr lang="ru-RU" dirty="0" smtClean="0"/>
              <a:t>следует правильно распределять калорийность рациона в течение дня — завтрак -20-25%; обед 30-35%; полдник 5-10%; ужин 25-30%.</a:t>
            </a:r>
          </a:p>
          <a:p>
            <a:pPr marL="514350" lvl="0" indent="-514350">
              <a:buFont typeface="+mj-lt"/>
              <a:buAutoNum type="arabicPeriod"/>
            </a:pPr>
            <a:r>
              <a:rPr lang="ru-RU" dirty="0" smtClean="0"/>
              <a:t>пища должна содержать оптимальные количества белков, жиров и углеводов;</a:t>
            </a:r>
          </a:p>
          <a:p>
            <a:pPr marL="514350" lvl="0" indent="-514350">
              <a:buFont typeface="+mj-lt"/>
              <a:buAutoNum type="arabicPeriod"/>
            </a:pPr>
            <a:r>
              <a:rPr lang="ru-RU" dirty="0" smtClean="0"/>
              <a:t>пищевой рацион должен обеспечивать организм необходимым количеством воды, витаминов, минеральных солей и содержать все незаменимые аминокислоты и ненасыщенные жирные кислоты. Не менее одной трети суточной потребности белков и жиров должно обеспечиваться продуктами животного происхождения;</a:t>
            </a:r>
          </a:p>
          <a:p>
            <a:pPr marL="514350" lvl="0" indent="-514350">
              <a:buFont typeface="+mj-lt"/>
              <a:buAutoNum type="arabicPeriod"/>
            </a:pPr>
            <a:r>
              <a:rPr lang="ru-RU" dirty="0" smtClean="0"/>
              <a:t>продукты, используемые в детском питании не должны содержать усилителей вкуса, искусственные красители, стабилизаторы, стимуляторы роста.</a:t>
            </a:r>
          </a:p>
          <a:p>
            <a:pPr marL="514350" indent="-514350">
              <a:buFont typeface="+mj-lt"/>
              <a:buAutoNum type="arabicPeriod"/>
            </a:pP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81000"/>
            <a:ext cx="8534400" cy="758952"/>
          </a:xfrm>
        </p:spPr>
        <p:txBody>
          <a:bodyPr>
            <a:normAutofit fontScale="90000"/>
          </a:bodyPr>
          <a:lstStyle/>
          <a:p>
            <a:r>
              <a:rPr lang="ru-RU" dirty="0" smtClean="0"/>
              <a:t>Лекция 5: Критически значимые </a:t>
            </a:r>
            <a:r>
              <a:rPr lang="ru-RU" dirty="0" err="1" smtClean="0"/>
              <a:t>нутриенты</a:t>
            </a:r>
            <a:r>
              <a:rPr lang="ru-RU" dirty="0" smtClean="0"/>
              <a:t> в различных группах продуктов</a:t>
            </a:r>
            <a:endParaRPr lang="ru-RU" dirty="0"/>
          </a:p>
        </p:txBody>
      </p:sp>
      <p:sp>
        <p:nvSpPr>
          <p:cNvPr id="3" name="Содержимое 2"/>
          <p:cNvSpPr>
            <a:spLocks noGrp="1"/>
          </p:cNvSpPr>
          <p:nvPr>
            <p:ph sz="quarter" idx="1"/>
          </p:nvPr>
        </p:nvSpPr>
        <p:spPr/>
        <p:txBody>
          <a:bodyPr/>
          <a:lstStyle/>
          <a:p>
            <a:endParaRPr lang="ru-RU"/>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Критически значимые </a:t>
            </a:r>
            <a:r>
              <a:rPr lang="ru-RU" dirty="0" err="1" smtClean="0"/>
              <a:t>нутриенты</a:t>
            </a:r>
            <a:r>
              <a:rPr lang="ru-RU" dirty="0" smtClean="0"/>
              <a:t>-</a:t>
            </a:r>
            <a:endParaRPr lang="ru-RU" dirty="0"/>
          </a:p>
        </p:txBody>
      </p:sp>
      <p:sp>
        <p:nvSpPr>
          <p:cNvPr id="3" name="Содержимое 2"/>
          <p:cNvSpPr>
            <a:spLocks noGrp="1"/>
          </p:cNvSpPr>
          <p:nvPr>
            <p:ph sz="quarter" idx="1"/>
          </p:nvPr>
        </p:nvSpPr>
        <p:spPr/>
        <p:txBody>
          <a:bodyPr/>
          <a:lstStyle/>
          <a:p>
            <a:r>
              <a:rPr lang="ru-RU" dirty="0" err="1" smtClean="0"/>
              <a:t>Нутриенты</a:t>
            </a:r>
            <a:r>
              <a:rPr lang="ru-RU" dirty="0" smtClean="0"/>
              <a:t>, оказывающие негативное воздействие на здоровье и требующие регламентации предельных значений получили название критически значимых </a:t>
            </a:r>
            <a:r>
              <a:rPr lang="ru-RU" dirty="0" err="1" smtClean="0"/>
              <a:t>нутриентов</a:t>
            </a:r>
            <a:r>
              <a:rPr lang="ru-RU" dirty="0" smtClean="0"/>
              <a:t>. </a:t>
            </a:r>
          </a:p>
          <a:p>
            <a:r>
              <a:rPr lang="ru-RU" dirty="0" smtClean="0"/>
              <a:t>При этом необходимо четко понимать какие продуты несут в себе скрытую угрозу.</a:t>
            </a:r>
          </a:p>
          <a:p>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Соль:</a:t>
            </a:r>
            <a:endParaRPr lang="ru-RU" dirty="0"/>
          </a:p>
        </p:txBody>
      </p:sp>
      <p:sp>
        <p:nvSpPr>
          <p:cNvPr id="3" name="Содержимое 2"/>
          <p:cNvSpPr>
            <a:spLocks noGrp="1"/>
          </p:cNvSpPr>
          <p:nvPr>
            <p:ph sz="quarter" idx="1"/>
          </p:nvPr>
        </p:nvSpPr>
        <p:spPr>
          <a:xfrm>
            <a:off x="301752" y="1527048"/>
            <a:ext cx="8503920" cy="5330952"/>
          </a:xfrm>
        </p:spPr>
        <p:txBody>
          <a:bodyPr>
            <a:normAutofit/>
          </a:bodyPr>
          <a:lstStyle/>
          <a:p>
            <a:r>
              <a:rPr lang="ru-RU" sz="1750" dirty="0" smtClean="0"/>
              <a:t>Соль является основным источником натрия, при этом установлена связь между повышенным потреблением натрия и гипертонией, а также увеличением риска </a:t>
            </a:r>
            <a:r>
              <a:rPr lang="ru-RU" sz="1750" dirty="0" err="1" smtClean="0"/>
              <a:t>сердечно-сосудистых</a:t>
            </a:r>
            <a:r>
              <a:rPr lang="ru-RU" sz="1750" dirty="0" smtClean="0"/>
              <a:t> заболеваний и инсультов. </a:t>
            </a:r>
          </a:p>
          <a:p>
            <a:r>
              <a:rPr lang="ru-RU" sz="1750" dirty="0" smtClean="0"/>
              <a:t>Одновременно, по мере отхода от привычных схем питания снижается потребление ключевых составляющих здорового рациона — фруктов, овощей и пищевых волокон (в частности, цельных злаков). Фрукты и овощи содержат калий, способствующий снижению кровяного давления. </a:t>
            </a:r>
          </a:p>
          <a:p>
            <a:r>
              <a:rPr lang="ru-RU" sz="1750" dirty="0" smtClean="0"/>
              <a:t>Роль переработанных пищевых продуктов как источника соли в рационе объясняется тем, что содержание соли в них особенно высоко (в случае готовых блюд, мясопродуктов, таких как бекон, ветчина и сырокопченая колбаса, сыров, соленых снеков, лапши быстрого приготовления и т.д.), а также тем, что они потребляются часто и в больших количествах (в случае хлеба и переработанных зерновых продуктов).</a:t>
            </a:r>
          </a:p>
          <a:p>
            <a:r>
              <a:rPr lang="ru-RU" sz="1750" dirty="0" smtClean="0"/>
              <a:t>Соль также добавляется в пишу во время приготовления (в виде сухих бульонов) или уже на столе (в виде соусов и пищевой соли). Вместе с тем многие производители меняют рецептуру своей продукции для сокращения содержания соли, и потребителям рекомендуется обращать внимание на этикетки продуктов и выбирать продукты с низким содержанием натрия.</a:t>
            </a:r>
          </a:p>
          <a:p>
            <a:endParaRPr lang="ru-RU" sz="1750" dirty="0" smtClean="0"/>
          </a:p>
          <a:p>
            <a:endParaRPr lang="ru-RU" sz="175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Соль:</a:t>
            </a:r>
            <a:endParaRPr lang="ru-RU" dirty="0"/>
          </a:p>
        </p:txBody>
      </p:sp>
      <p:sp>
        <p:nvSpPr>
          <p:cNvPr id="3" name="Содержимое 2"/>
          <p:cNvSpPr>
            <a:spLocks noGrp="1"/>
          </p:cNvSpPr>
          <p:nvPr>
            <p:ph sz="quarter" idx="1"/>
          </p:nvPr>
        </p:nvSpPr>
        <p:spPr>
          <a:xfrm>
            <a:off x="301752" y="1527048"/>
            <a:ext cx="8503920" cy="5026152"/>
          </a:xfrm>
        </p:spPr>
        <p:txBody>
          <a:bodyPr>
            <a:normAutofit fontScale="70000" lnSpcReduction="20000"/>
          </a:bodyPr>
          <a:lstStyle/>
          <a:p>
            <a:r>
              <a:rPr lang="ru-RU" dirty="0" smtClean="0"/>
              <a:t>ВОЗ рекомендует взрослым потреблять менее 5 г соли в день (чуть меньше одной чайной ложки). Для детей в возрасте от двух до 15 лет ВОЗ рекомендует корректировать рекомендованное максимальное потребление соли в сторону уменьшения исходя из их потребностей в энергии по сравнению с взрослыми, что соответственно составляет 2,5-5 </a:t>
            </a:r>
            <a:r>
              <a:rPr lang="ru-RU" dirty="0" err="1" smtClean="0"/>
              <a:t>гр</a:t>
            </a:r>
            <a:r>
              <a:rPr lang="ru-RU" dirty="0" smtClean="0"/>
              <a:t>/сутки.</a:t>
            </a:r>
          </a:p>
          <a:p>
            <a:r>
              <a:rPr lang="ru-RU" dirty="0" smtClean="0"/>
              <a:t>В домашних условиях целесообразно постепенно сокращать количество вносимой в блюда при приготовлении соли, убрать с обеденного стола солонку, при формировании меню отдавать приоритет с низким содержанием натрия. Следует отметить, что вкусовые рецепторы человека к пониженному потреблению соли адаптируются постепенно, приоткрывая более широкий диапазон вкусов.</a:t>
            </a:r>
          </a:p>
          <a:p>
            <a:r>
              <a:rPr lang="ru-RU" dirty="0" smtClean="0"/>
              <a:t>Итак, основными источниками поступления натрия (поваренной соли) в организм человека являются хлеб и хлебные продукты, колбасные изделия и мясные консервы, сыры, консервированные овощи и соленья, соленая и копченая рыбная продукция, а также продукты быстрого питания (</a:t>
            </a:r>
            <a:r>
              <a:rPr lang="ru-RU" dirty="0" err="1" smtClean="0"/>
              <a:t>фаст-фуд</a:t>
            </a:r>
            <a:r>
              <a:rPr lang="ru-RU" dirty="0" smtClean="0"/>
              <a:t>) и различные комбинированные продукты (соусы, кетчупы и </a:t>
            </a:r>
            <a:r>
              <a:rPr lang="ru-RU" dirty="0" err="1" smtClean="0"/>
              <a:t>др</a:t>
            </a:r>
            <a:r>
              <a:rPr lang="ru-RU" dirty="0" smtClean="0"/>
              <a:t> ). </a:t>
            </a: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Сахар:</a:t>
            </a:r>
            <a:endParaRPr lang="ru-RU" dirty="0"/>
          </a:p>
        </p:txBody>
      </p:sp>
      <p:sp>
        <p:nvSpPr>
          <p:cNvPr id="3" name="Содержимое 2"/>
          <p:cNvSpPr>
            <a:spLocks noGrp="1"/>
          </p:cNvSpPr>
          <p:nvPr>
            <p:ph sz="quarter" idx="1"/>
          </p:nvPr>
        </p:nvSpPr>
        <p:spPr/>
        <p:txBody>
          <a:bodyPr>
            <a:normAutofit fontScale="62500" lnSpcReduction="20000"/>
          </a:bodyPr>
          <a:lstStyle/>
          <a:p>
            <a:r>
              <a:rPr lang="ru-RU" dirty="0" smtClean="0"/>
              <a:t>Основными источниками добавленных сахаров являются мучные кондитерские изделия, торты и пирожные, конфеты, сладкие кисломолочные продукты и творожные изделия, сладкие безалкогольные напитки, нектары и </a:t>
            </a:r>
            <a:r>
              <a:rPr lang="ru-RU" dirty="0" err="1" smtClean="0"/>
              <a:t>сокосодержащие</a:t>
            </a:r>
            <a:r>
              <a:rPr lang="ru-RU" dirty="0" smtClean="0"/>
              <a:t> напитки. Под добавленным сахаром следует понимать все виды простых углеводов (сахароза, </a:t>
            </a:r>
            <a:r>
              <a:rPr lang="ru-RU" dirty="0" err="1" smtClean="0"/>
              <a:t>глюкозофруктозный</a:t>
            </a:r>
            <a:r>
              <a:rPr lang="ru-RU" dirty="0" smtClean="0"/>
              <a:t> сироп, крахмальная патока, мед и др.), вносимые в пищевой продукт для придания сладкого вкуса.</a:t>
            </a:r>
          </a:p>
          <a:p>
            <a:r>
              <a:rPr lang="ru-RU" dirty="0" smtClean="0"/>
              <a:t>Употребление сахара (в чистом виде и в составе продуктов и блюд) в количествах более 40 г/сутки существенно повышает риски формирования избыточной массы тела, болезней системы кровообращения, нарушений восприимчивости к инсулину и </a:t>
            </a:r>
            <a:r>
              <a:rPr lang="ru-RU" dirty="0" err="1" smtClean="0"/>
              <a:t>лептину</a:t>
            </a:r>
            <a:r>
              <a:rPr lang="ru-RU" dirty="0" smtClean="0"/>
              <a:t>, ухудшения памяти, кариесу. ВОЗ рекомендует ограничить потребление сахара в 20 г/</a:t>
            </a:r>
            <a:r>
              <a:rPr lang="ru-RU" dirty="0" err="1" smtClean="0"/>
              <a:t>сут</a:t>
            </a:r>
            <a:r>
              <a:rPr lang="ru-RU" dirty="0" smtClean="0"/>
              <a:t> (2 столовые ложки).</a:t>
            </a:r>
          </a:p>
          <a:p>
            <a:r>
              <a:rPr lang="ru-RU" dirty="0" smtClean="0"/>
              <a:t>Проблема кариеса хорошо знакома всем, начиная уже с детского возраста. Известно, что бактерии ротовой полости питаются простыми сахарами. В результате их жизнедеятельности образуется кислота, разрушающая зубную эмаль, а затем и дентин, формируется кариозная полость.</a:t>
            </a:r>
          </a:p>
          <a:p>
            <a:r>
              <a:rPr lang="ru-RU" dirty="0" smtClean="0"/>
              <a:t>Гормон </a:t>
            </a:r>
            <a:r>
              <a:rPr lang="ru-RU" dirty="0" err="1" smtClean="0"/>
              <a:t>лептин</a:t>
            </a:r>
            <a:r>
              <a:rPr lang="ru-RU" dirty="0" smtClean="0"/>
              <a:t> несет информацию в мозговую ткань об удовлетворенности съеденной пищей и вызывает в организме чувство насыщения. Фруктоза препятствует попаданию </a:t>
            </a:r>
            <a:r>
              <a:rPr lang="ru-RU" dirty="0" err="1" smtClean="0"/>
              <a:t>лептина</a:t>
            </a:r>
            <a:r>
              <a:rPr lang="ru-RU" dirty="0" smtClean="0"/>
              <a:t> в мозг и создаёт искусственное чувство голода.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Сахар:</a:t>
            </a: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smtClean="0"/>
              <a:t>Еще одним из неблагоприятных последствий ежедневного избыточного употребления сахара является негативное воздействие повышенного содержания сахара в крови на </a:t>
            </a:r>
            <a:r>
              <a:rPr lang="ru-RU" dirty="0" err="1" smtClean="0"/>
              <a:t>гиппокамп</a:t>
            </a:r>
            <a:r>
              <a:rPr lang="ru-RU" dirty="0" smtClean="0"/>
              <a:t>, что сопровождается снижением когнитивных возможностей организма - ухудшается память, развивается эмоциональная тупость.</a:t>
            </a:r>
          </a:p>
          <a:p>
            <a:r>
              <a:rPr lang="ru-RU" dirty="0" smtClean="0"/>
              <a:t>Для решения глобальной задачи по сокращению количества потребляемого сахара необходима реализация комплекса мер по повышению осведомленности детей и их родителей о влиянии сахара на здоровье, в т.ч. о быстрых и отсроченных эффектах; пересмотр технологических карт и сокращение в технологии приготовления блюд сахара, постепенное исключение из рациона питания школьников кондитерских изделий и замещение их фруктами и йогуртами, популяризация использования некалорийных </a:t>
            </a:r>
            <a:r>
              <a:rPr lang="ru-RU" dirty="0" err="1" smtClean="0"/>
              <a:t>сахарозаменителей</a:t>
            </a:r>
            <a:r>
              <a:rPr lang="ru-RU" dirty="0" smtClean="0"/>
              <a:t>.</a:t>
            </a:r>
          </a:p>
          <a:p>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Жир, насыщенные жирные кислоты и трансизомеры жирных кислот :</a:t>
            </a:r>
            <a:endParaRPr lang="ru-RU" sz="2400" dirty="0"/>
          </a:p>
        </p:txBody>
      </p:sp>
      <p:sp>
        <p:nvSpPr>
          <p:cNvPr id="3" name="Содержимое 2"/>
          <p:cNvSpPr>
            <a:spLocks noGrp="1"/>
          </p:cNvSpPr>
          <p:nvPr>
            <p:ph sz="quarter" idx="1"/>
          </p:nvPr>
        </p:nvSpPr>
        <p:spPr>
          <a:xfrm>
            <a:off x="301752" y="1527048"/>
            <a:ext cx="8503920" cy="5330952"/>
          </a:xfrm>
        </p:spPr>
        <p:txBody>
          <a:bodyPr>
            <a:normAutofit fontScale="55000" lnSpcReduction="20000"/>
          </a:bodyPr>
          <a:lstStyle/>
          <a:p>
            <a:r>
              <a:rPr lang="ru-RU" dirty="0" smtClean="0"/>
              <a:t>Основными источниками жира, насыщенных жирных кислот и трансизомеров жирных кислот являются продукты, произведенные с использованием мясного и молочного сырья, кондитерские изделия, некоторые виды масложировой продукции и соусы.</a:t>
            </a:r>
          </a:p>
          <a:p>
            <a:r>
              <a:rPr lang="ru-RU" dirty="0" smtClean="0"/>
              <a:t>Мясные продукты, такие как колбасы, сосиски и сардельки, мясные деликатесы, готовые кулинарные изделия, полуфабрикаты и консервы, позиционируются как источник полноценного белка с высокой усвояемостью и биологической ценностью, в тоже время они являются основными источниками жира. </a:t>
            </a:r>
          </a:p>
          <a:p>
            <a:r>
              <a:rPr lang="ru-RU" dirty="0" smtClean="0"/>
              <a:t>Избыточное потребление жирной пищи также во многом определяет риски формирования повышенной массы тела, заболеваний системы кровообращения (атеросклероза), нарушению жирового обмена, функции печени.</a:t>
            </a:r>
          </a:p>
          <a:p>
            <a:r>
              <a:rPr lang="ru-RU" dirty="0" smtClean="0"/>
              <a:t>Отдельно следует остановиться на трансизомерах жирных кислот образующихся при </a:t>
            </a:r>
            <a:r>
              <a:rPr lang="ru-RU" dirty="0" err="1" smtClean="0"/>
              <a:t>гидрогенезации</a:t>
            </a:r>
            <a:r>
              <a:rPr lang="ru-RU" dirty="0" smtClean="0"/>
              <a:t> жидких растительных масел. Количество инфарктов, случаев внезапной смерти от сердечного приступа и выраженность атеросклероза оказались существенно больше среди тех, кто  ел много маргаринов. Исследования показали, что транс-жиры ведут себя иначе, чем </a:t>
            </a:r>
            <a:r>
              <a:rPr lang="ru-RU" dirty="0" err="1" smtClean="0"/>
              <a:t>цис-жиры</a:t>
            </a:r>
            <a:r>
              <a:rPr lang="ru-RU" dirty="0" smtClean="0"/>
              <a:t>, не только на сковородке, но и в организме. </a:t>
            </a:r>
          </a:p>
          <a:p>
            <a:r>
              <a:rPr lang="ru-RU" dirty="0" smtClean="0"/>
              <a:t>Помимо повышения риска развития атеросклероза и сопутствующих заболеваний сердца и сосудов, транс- изомеры приводят к снижению чувствительности клеток поджелудочной железы к инсулину - развивается диабет 2-го типа, хронических воспалительные процессы, ожирение. Таким образом, если вместо нормального строительного материала мы предлагаем организму бракованные </a:t>
            </a:r>
            <a:r>
              <a:rPr lang="ru-RU" dirty="0" err="1" smtClean="0"/>
              <a:t>транс-изомеры</a:t>
            </a:r>
            <a:r>
              <a:rPr lang="ru-RU" dirty="0" smtClean="0"/>
              <a:t>, образуются дефектные биологические структуры, которые начинают давать сбой.</a:t>
            </a:r>
          </a:p>
          <a:p>
            <a:r>
              <a:rPr lang="ru-RU" dirty="0" smtClean="0"/>
              <a:t>Для уменьшения потребления транс-жиров необходимо исключить из рациона питания маргарины, просматривать этикетки на приобретаемые продукты на предмет содержания в них </a:t>
            </a:r>
            <a:r>
              <a:rPr lang="ru-RU" dirty="0" err="1" smtClean="0"/>
              <a:t>транс-изомеров</a:t>
            </a:r>
            <a:r>
              <a:rPr lang="ru-RU" dirty="0" smtClean="0"/>
              <a:t> жирных кислот.</a:t>
            </a: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Таким образом, </a:t>
            </a:r>
            <a:endParaRPr lang="ru-RU" dirty="0"/>
          </a:p>
        </p:txBody>
      </p:sp>
      <p:sp>
        <p:nvSpPr>
          <p:cNvPr id="3" name="Содержимое 2"/>
          <p:cNvSpPr>
            <a:spLocks noGrp="1"/>
          </p:cNvSpPr>
          <p:nvPr>
            <p:ph sz="quarter" idx="1"/>
          </p:nvPr>
        </p:nvSpPr>
        <p:spPr/>
        <p:txBody>
          <a:bodyPr>
            <a:normAutofit fontScale="92500"/>
          </a:bodyPr>
          <a:lstStyle/>
          <a:p>
            <a:pPr>
              <a:buNone/>
            </a:pPr>
            <a:r>
              <a:rPr lang="ru-RU" dirty="0" smtClean="0"/>
              <a:t>	мероприятия по снижению содержания в пищевой продукции критически значимых </a:t>
            </a:r>
            <a:r>
              <a:rPr lang="ru-RU" dirty="0" err="1" smtClean="0"/>
              <a:t>нутриентов</a:t>
            </a:r>
            <a:r>
              <a:rPr lang="ru-RU" dirty="0" smtClean="0"/>
              <a:t> реализуются по трем основным направлениям: </a:t>
            </a:r>
          </a:p>
          <a:p>
            <a:pPr marL="514350" indent="-514350">
              <a:buAutoNum type="arabicParenR"/>
            </a:pPr>
            <a:r>
              <a:rPr lang="ru-RU" dirty="0" smtClean="0"/>
              <a:t>работа с населением по вопросам здорового питания; </a:t>
            </a:r>
          </a:p>
          <a:p>
            <a:pPr marL="514350" indent="-514350">
              <a:buAutoNum type="arabicParenR"/>
            </a:pPr>
            <a:r>
              <a:rPr lang="ru-RU" dirty="0" smtClean="0"/>
              <a:t>2) информирование населения о содержании критически значимых </a:t>
            </a:r>
            <a:r>
              <a:rPr lang="ru-RU" dirty="0" err="1" smtClean="0"/>
              <a:t>нутриентов</a:t>
            </a:r>
            <a:r>
              <a:rPr lang="ru-RU" dirty="0" smtClean="0"/>
              <a:t> в пищевой продукции; </a:t>
            </a:r>
          </a:p>
          <a:p>
            <a:pPr marL="514350" indent="-514350">
              <a:buAutoNum type="arabicParenR"/>
            </a:pPr>
            <a:r>
              <a:rPr lang="ru-RU" dirty="0" smtClean="0"/>
              <a:t>3) сокращение количества продуктов, источников критически значимых </a:t>
            </a:r>
            <a:r>
              <a:rPr lang="ru-RU" dirty="0" err="1" smtClean="0"/>
              <a:t>нутриентов</a:t>
            </a:r>
            <a:r>
              <a:rPr lang="ru-RU" dirty="0" smtClean="0"/>
              <a:t> в меню организованных коллективов.</a:t>
            </a: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Содержимое 2"/>
          <p:cNvSpPr>
            <a:spLocks noGrp="1"/>
          </p:cNvSpPr>
          <p:nvPr>
            <p:ph sz="quarter" idx="1"/>
          </p:nvPr>
        </p:nvSpPr>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04800"/>
            <a:ext cx="8534400" cy="758952"/>
          </a:xfrm>
        </p:spPr>
        <p:txBody>
          <a:bodyPr>
            <a:normAutofit fontScale="90000"/>
          </a:bodyPr>
          <a:lstStyle/>
          <a:p>
            <a:r>
              <a:rPr lang="ru-RU" dirty="0" smtClean="0"/>
              <a:t>Ознакомиться с данным руководством и пройти обучение по инструкции:</a:t>
            </a:r>
            <a:endParaRPr lang="ru-RU" dirty="0"/>
          </a:p>
        </p:txBody>
      </p:sp>
      <p:sp>
        <p:nvSpPr>
          <p:cNvPr id="3" name="Содержимое 2"/>
          <p:cNvSpPr>
            <a:spLocks noGrp="1"/>
          </p:cNvSpPr>
          <p:nvPr>
            <p:ph sz="quarter" idx="1"/>
          </p:nvPr>
        </p:nvSpPr>
        <p:spPr/>
        <p:txBody>
          <a:bodyPr/>
          <a:lstStyle/>
          <a:p>
            <a:endParaRPr lang="ru-RU"/>
          </a:p>
        </p:txBody>
      </p:sp>
      <p:pic>
        <p:nvPicPr>
          <p:cNvPr id="1026" name="Picture 2" descr="C:\Users\BOOK\Pictures\скрин.jpg"/>
          <p:cNvPicPr>
            <a:picLocks noChangeAspect="1" noChangeArrowheads="1"/>
          </p:cNvPicPr>
          <p:nvPr/>
        </p:nvPicPr>
        <p:blipFill>
          <a:blip r:embed="rId2" cstate="print"/>
          <a:srcRect/>
          <a:stretch>
            <a:fillRect/>
          </a:stretch>
        </p:blipFill>
        <p:spPr bwMode="auto">
          <a:xfrm>
            <a:off x="78790" y="1714488"/>
            <a:ext cx="9065210" cy="485778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057400"/>
            <a:ext cx="7772400" cy="2209800"/>
          </a:xfrm>
        </p:spPr>
        <p:txBody>
          <a:bodyPr>
            <a:normAutofit/>
          </a:bodyPr>
          <a:lstStyle/>
          <a:p>
            <a:r>
              <a:rPr lang="ru-RU" b="1" dirty="0" smtClean="0">
                <a:solidFill>
                  <a:schemeClr val="accent1">
                    <a:lumMod val="75000"/>
                  </a:schemeClr>
                </a:solidFill>
              </a:rPr>
              <a:t>Лекция 2: </a:t>
            </a:r>
            <a:r>
              <a:rPr lang="ru-RU" dirty="0" smtClean="0"/>
              <a:t>Роль и значимость пищевого фактора в сохранении и укреплении здоровья населения, профилактике болезней цивилизации</a:t>
            </a:r>
            <a:endParaRPr lang="ru-RU"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тезисы:</a:t>
            </a:r>
            <a:endParaRPr lang="ru-RU" dirty="0"/>
          </a:p>
        </p:txBody>
      </p:sp>
      <p:sp>
        <p:nvSpPr>
          <p:cNvPr id="3" name="Содержимое 2"/>
          <p:cNvSpPr>
            <a:spLocks noGrp="1"/>
          </p:cNvSpPr>
          <p:nvPr>
            <p:ph sz="quarter" idx="1"/>
          </p:nvPr>
        </p:nvSpPr>
        <p:spPr/>
        <p:txBody>
          <a:bodyPr>
            <a:normAutofit fontScale="77500" lnSpcReduction="20000"/>
          </a:bodyPr>
          <a:lstStyle/>
          <a:p>
            <a:r>
              <a:rPr lang="ru-RU" b="1" dirty="0" smtClean="0"/>
              <a:t>Гомеостаз - способность сохранять постоянство внутреннего состояния организма посредством скоординированных реакций, направленных на поддержание динамического равновесия внутренних процессов.</a:t>
            </a:r>
          </a:p>
          <a:p>
            <a:pPr>
              <a:buNone/>
            </a:pPr>
            <a:endParaRPr lang="ru-RU" b="1" dirty="0" smtClean="0"/>
          </a:p>
          <a:p>
            <a:r>
              <a:rPr lang="ru-RU" dirty="0" smtClean="0"/>
              <a:t>В состав продуктов питания помимо белков, жиров, углеводов, воды входят пищевые волокна, </a:t>
            </a:r>
            <a:r>
              <a:rPr lang="ru-RU" dirty="0" err="1" smtClean="0"/>
              <a:t>фруктоолигосахариды</a:t>
            </a:r>
            <a:r>
              <a:rPr lang="ru-RU" dirty="0" smtClean="0"/>
              <a:t>, </a:t>
            </a:r>
            <a:r>
              <a:rPr lang="ru-RU" dirty="0" err="1" smtClean="0"/>
              <a:t>сахароспирты</a:t>
            </a:r>
            <a:r>
              <a:rPr lang="ru-RU" dirty="0" smtClean="0"/>
              <a:t>, аминокислоты, пептиды, минералы, витамины, </a:t>
            </a:r>
            <a:r>
              <a:rPr lang="ru-RU" dirty="0" err="1" smtClean="0"/>
              <a:t>изопреноиды</a:t>
            </a:r>
            <a:r>
              <a:rPr lang="ru-RU" dirty="0" smtClean="0"/>
              <a:t>, ненасыщенные жирные кислоты, холины и другие вещества и соединения. На разных этапах роста и развития, при выполнении работ, характеризующихся факторами вредности, различными уровнями двигательной активности, потребность в вышеуказанных пищевых компонентах достаточно специфична. Между компонентами пищи существует сложная система </a:t>
            </a:r>
            <a:r>
              <a:rPr lang="ru-RU" dirty="0" err="1" smtClean="0"/>
              <a:t>синергичных</a:t>
            </a:r>
            <a:r>
              <a:rPr lang="ru-RU" baseline="30000" dirty="0" smtClean="0"/>
              <a:t> </a:t>
            </a:r>
            <a:r>
              <a:rPr lang="ru-RU" dirty="0" smtClean="0"/>
              <a:t> и антагонистических взаимоотношений.</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тезисы:</a:t>
            </a:r>
            <a:endParaRPr lang="ru-RU" dirty="0"/>
          </a:p>
        </p:txBody>
      </p:sp>
      <p:sp>
        <p:nvSpPr>
          <p:cNvPr id="3" name="Содержимое 2"/>
          <p:cNvSpPr>
            <a:spLocks noGrp="1"/>
          </p:cNvSpPr>
          <p:nvPr>
            <p:ph sz="quarter" idx="1"/>
          </p:nvPr>
        </p:nvSpPr>
        <p:spPr>
          <a:xfrm>
            <a:off x="301752" y="1527048"/>
            <a:ext cx="8503920" cy="5330952"/>
          </a:xfrm>
        </p:spPr>
        <p:txBody>
          <a:bodyPr>
            <a:normAutofit fontScale="85000" lnSpcReduction="20000"/>
          </a:bodyPr>
          <a:lstStyle/>
          <a:p>
            <a:r>
              <a:rPr lang="ru-RU" dirty="0" smtClean="0"/>
              <a:t>Меняя количественное содержание и соотношение поступающих с продуктами питания функциональных ингредиентов, регулируются процессы, происходящие в органах и тканях.</a:t>
            </a:r>
          </a:p>
          <a:p>
            <a:pPr lvl="0" algn="ctr">
              <a:buNone/>
            </a:pPr>
            <a:r>
              <a:rPr lang="ru-RU" b="1" baseline="30000" dirty="0" smtClean="0"/>
              <a:t>		Функциональные ингредиенты - витамины, минеральные вещества, </a:t>
            </a:r>
            <a:r>
              <a:rPr lang="ru-RU" b="1" baseline="30000" dirty="0" err="1" smtClean="0"/>
              <a:t>полиненасыщеиные</a:t>
            </a:r>
            <a:r>
              <a:rPr lang="ru-RU" b="1" baseline="30000" dirty="0" smtClean="0"/>
              <a:t> жирные кислоты, пищевые волокна, антиоксиданты, а также </a:t>
            </a:r>
            <a:r>
              <a:rPr lang="ru-RU" b="1" baseline="30000" dirty="0" err="1" smtClean="0"/>
              <a:t>ишредиенты</a:t>
            </a:r>
            <a:r>
              <a:rPr lang="ru-RU" b="1" baseline="30000" dirty="0" smtClean="0"/>
              <a:t> </a:t>
            </a:r>
            <a:r>
              <a:rPr lang="ru-RU" b="1" baseline="30000" dirty="0" err="1" smtClean="0"/>
              <a:t>пробиотического</a:t>
            </a:r>
            <a:r>
              <a:rPr lang="ru-RU" b="1" baseline="30000" dirty="0" smtClean="0"/>
              <a:t> (</a:t>
            </a:r>
            <a:r>
              <a:rPr lang="ru-RU" b="1" baseline="30000" dirty="0" err="1" smtClean="0"/>
              <a:t>бифидобактерии</a:t>
            </a:r>
            <a:r>
              <a:rPr lang="ru-RU" b="1" baseline="30000" dirty="0" smtClean="0"/>
              <a:t>, </a:t>
            </a:r>
            <a:r>
              <a:rPr lang="ru-RU" b="1" baseline="30000" dirty="0" err="1" smtClean="0"/>
              <a:t>лактобактерии</a:t>
            </a:r>
            <a:r>
              <a:rPr lang="ru-RU" b="1" baseline="30000" dirty="0" smtClean="0"/>
              <a:t>, составляющие нормальную микрофлору кишечника человека) и </a:t>
            </a:r>
            <a:r>
              <a:rPr lang="ru-RU" b="1" baseline="30000" dirty="0" err="1" smtClean="0"/>
              <a:t>пребиотического</a:t>
            </a:r>
            <a:r>
              <a:rPr lang="ru-RU" b="1" baseline="30000" dirty="0" smtClean="0"/>
              <a:t> (стимулирующие рост собственной микрофлоры кишечника) действия.</a:t>
            </a:r>
          </a:p>
          <a:p>
            <a:r>
              <a:rPr lang="ru-RU" dirty="0" smtClean="0"/>
              <a:t>В настоящее время продукты функционального питания составляют не более 3% всех известных пищевых продуктов. В ближайшие 15-20 лет доля функциональных продуктов может достичь 30% всего продуктового рынка, они могут на 35-50% вытеснить традиционные лекарственные препараты из сферы реализации. На сегодняшний день, функциональные продукты являются существенным резервом увеличения средней продолжительности активной жизни населения.</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144</TotalTime>
  <Words>6749</Words>
  <Application>Microsoft Office PowerPoint</Application>
  <PresentationFormat>Экран (4:3)</PresentationFormat>
  <Paragraphs>455</Paragraphs>
  <Slides>59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59</vt:i4>
      </vt:variant>
    </vt:vector>
  </HeadingPairs>
  <TitlesOfParts>
    <vt:vector size="60" baseType="lpstr">
      <vt:lpstr>Официальная</vt:lpstr>
      <vt:lpstr>ФЕДЕРАЛЬНАЯ СЛУЖБА ПО НАДЗОРУ В СФЕРЕ ЗАЩИТЫ ПРАВ ПОТРЕБИТЕЛЕЙ И БЛАГОПОЛУЧИЯ ЧЕЛОВЕКА (РОСПОТРЕБНАДЗОР)</vt:lpstr>
      <vt:lpstr>Лекция 1: Вводное занятие - инструктаж по использованию сервисов программы</vt:lpstr>
      <vt:lpstr>В программе представлена информация об основах здорового питания, значимости витаминов и микроэлементов для гармоничного роста и развития, рационального режима питания, выработки здоровых пищевых стереотипов поведения и пищевых привычек на этапе роста и развития ребенка.</vt:lpstr>
      <vt:lpstr>Слайд 4</vt:lpstr>
      <vt:lpstr>Для успешной регистрации, прохождения тестирования, работы с учебными материалами и выходного тестирования необходимо ознакомиться с руководством к программному средству «Обучение по санитарно-просветительским  «Основы здорового питания» (текст в формате PDF приложен в архиве).</vt:lpstr>
      <vt:lpstr>Ознакомиться с данным руководством и пройти обучение по инструкции:</vt:lpstr>
      <vt:lpstr>Лекция 2: Роль и значимость пищевого фактора в сохранении и укреплении здоровья населения, профилактике болезней цивилизации</vt:lpstr>
      <vt:lpstr>Основные тезисы:</vt:lpstr>
      <vt:lpstr>Основные тезисы:</vt:lpstr>
      <vt:lpstr>Здоровье</vt:lpstr>
      <vt:lpstr>Болезни цивилизации:</vt:lpstr>
      <vt:lpstr>Болезни цивилизации:</vt:lpstr>
      <vt:lpstr>Пищевые традиции:</vt:lpstr>
      <vt:lpstr>Пищевые традиции:</vt:lpstr>
      <vt:lpstr>Пищевые традиции:</vt:lpstr>
      <vt:lpstr>Пищевые традиции:</vt:lpstr>
      <vt:lpstr>Здоровое питание— это питание, обеспечивающее рост, нормальное развитие и жизнедеятельность человека, способствующее укреплению его здоровья и профилактике заболеваний.</vt:lpstr>
      <vt:lpstr>Основные принципы здорового питания, которые должны быть учтены при формировании меню: </vt:lpstr>
      <vt:lpstr>Лекция 3: Основы физиологии пищеварения</vt:lpstr>
      <vt:lpstr>Трофология</vt:lpstr>
      <vt:lpstr>Важнейшие компоненты пищи:</vt:lpstr>
      <vt:lpstr>Пищеварение</vt:lpstr>
      <vt:lpstr>Первый этап пищеварения:</vt:lpstr>
      <vt:lpstr>Второй этап пищеварения:</vt:lpstr>
      <vt:lpstr>Третий этап пищеварения:</vt:lpstr>
      <vt:lpstr>Четвертый этап пищеварения:</vt:lpstr>
      <vt:lpstr>Пятый этап пищеварения:</vt:lpstr>
      <vt:lpstr>Функции печени:</vt:lpstr>
      <vt:lpstr>Типы пищеварения:</vt:lpstr>
      <vt:lpstr>Функции пищеварительного тракта:</vt:lpstr>
      <vt:lpstr>Функции нормальной микрофлоры кишечника:</vt:lpstr>
      <vt:lpstr>Дисбактериоз:</vt:lpstr>
      <vt:lpstr>Лечение и профилактика дисбактериоза:</vt:lpstr>
      <vt:lpstr>Лекция 4: Основные компоненты пищи</vt:lpstr>
      <vt:lpstr>Пищевая ценность:</vt:lpstr>
      <vt:lpstr>Усвояемость пищевых веществ:</vt:lpstr>
      <vt:lpstr>Биологическая ценность, энергетическая ценность, биологическая эффективность</vt:lpstr>
      <vt:lpstr>Основные тезисы:</vt:lpstr>
      <vt:lpstr>Примерные значения суточной потребности в энергии (ккал/сутки)</vt:lpstr>
      <vt:lpstr>Белки:</vt:lpstr>
      <vt:lpstr>Жиры:</vt:lpstr>
      <vt:lpstr>Углеводы:</vt:lpstr>
      <vt:lpstr>Витамины</vt:lpstr>
      <vt:lpstr>Витамины:</vt:lpstr>
      <vt:lpstr>Витамины:</vt:lpstr>
      <vt:lpstr>Минеральные вещества</vt:lpstr>
      <vt:lpstr>Микроэлементы:</vt:lpstr>
      <vt:lpstr>Микроэлементы:</vt:lpstr>
      <vt:lpstr>Пищевые добавки </vt:lpstr>
      <vt:lpstr>Основные принципы:</vt:lpstr>
      <vt:lpstr>Лекция 5: Критически значимые нутриенты в различных группах продуктов</vt:lpstr>
      <vt:lpstr>Критически значимые нутриенты-</vt:lpstr>
      <vt:lpstr>Соль:</vt:lpstr>
      <vt:lpstr>Соль:</vt:lpstr>
      <vt:lpstr>Сахар:</vt:lpstr>
      <vt:lpstr>Сахар:</vt:lpstr>
      <vt:lpstr>Жир, насыщенные жирные кислоты и трансизомеры жирных кислот :</vt:lpstr>
      <vt:lpstr>Таким образом,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ФЕДЕРАЛЬНАЯ СЛУЖБА ПО НАДЗОРУ В СФЕРЕ ЗАЩИТЫ ПРАВ ПОТРЕБИТЕЛЕЙ И БЛАГОПОЛУЧИЯ ЧЕЛОВЕКА (РОСПОТРЕБНАДЗОР)</dc:title>
  <dc:creator>Семен</dc:creator>
  <cp:lastModifiedBy>Bykova</cp:lastModifiedBy>
  <cp:revision>24</cp:revision>
  <dcterms:created xsi:type="dcterms:W3CDTF">2020-08-24T12:52:43Z</dcterms:created>
  <dcterms:modified xsi:type="dcterms:W3CDTF">2020-09-02T03:09:13Z</dcterms:modified>
</cp:coreProperties>
</file>