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5" r:id="rId3"/>
    <p:sldId id="266" r:id="rId4"/>
    <p:sldId id="267" r:id="rId5"/>
    <p:sldId id="285" r:id="rId6"/>
    <p:sldId id="268" r:id="rId7"/>
    <p:sldId id="269" r:id="rId8"/>
    <p:sldId id="288" r:id="rId9"/>
    <p:sldId id="286" r:id="rId10"/>
    <p:sldId id="287" r:id="rId11"/>
    <p:sldId id="279" r:id="rId12"/>
    <p:sldId id="281" r:id="rId13"/>
    <p:sldId id="282" r:id="rId14"/>
    <p:sldId id="283" r:id="rId15"/>
    <p:sldId id="284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3229"/>
    <a:srgbClr val="003374"/>
    <a:srgbClr val="53A3E6"/>
    <a:srgbClr val="ECF3F9"/>
    <a:srgbClr val="FFC900"/>
    <a:srgbClr val="173A8D"/>
    <a:srgbClr val="129481"/>
    <a:srgbClr val="0F2741"/>
    <a:srgbClr val="001736"/>
    <a:srgbClr val="C9A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7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C47B7-0796-4CDD-8CFF-04AA9698210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99BB1-603C-4231-AFF0-E1D5D51C28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424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0D116-4C2F-42DA-BCDB-745FD05E9FDC}" type="slidenum">
              <a:rPr lang="ru-RU"/>
              <a:pPr/>
              <a:t>3</a:t>
            </a:fld>
            <a:endParaRPr lang="ru-RU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/>
              <a:t>Измерять ЭТО пока невозможно. Поэтому – скромно? Про ГРАМОТНОСТЬ.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C961F-9A9E-4B57-B267-5CFA9FCD33FD}" type="slidenum">
              <a:rPr lang="ru-RU"/>
              <a:pPr/>
              <a:t>4</a:t>
            </a:fld>
            <a:endParaRPr lang="ru-RU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Разный возраст и разные образовательные переходы</a:t>
            </a:r>
          </a:p>
          <a:p>
            <a:r>
              <a:rPr lang="ru-RU"/>
              <a:t>Два теста готовности к переходу на качественно новый способ использования письменности.</a:t>
            </a:r>
          </a:p>
          <a:p>
            <a:r>
              <a:rPr lang="ru-RU"/>
              <a:t>Относительно общее понимание уровней готовности к новым требованиям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4496F-F034-419C-A012-EB8E5D40E92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328" b="31717"/>
          <a:stretch/>
        </p:blipFill>
        <p:spPr>
          <a:xfrm flipH="1">
            <a:off x="-2" y="0"/>
            <a:ext cx="4492487" cy="6858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542" b="31717"/>
          <a:stretch/>
        </p:blipFill>
        <p:spPr>
          <a:xfrm flipH="1">
            <a:off x="1094509" y="0"/>
            <a:ext cx="8049491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5729"/>
            <a:ext cx="788670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1547"/>
            <a:ext cx="7886699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73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6308" y="128955"/>
            <a:ext cx="6318738" cy="3300046"/>
          </a:xfrm>
        </p:spPr>
        <p:txBody>
          <a:bodyPr>
            <a:noAutofit/>
          </a:bodyPr>
          <a:lstStyle/>
          <a:p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face" pitchFamily="50" charset="0"/>
              </a:rPr>
              <a:t>Группы читательских умений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fac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123" y="291547"/>
            <a:ext cx="8351226" cy="470453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Группы читательских </a:t>
            </a:r>
            <a:r>
              <a:rPr lang="ru-RU" sz="2200" b="1" dirty="0" smtClean="0"/>
              <a:t>умений, (</a:t>
            </a:r>
            <a:r>
              <a:rPr lang="ru-RU" sz="2200" b="1" dirty="0"/>
              <a:t>ИСРО </a:t>
            </a:r>
            <a:r>
              <a:rPr lang="ru-RU" sz="2200" b="1" dirty="0" smtClean="0"/>
              <a:t>РАО, 2019)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97151776"/>
              </p:ext>
            </p:extLst>
          </p:nvPr>
        </p:nvGraphicFramePr>
        <p:xfrm>
          <a:off x="93785" y="609600"/>
          <a:ext cx="8960827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615"/>
                <a:gridCol w="73782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Читательские действия, связанные с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осмыслением и оценкой текста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3.1 Оценивать содержание текста или его элементов (примеров, аргументов, иллюстраций и т.п.) относительно целей автора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3.2 Оценивать форму текста (структуру, стиль и т.д.), целесообразность использованных автором приемов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3.3	Понимать назначение структурной единицы текста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3.4 Оценивать полноту, достоверность информации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3.5 Обнаруживать противоречия, содержащиеся в одном или нескольких текстах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3.6 Высказывать и обосновывать собственную точку зрения по вопросу, обсуждаемому в тексте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  использованием информации из текста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4.1 Использовать информацию из текста для решения практической задачи (планирование поездки, выбор телефона и т.п.)  без привлечения фоновых знаний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4.2 Использовать информацию из текста для решения практической задачи с привлечением фоновых знаний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4.3 Формулировать на основе полученной из текста информации собственную гипотезу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4.4 Прогнозировать события, течение процесса, результаты эксперимента на основе информации текста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4.5 Предлагать интерпретацию нового явления, принадлежащего к тому же классу явлений, который обсуждается в тексте (в том числе с переносом из одной предметной области в другую)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4.6 Выявлять связь между прочитанным и современной реальностью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567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/>
              <a:t>Проверяемые виды деятельности в заданиях по грамотности чтения</a:t>
            </a:r>
            <a:br>
              <a:rPr lang="ru-RU" sz="3100" b="1" dirty="0" smtClean="0"/>
            </a:br>
            <a:r>
              <a:rPr lang="en-US" sz="3100" b="1" dirty="0" smtClean="0"/>
              <a:t> PISA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/>
            <a:r>
              <a:rPr lang="ru-RU" smtClean="0"/>
              <a:t>общая ориентация в содержании текста и понимание его целостного смысла (20% заданий);</a:t>
            </a:r>
          </a:p>
          <a:p>
            <a:pPr eaLnBrk="1" hangingPunct="1"/>
            <a:r>
              <a:rPr lang="ru-RU" smtClean="0"/>
              <a:t>выявление информации(20% заданий);</a:t>
            </a:r>
          </a:p>
          <a:p>
            <a:pPr eaLnBrk="1" hangingPunct="1"/>
            <a:r>
              <a:rPr lang="ru-RU" smtClean="0"/>
              <a:t>интерпретация текста (30% заданий);</a:t>
            </a:r>
          </a:p>
          <a:p>
            <a:pPr eaLnBrk="1" hangingPunct="1"/>
            <a:r>
              <a:rPr lang="ru-RU" smtClean="0"/>
              <a:t>рефлексия на содержание текста (15% заданий);</a:t>
            </a:r>
          </a:p>
          <a:p>
            <a:pPr eaLnBrk="1" hangingPunct="1"/>
            <a:r>
              <a:rPr lang="ru-RU" smtClean="0"/>
              <a:t>рефлексия на форму текста (15% заданий);</a:t>
            </a:r>
          </a:p>
        </p:txBody>
      </p:sp>
    </p:spTree>
    <p:extLst>
      <p:ext uri="{BB962C8B-B14F-4D97-AF65-F5344CB8AC3E}">
        <p14:creationId xmlns:p14="http://schemas.microsoft.com/office/powerpoint/2010/main" xmlns="" val="19041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«Текст»</a:t>
            </a:r>
            <a:r>
              <a:rPr lang="ru-RU" b="1" dirty="0"/>
              <a:t> (</a:t>
            </a:r>
            <a:r>
              <a:rPr lang="en-US" b="1" dirty="0" smtClean="0"/>
              <a:t>PISA</a:t>
            </a:r>
            <a:r>
              <a:rPr lang="ru-RU" b="1" dirty="0"/>
              <a:t>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Печатные </a:t>
            </a:r>
            <a:r>
              <a:rPr lang="ru-RU" dirty="0"/>
              <a:t>или изображенные на дисплее тексты, в которых использован естественный </a:t>
            </a:r>
            <a:r>
              <a:rPr lang="ru-RU" dirty="0" smtClean="0"/>
              <a:t>язык</a:t>
            </a:r>
          </a:p>
          <a:p>
            <a:pPr>
              <a:buNone/>
            </a:pPr>
            <a:r>
              <a:rPr lang="ru-RU" dirty="0" smtClean="0"/>
              <a:t>Такой </a:t>
            </a:r>
            <a:r>
              <a:rPr lang="ru-RU" dirty="0"/>
              <a:t>текст может включать визуальные изображения в виде диаграмм, картинок, карт, таблиц, </a:t>
            </a:r>
            <a:r>
              <a:rPr lang="ru-RU" dirty="0" smtClean="0"/>
              <a:t>графиков</a:t>
            </a:r>
          </a:p>
          <a:p>
            <a:pPr fontAlgn="t"/>
            <a:r>
              <a:rPr lang="ru-RU" b="1" dirty="0" smtClean="0"/>
              <a:t>Сплошные (без таких изображений) </a:t>
            </a:r>
          </a:p>
          <a:p>
            <a:pPr fontAlgn="t"/>
            <a:r>
              <a:rPr lang="ru-RU" b="1" dirty="0" err="1" smtClean="0"/>
              <a:t>Несплошные</a:t>
            </a:r>
            <a:r>
              <a:rPr lang="ru-RU" b="1" dirty="0" smtClean="0"/>
              <a:t> (с такими изображениями)</a:t>
            </a:r>
          </a:p>
          <a:p>
            <a:pPr fontAlgn="t"/>
            <a:r>
              <a:rPr lang="ru-RU" b="1" dirty="0" smtClean="0"/>
              <a:t>Визуальные </a:t>
            </a:r>
            <a:r>
              <a:rPr lang="ru-RU" b="1" dirty="0"/>
              <a:t>изображения (визуальные тексты) 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80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332656"/>
          <a:ext cx="8568952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998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Сплошные  тексты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800" b="1" dirty="0" err="1" smtClean="0"/>
                        <a:t>Несплошные</a:t>
                      </a:r>
                      <a:r>
                        <a:rPr lang="ru-RU" sz="2800" b="1" dirty="0" smtClean="0"/>
                        <a:t>  тексты </a:t>
                      </a:r>
                    </a:p>
                  </a:txBody>
                  <a:tcPr/>
                </a:tc>
              </a:tr>
              <a:tr h="519386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2000" dirty="0" smtClean="0"/>
                        <a:t>описание (художественное и техническое), 13% заданий;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2000" dirty="0" smtClean="0"/>
                        <a:t>повествование (рассказ, отчет, репортаж), 22% заданий;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2000" dirty="0" smtClean="0"/>
                        <a:t>объяснение (объяснительное сочинение, определение, толкование, резюме, интерпретация), 13% заданий;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2000" dirty="0" smtClean="0"/>
                        <a:t>аргументация (комментарий, научное обоснование), 13% заданий;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2000" dirty="0" smtClean="0"/>
                        <a:t>инструкция (указание к выполнению работы; правила, уставы, законы), 5% заданий.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fontAlgn="t">
                        <a:buAutoNum type="arabicParenR"/>
                      </a:pPr>
                      <a:r>
                        <a:rPr lang="ru-RU" sz="2400" dirty="0" smtClean="0"/>
                        <a:t>графики (11% заданий); </a:t>
                      </a:r>
                    </a:p>
                    <a:p>
                      <a:pPr marL="342900" indent="-342900" fontAlgn="t">
                        <a:buAutoNum type="arabicParenR"/>
                      </a:pPr>
                      <a:r>
                        <a:rPr lang="ru-RU" sz="2400" dirty="0" smtClean="0"/>
                        <a:t>диаграммы (3%); </a:t>
                      </a:r>
                    </a:p>
                    <a:p>
                      <a:pPr marL="342900" indent="-342900" fontAlgn="t">
                        <a:buAutoNum type="arabicParenR"/>
                      </a:pPr>
                      <a:r>
                        <a:rPr lang="ru-RU" sz="2400" dirty="0" smtClean="0"/>
                        <a:t>таблицы (11%); </a:t>
                      </a:r>
                    </a:p>
                    <a:p>
                      <a:pPr marL="342900" indent="-342900" fontAlgn="t">
                        <a:buAutoNum type="arabicParenR"/>
                      </a:pPr>
                      <a:r>
                        <a:rPr lang="ru-RU" sz="2400" dirty="0" smtClean="0"/>
                        <a:t>карты (3%); </a:t>
                      </a:r>
                    </a:p>
                    <a:p>
                      <a:pPr marL="342900" indent="-342900" fontAlgn="t">
                        <a:buAutoNum type="arabicParenR"/>
                      </a:pPr>
                      <a:r>
                        <a:rPr lang="ru-RU" sz="2400" dirty="0" smtClean="0"/>
                        <a:t>формы (налоговые, визовые, анкеты и др.) (3%); </a:t>
                      </a:r>
                    </a:p>
                    <a:p>
                      <a:pPr marL="342900" indent="-342900" fontAlgn="t">
                        <a:buAutoNum type="arabicParenR"/>
                      </a:pPr>
                      <a:r>
                        <a:rPr lang="ru-RU" sz="2400" dirty="0" smtClean="0"/>
                        <a:t>информационные листы и объявления (2% заданий).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7098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>Факторы, определяющие трудность текста:</a:t>
            </a:r>
            <a:endParaRPr lang="ru-RU" sz="32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32859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Формат (сплошные, несплошные, смешанные, составные)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Количество гипертекстовых связей (один текст, множественный текст)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Тип (описание, повествование, рассуждение, толкование, инструкция, переговоры)</a:t>
            </a:r>
            <a:r>
              <a:rPr lang="ru-RU" dirty="0" smtClean="0">
                <a:solidFill>
                  <a:schemeClr val="tx1"/>
                </a:solidFill>
                <a:sym typeface="Symbol"/>
              </a:rPr>
              <a:t>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Объем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Грамматическая сложность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Предполагаемая степень знакомства читателя с предметом описания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900" dirty="0" smtClean="0">
                <a:sym typeface="Symbol"/>
              </a:rPr>
              <a:t></a:t>
            </a:r>
            <a:r>
              <a:rPr lang="en-US" sz="1900" dirty="0" smtClean="0">
                <a:sym typeface="Symbol"/>
              </a:rPr>
              <a:t>PISA</a:t>
            </a:r>
            <a:r>
              <a:rPr lang="ru-RU" sz="1900" dirty="0" smtClean="0">
                <a:sym typeface="Symbol"/>
              </a:rPr>
              <a:t> опирается на типологию текстов, разработанную </a:t>
            </a:r>
            <a:r>
              <a:rPr lang="ru-RU" sz="1900" dirty="0" err="1" smtClean="0">
                <a:sym typeface="Symbol"/>
              </a:rPr>
              <a:t>Э.Верлихом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xmlns="" val="22380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 smtClean="0"/>
              <a:t>Ситуации функционирования текстов</a:t>
            </a:r>
            <a:r>
              <a:rPr lang="ru-RU" sz="3200" b="1" dirty="0" smtClean="0">
                <a:sym typeface="Symbol"/>
              </a:rPr>
              <a:t>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47260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4400" dirty="0" smtClean="0"/>
              <a:t>Личные: чтение для личных целей (для себя), включает личные письма, художественную литературу, биографии, научно-популярные тексты и др. (28% заданий);</a:t>
            </a:r>
          </a:p>
          <a:p>
            <a:pPr lvl="0"/>
            <a:r>
              <a:rPr lang="ru-RU" sz="4400" dirty="0" smtClean="0"/>
              <a:t>Социальные: чтение для общественных целей, включает официальные документы, информацию разного рода о событиях общественного значения и др. (28% заданий);</a:t>
            </a:r>
          </a:p>
          <a:p>
            <a:pPr lvl="0"/>
            <a:r>
              <a:rPr lang="ru-RU" sz="4400" dirty="0" smtClean="0"/>
              <a:t>Деловые: чтение для рабочих целей (в процессе труда, на работе) тексты-инструкции, как сделать и др.; круг их для подростков ограничен (16% заданий);</a:t>
            </a:r>
          </a:p>
          <a:p>
            <a:pPr lvl="0"/>
            <a:r>
              <a:rPr lang="ru-RU" sz="4400" dirty="0" smtClean="0"/>
              <a:t>Учебные: чтение для получения образования, включает учебную литературу, тексты, используемые в учебных целях (28% заданий).</a:t>
            </a:r>
          </a:p>
          <a:p>
            <a:pPr lvl="0"/>
            <a:endParaRPr lang="ru-RU" sz="4400" dirty="0" smtClean="0"/>
          </a:p>
          <a:p>
            <a:pPr lvl="0">
              <a:buNone/>
            </a:pPr>
            <a:endParaRPr lang="ru-RU" sz="4400" dirty="0" smtClean="0"/>
          </a:p>
          <a:p>
            <a:pPr marL="0" indent="0" algn="l">
              <a:buNone/>
            </a:pPr>
            <a:endParaRPr lang="ru-RU" dirty="0" smtClean="0">
              <a:solidFill>
                <a:schemeClr val="tx1"/>
              </a:solidFill>
              <a:sym typeface="Symbol"/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chemeClr val="tx1"/>
                </a:solidFill>
                <a:sym typeface="Symbol"/>
              </a:rPr>
              <a:t></a:t>
            </a:r>
            <a:r>
              <a:rPr lang="ru-RU" i="1" dirty="0" smtClean="0">
                <a:solidFill>
                  <a:schemeClr val="tx1"/>
                </a:solidFill>
              </a:rPr>
              <a:t>Классификация разработана </a:t>
            </a:r>
            <a:r>
              <a:rPr lang="en-US" i="1" dirty="0" smtClean="0">
                <a:solidFill>
                  <a:schemeClr val="tx1"/>
                </a:solidFill>
              </a:rPr>
              <a:t>CEFR (Common European Framework of Reference) </a:t>
            </a:r>
            <a:r>
              <a:rPr lang="ru-RU" i="1" dirty="0" smtClean="0">
                <a:solidFill>
                  <a:schemeClr val="tx1"/>
                </a:solidFill>
              </a:rPr>
              <a:t>для Совета Европы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5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2" y="115910"/>
            <a:ext cx="8689277" cy="97879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Проблемы_ Дефициты учащихся </a:t>
            </a:r>
            <a:r>
              <a:rPr lang="ru-RU" sz="2800" b="1" dirty="0"/>
              <a:t>(исследования PISA </a:t>
            </a:r>
            <a:br>
              <a:rPr lang="ru-RU" sz="2800" b="1" dirty="0"/>
            </a:br>
            <a:r>
              <a:rPr lang="ru-RU" sz="2800" b="1" dirty="0"/>
              <a:t>по грамотности в </a:t>
            </a:r>
            <a:r>
              <a:rPr lang="ru-RU" sz="2800" b="1" dirty="0" smtClean="0"/>
              <a:t>чтении)</a:t>
            </a:r>
            <a:endParaRPr lang="ru-RU" sz="2800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57577" y="1339404"/>
            <a:ext cx="8429223" cy="515154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Неумение работать с составными текстами. Трудности с анализом, оценкой, обобщением.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Учащихся затрудняли задания, требовавшие соотнести различные точки зрения на явления и события, высказать собственную версию их смысла.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Неумение привлекать информацию, которая не содержится непосредственно в задаче (тексте), например, личный практический опыт, бытовые сведения и т.д., то, что можно вспомнить, домыслить, угадать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Демонстрировать тонкое понимание </a:t>
            </a:r>
            <a:r>
              <a:rPr lang="ru-RU" sz="2800" dirty="0"/>
              <a:t>связи текста и </a:t>
            </a:r>
            <a:r>
              <a:rPr lang="ru-RU" sz="2800" dirty="0" err="1"/>
              <a:t>внетекстового</a:t>
            </a:r>
            <a:r>
              <a:rPr lang="ru-RU" sz="2800" dirty="0"/>
              <a:t> знания. </a:t>
            </a:r>
            <a:endParaRPr lang="ru-RU" sz="2800" dirty="0" smtClean="0"/>
          </a:p>
          <a:p>
            <a:pPr>
              <a:lnSpc>
                <a:spcPct val="80000"/>
              </a:lnSpc>
            </a:pPr>
            <a:r>
              <a:rPr lang="ru-RU" sz="2800" dirty="0"/>
              <a:t>Строить оценку одновременно по нескольким основаниям или с нескольких точек зрения</a:t>
            </a:r>
          </a:p>
          <a:p>
            <a:pPr marL="0" indent="0">
              <a:lnSpc>
                <a:spcPct val="80000"/>
              </a:lnSpc>
              <a:buNone/>
            </a:pPr>
            <a:endParaRPr lang="ru-RU" sz="2800" dirty="0"/>
          </a:p>
          <a:p>
            <a:pPr eaLnBrk="1" hangingPunct="1">
              <a:lnSpc>
                <a:spcPct val="80000"/>
              </a:lnSpc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696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Читательская </a:t>
            </a:r>
            <a:r>
              <a:rPr lang="ru-RU" b="1" dirty="0"/>
              <a:t>грамотность (</a:t>
            </a:r>
            <a:r>
              <a:rPr lang="en-US" b="1" dirty="0" smtClean="0"/>
              <a:t>PISA</a:t>
            </a:r>
            <a:r>
              <a:rPr lang="ru-RU" b="1" dirty="0"/>
              <a:t>)</a:t>
            </a:r>
            <a:r>
              <a:rPr lang="en-US" b="1" dirty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Способность человека понимать и использовать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 </a:t>
            </a:r>
          </a:p>
          <a:p>
            <a:pPr>
              <a:buNone/>
            </a:pPr>
            <a:r>
              <a:rPr lang="ru-RU" dirty="0" smtClean="0"/>
              <a:t>Сущность понятия составляют признаки: </a:t>
            </a:r>
            <a:r>
              <a:rPr lang="ru-RU" b="1" dirty="0" smtClean="0"/>
              <a:t>понимание, рефлексия и использование</a:t>
            </a:r>
          </a:p>
          <a:p>
            <a:pPr>
              <a:buNone/>
            </a:pPr>
            <a:r>
              <a:rPr lang="ru-RU" sz="2800" dirty="0" smtClean="0"/>
              <a:t>Рефлексия предполагает раздумья о содержании или структуре текста, перенос их на себя, в сферу личного сознания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57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Компетентность и грамотность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556792"/>
            <a:ext cx="8460432" cy="4607471"/>
          </a:xfrm>
          <a:noFill/>
          <a:ln w="57150">
            <a:noFill/>
          </a:ln>
        </p:spPr>
        <p:txBody>
          <a:bodyPr/>
          <a:lstStyle/>
          <a:p>
            <a:pPr marL="439738" indent="-355600">
              <a:lnSpc>
                <a:spcPct val="90000"/>
              </a:lnSpc>
              <a:buFontTx/>
              <a:buNone/>
            </a:pPr>
            <a:r>
              <a:rPr lang="ru-RU" dirty="0"/>
              <a:t>Компетентность </a:t>
            </a:r>
          </a:p>
          <a:p>
            <a:pPr marL="439738" indent="-355600">
              <a:lnSpc>
                <a:spcPct val="90000"/>
              </a:lnSpc>
              <a:buFontTx/>
              <a:buNone/>
            </a:pPr>
            <a:r>
              <a:rPr lang="ru-RU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(умное и продуктивное умение)</a:t>
            </a:r>
            <a:r>
              <a:rPr lang="ru-RU" dirty="0">
                <a:solidFill>
                  <a:schemeClr val="accent1"/>
                </a:solidFill>
              </a:rPr>
              <a:t> </a:t>
            </a:r>
          </a:p>
          <a:p>
            <a:pPr marL="439738" indent="-355600">
              <a:lnSpc>
                <a:spcPct val="90000"/>
              </a:lnSpc>
              <a:buFontTx/>
              <a:buNone/>
            </a:pPr>
            <a:r>
              <a:rPr lang="ru-RU" dirty="0"/>
              <a:t>обнаруживает себя</a:t>
            </a:r>
          </a:p>
          <a:p>
            <a:pPr marL="439738" indent="-355600">
              <a:lnSpc>
                <a:spcPct val="90000"/>
              </a:lnSpc>
            </a:pPr>
            <a:r>
              <a:rPr lang="ru-RU" dirty="0"/>
              <a:t>вне школьного контекста, </a:t>
            </a:r>
          </a:p>
          <a:p>
            <a:pPr marL="439738" indent="-355600">
              <a:lnSpc>
                <a:spcPct val="90000"/>
              </a:lnSpc>
            </a:pPr>
            <a:r>
              <a:rPr lang="ru-RU" dirty="0"/>
              <a:t>в задачах, не похожих на упражнения из школьных учебников,</a:t>
            </a:r>
          </a:p>
          <a:p>
            <a:pPr marL="439738" indent="-355600">
              <a:lnSpc>
                <a:spcPct val="90000"/>
              </a:lnSpc>
            </a:pPr>
            <a:r>
              <a:rPr lang="ru-RU" dirty="0"/>
              <a:t>в личностно значимых задачах.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508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 flipV="1">
            <a:off x="0" y="4868863"/>
            <a:ext cx="3132138" cy="1512887"/>
          </a:xfrm>
          <a:prstGeom prst="line">
            <a:avLst/>
          </a:prstGeom>
          <a:noFill/>
          <a:ln w="165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V="1">
            <a:off x="3132138" y="1989138"/>
            <a:ext cx="2160587" cy="2879725"/>
          </a:xfrm>
          <a:prstGeom prst="line">
            <a:avLst/>
          </a:prstGeom>
          <a:noFill/>
          <a:ln w="165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V="1">
            <a:off x="5292725" y="404813"/>
            <a:ext cx="3851275" cy="1584325"/>
          </a:xfrm>
          <a:prstGeom prst="line">
            <a:avLst/>
          </a:prstGeom>
          <a:noFill/>
          <a:ln w="165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3203575" y="2060575"/>
            <a:ext cx="2160588" cy="2881313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0" y="4941888"/>
            <a:ext cx="3203575" cy="1582737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H="1">
            <a:off x="5292725" y="549275"/>
            <a:ext cx="3851275" cy="1584325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5364163" y="620713"/>
            <a:ext cx="3779837" cy="1512887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3203575" y="2133600"/>
            <a:ext cx="2160588" cy="287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0" y="5013325"/>
            <a:ext cx="3203575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 rot="-1478256">
            <a:off x="0" y="5113308"/>
            <a:ext cx="2914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Обучение чтению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 rot="18722964">
            <a:off x="1231667" y="3028798"/>
            <a:ext cx="43894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Чтение</a:t>
            </a:r>
            <a:r>
              <a:rPr lang="ru-RU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для обучения 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 rot="20451599">
            <a:off x="4828145" y="596116"/>
            <a:ext cx="34258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Чтение для решения собственных задач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99792" y="566124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PIRLS</a:t>
            </a:r>
            <a:endParaRPr lang="ru-RU" sz="4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652120" y="2636912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PISA</a:t>
            </a:r>
            <a:endParaRPr lang="ru-RU" sz="4000" b="1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5508104" y="2132856"/>
            <a:ext cx="360040" cy="57606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1274" idx="0"/>
          </p:cNvCxnSpPr>
          <p:nvPr/>
        </p:nvCxnSpPr>
        <p:spPr>
          <a:xfrm flipH="1" flipV="1">
            <a:off x="3203575" y="5013325"/>
            <a:ext cx="360313" cy="71993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829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1012974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Какие характеристики читательской грамотности учитываются тестом PISA?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ea typeface="Verdana" panose="020B0604030504040204" pitchFamily="34" charset="0"/>
                <a:cs typeface="Verdana" panose="020B0604030504040204" pitchFamily="34" charset="0"/>
              </a:rPr>
              <a:t>Читательские умения</a:t>
            </a:r>
            <a:endParaRPr lang="ru-RU" sz="5400" dirty="0"/>
          </a:p>
          <a:p>
            <a:r>
              <a:rPr lang="ru-RU" sz="5400" dirty="0">
                <a:ea typeface="Verdana" panose="020B0604030504040204" pitchFamily="34" charset="0"/>
                <a:cs typeface="Verdana" panose="020B0604030504040204" pitchFamily="34" charset="0"/>
              </a:rPr>
              <a:t>Текст</a:t>
            </a:r>
          </a:p>
          <a:p>
            <a:pPr lvl="0"/>
            <a:r>
              <a:rPr lang="ru-RU" sz="5400" dirty="0" smtClean="0">
                <a:ea typeface="Verdana" panose="020B0604030504040204" pitchFamily="34" charset="0"/>
                <a:cs typeface="Verdana" panose="020B0604030504040204" pitchFamily="34" charset="0"/>
              </a:rPr>
              <a:t>Ситуации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16850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3"/>
          <p:cNvSpPr>
            <a:spLocks noChangeShapeType="1"/>
          </p:cNvSpPr>
          <p:nvPr/>
        </p:nvSpPr>
        <p:spPr bwMode="auto">
          <a:xfrm>
            <a:off x="1692275" y="1123950"/>
            <a:ext cx="5759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33" tIns="45716" rIns="91433" bIns="45716"/>
          <a:lstStyle/>
          <a:p>
            <a:endParaRPr lang="ru-RU"/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1692275" y="112395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33" tIns="45716" rIns="91433" bIns="45716"/>
          <a:lstStyle/>
          <a:p>
            <a:endParaRPr lang="ru-RU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7451725" y="112395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33" tIns="45716" rIns="91433" bIns="45716"/>
          <a:lstStyle/>
          <a:p>
            <a:endParaRPr lang="ru-RU"/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900113" y="1484313"/>
            <a:ext cx="1439862" cy="83026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rgbClr val="002060"/>
                </a:solidFill>
              </a:rPr>
              <a:t>Опора на текст</a:t>
            </a:r>
          </a:p>
        </p:txBody>
      </p:sp>
      <p:sp>
        <p:nvSpPr>
          <p:cNvPr id="70662" name="Text Box 7"/>
          <p:cNvSpPr txBox="1">
            <a:spLocks noChangeArrowheads="1"/>
          </p:cNvSpPr>
          <p:nvPr/>
        </p:nvSpPr>
        <p:spPr bwMode="auto">
          <a:xfrm>
            <a:off x="6227763" y="1484313"/>
            <a:ext cx="2303462" cy="120015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rgbClr val="002060"/>
                </a:solidFill>
              </a:rPr>
              <a:t>Опора на </a:t>
            </a:r>
            <a:r>
              <a:rPr lang="ru-RU" sz="2400" dirty="0" err="1">
                <a:solidFill>
                  <a:srgbClr val="002060"/>
                </a:solidFill>
              </a:rPr>
              <a:t>внетекстовое</a:t>
            </a:r>
            <a:r>
              <a:rPr lang="ru-RU" sz="2400" dirty="0">
                <a:solidFill>
                  <a:srgbClr val="002060"/>
                </a:solidFill>
              </a:rPr>
              <a:t> знание</a:t>
            </a:r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6524625" y="3240088"/>
            <a:ext cx="1835150" cy="1200150"/>
          </a:xfrm>
          <a:prstGeom prst="rect">
            <a:avLst/>
          </a:prstGeom>
          <a:solidFill>
            <a:srgbClr val="EF8975"/>
          </a:solidFill>
          <a:ln w="9525">
            <a:noFill/>
            <a:miter lim="800000"/>
            <a:headEnd/>
            <a:tailEnd/>
          </a:ln>
        </p:spPr>
        <p:txBody>
          <a:bodyPr wrap="none" lIns="91433" tIns="45716" rIns="91433" bIns="45716" anchor="ctr">
            <a:spAutoFit/>
          </a:bodyPr>
          <a:lstStyle/>
          <a:p>
            <a:pPr algn="ctr"/>
            <a:r>
              <a:rPr lang="ru-RU" sz="2400">
                <a:solidFill>
                  <a:srgbClr val="002060"/>
                </a:solidFill>
              </a:rPr>
              <a:t>3.</a:t>
            </a:r>
          </a:p>
          <a:p>
            <a:pPr algn="ctr"/>
            <a:r>
              <a:rPr lang="ru-RU" sz="2400">
                <a:solidFill>
                  <a:srgbClr val="002060"/>
                </a:solidFill>
              </a:rPr>
              <a:t>осмыслить </a:t>
            </a:r>
          </a:p>
          <a:p>
            <a:pPr algn="ctr"/>
            <a:r>
              <a:rPr lang="ru-RU" sz="2400">
                <a:solidFill>
                  <a:srgbClr val="002060"/>
                </a:solidFill>
              </a:rPr>
              <a:t>и оценить </a:t>
            </a:r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>
            <a:off x="7451725" y="2636838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33" tIns="45716" rIns="91433" bIns="45716"/>
          <a:lstStyle/>
          <a:p>
            <a:endParaRPr lang="ru-RU"/>
          </a:p>
        </p:txBody>
      </p:sp>
      <p:sp>
        <p:nvSpPr>
          <p:cNvPr id="70665" name="Rectangle 10"/>
          <p:cNvSpPr>
            <a:spLocks noChangeArrowheads="1"/>
          </p:cNvSpPr>
          <p:nvPr/>
        </p:nvSpPr>
        <p:spPr bwMode="auto">
          <a:xfrm>
            <a:off x="5405438" y="5370513"/>
            <a:ext cx="1628775" cy="7683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33" tIns="45716" rIns="91433" bIns="45716" anchor="ctr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содержание</a:t>
            </a: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текста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0666" name="Rectangle 11"/>
          <p:cNvSpPr>
            <a:spLocks noChangeArrowheads="1"/>
          </p:cNvSpPr>
          <p:nvPr/>
        </p:nvSpPr>
        <p:spPr bwMode="auto">
          <a:xfrm>
            <a:off x="7761288" y="5441950"/>
            <a:ext cx="1025525" cy="7683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33" tIns="45716" rIns="91433" bIns="45716" anchor="ctr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форму</a:t>
            </a: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текста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7451725" y="4508500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33" tIns="45716" rIns="91433" bIns="45716"/>
          <a:lstStyle/>
          <a:p>
            <a:endParaRPr lang="ru-RU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>
            <a:off x="6011863" y="5013325"/>
            <a:ext cx="2736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33" tIns="45716" rIns="91433" bIns="45716"/>
          <a:lstStyle/>
          <a:p>
            <a:endParaRPr lang="ru-RU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>
            <a:off x="6011863" y="5013325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33" tIns="45716" rIns="91433" bIns="45716"/>
          <a:lstStyle/>
          <a:p>
            <a:endParaRPr lang="ru-RU"/>
          </a:p>
        </p:txBody>
      </p:sp>
      <p:sp>
        <p:nvSpPr>
          <p:cNvPr id="33806" name="Line 15"/>
          <p:cNvSpPr>
            <a:spLocks noChangeShapeType="1"/>
          </p:cNvSpPr>
          <p:nvPr/>
        </p:nvSpPr>
        <p:spPr bwMode="auto">
          <a:xfrm flipH="1">
            <a:off x="8748713" y="5013325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33" tIns="45716" rIns="91433" bIns="45716"/>
          <a:lstStyle/>
          <a:p>
            <a:endParaRPr lang="ru-RU"/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>
            <a:off x="1692275" y="227647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33" tIns="45716" rIns="91433" bIns="45716"/>
          <a:lstStyle/>
          <a:p>
            <a:endParaRPr lang="ru-RU"/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>
            <a:off x="1042988" y="2781300"/>
            <a:ext cx="2736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33" tIns="45716" rIns="91433" bIns="45716"/>
          <a:lstStyle/>
          <a:p>
            <a:endParaRPr lang="ru-RU"/>
          </a:p>
        </p:txBody>
      </p:sp>
      <p:sp>
        <p:nvSpPr>
          <p:cNvPr id="33809" name="Line 18"/>
          <p:cNvSpPr>
            <a:spLocks noChangeShapeType="1"/>
          </p:cNvSpPr>
          <p:nvPr/>
        </p:nvSpPr>
        <p:spPr bwMode="auto">
          <a:xfrm>
            <a:off x="1042988" y="278130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33" tIns="45716" rIns="91433" bIns="45716"/>
          <a:lstStyle/>
          <a:p>
            <a:endParaRPr lang="ru-RU"/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>
            <a:off x="3779838" y="278130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33" tIns="45716" rIns="91433" bIns="45716"/>
          <a:lstStyle/>
          <a:p>
            <a:endParaRPr lang="ru-RU"/>
          </a:p>
        </p:txBody>
      </p:sp>
      <p:sp>
        <p:nvSpPr>
          <p:cNvPr id="70675" name="Rectangle 20"/>
          <p:cNvSpPr>
            <a:spLocks noChangeArrowheads="1"/>
          </p:cNvSpPr>
          <p:nvPr/>
        </p:nvSpPr>
        <p:spPr bwMode="auto">
          <a:xfrm>
            <a:off x="107950" y="3328988"/>
            <a:ext cx="2519363" cy="15700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 anchor="ctr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</a:rPr>
              <a:t>1.</a:t>
            </a:r>
          </a:p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</a:rPr>
              <a:t>найти и</a:t>
            </a:r>
          </a:p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</a:rPr>
              <a:t>извлечь </a:t>
            </a:r>
          </a:p>
          <a:p>
            <a:pPr algn="ctr">
              <a:defRPr/>
            </a:pPr>
            <a:r>
              <a:rPr lang="ru-RU" sz="2400" i="1" dirty="0">
                <a:solidFill>
                  <a:srgbClr val="002060"/>
                </a:solidFill>
              </a:rPr>
              <a:t>(информацию</a:t>
            </a:r>
            <a:r>
              <a:rPr lang="ru-RU" i="1" dirty="0">
                <a:solidFill>
                  <a:srgbClr val="002060"/>
                </a:solidFill>
              </a:rPr>
              <a:t>)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0676" name="Rectangle 21"/>
          <p:cNvSpPr>
            <a:spLocks noChangeArrowheads="1"/>
          </p:cNvSpPr>
          <p:nvPr/>
        </p:nvSpPr>
        <p:spPr bwMode="auto">
          <a:xfrm>
            <a:off x="2771775" y="3114675"/>
            <a:ext cx="3168650" cy="17922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 anchor="ctr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</a:rPr>
              <a:t>2.</a:t>
            </a:r>
          </a:p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</a:rPr>
              <a:t>интегрировать и </a:t>
            </a:r>
          </a:p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</a:rPr>
              <a:t>интерпретировать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i="1" dirty="0">
                <a:solidFill>
                  <a:srgbClr val="002060"/>
                </a:solidFill>
              </a:rPr>
              <a:t>(сообщения текста)</a:t>
            </a:r>
            <a:r>
              <a:rPr lang="ru-RU" dirty="0"/>
              <a:t> </a:t>
            </a:r>
          </a:p>
        </p:txBody>
      </p:sp>
      <p:pic>
        <p:nvPicPr>
          <p:cNvPr id="33813" name="Picture 23" descr="книга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55" y="5229200"/>
            <a:ext cx="1871695" cy="140178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3814" name="Прямоугольник 22"/>
          <p:cNvSpPr>
            <a:spLocks noChangeArrowheads="1"/>
          </p:cNvSpPr>
          <p:nvPr/>
        </p:nvSpPr>
        <p:spPr bwMode="auto">
          <a:xfrm>
            <a:off x="611560" y="120650"/>
            <a:ext cx="804031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/>
              <a:t>Чтение и понимание текстов </a:t>
            </a:r>
            <a:r>
              <a:rPr lang="en-US" sz="2800" b="1" dirty="0"/>
              <a:t>(PIRLS)</a:t>
            </a:r>
          </a:p>
          <a:p>
            <a:pPr algn="ctr">
              <a:lnSpc>
                <a:spcPct val="80000"/>
              </a:lnSpc>
            </a:pPr>
            <a:r>
              <a:rPr lang="ru-RU" sz="2800" b="1" dirty="0"/>
              <a:t>Читательская грамотность</a:t>
            </a:r>
            <a:r>
              <a:rPr lang="en-US" sz="2800" b="1" dirty="0"/>
              <a:t>(PISA</a:t>
            </a:r>
            <a:r>
              <a:rPr lang="en-US" sz="2800" b="1" dirty="0" smtClean="0"/>
              <a:t>)</a:t>
            </a:r>
            <a:r>
              <a:rPr lang="ru-RU" sz="2800" b="1" dirty="0" smtClean="0"/>
              <a:t> (ИСРО РАО)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081157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648072"/>
          </a:xfrm>
        </p:spPr>
        <p:txBody>
          <a:bodyPr>
            <a:noAutofit/>
          </a:bodyPr>
          <a:lstStyle/>
          <a:p>
            <a:r>
              <a:rPr lang="ru-RU" sz="2400" dirty="0" smtClean="0"/>
              <a:t>Группы читательских умений (</a:t>
            </a:r>
            <a:r>
              <a:rPr lang="ru-RU" sz="2400" dirty="0" err="1" smtClean="0"/>
              <a:t>метапредметные</a:t>
            </a:r>
            <a:r>
              <a:rPr lang="ru-RU" sz="2400" dirty="0" smtClean="0"/>
              <a:t> КДР, </a:t>
            </a:r>
            <a:r>
              <a:rPr lang="ru-RU" sz="2400" b="1" dirty="0" smtClean="0"/>
              <a:t>ИСРО </a:t>
            </a:r>
            <a:r>
              <a:rPr lang="ru-RU" sz="2400" b="1" dirty="0"/>
              <a:t>РАО</a:t>
            </a:r>
            <a:r>
              <a:rPr lang="ru-RU" sz="2400" b="1" dirty="0" smtClean="0"/>
              <a:t>)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2767584"/>
              </p:ext>
            </p:extLst>
          </p:nvPr>
        </p:nvGraphicFramePr>
        <p:xfrm>
          <a:off x="1" y="979193"/>
          <a:ext cx="9144000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744"/>
                <a:gridCol w="6876256"/>
              </a:tblGrid>
              <a:tr h="270295"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Три основных группы читательских умений (грамотность в чтении):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08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Найти и извлечь (сообщение или информацию)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0" indent="-256032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Georgia"/>
                        <a:buNone/>
                        <a:defRPr/>
                      </a:pPr>
                      <a:r>
                        <a:rPr lang="ru-RU" sz="1600" dirty="0" smtClean="0"/>
                        <a:t>Первая группа касается общего понимания текста, ориентации в нём</a:t>
                      </a:r>
                    </a:p>
                    <a:p>
                      <a:pPr marL="365760" indent="-256032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Georgia"/>
                        <a:buNone/>
                        <a:defRPr/>
                      </a:pPr>
                      <a:r>
                        <a:rPr lang="ru-RU" sz="1600" dirty="0" smtClean="0"/>
                        <a:t>Важно уметь находить конкретные </a:t>
                      </a:r>
                      <a:r>
                        <a:rPr lang="ru-RU" sz="1600" dirty="0" err="1" smtClean="0"/>
                        <a:t>фактологические</a:t>
                      </a:r>
                      <a:r>
                        <a:rPr lang="ru-RU" sz="1600" dirty="0" smtClean="0"/>
                        <a:t> сведения; </a:t>
                      </a:r>
                    </a:p>
                    <a:p>
                      <a:pPr marL="365760" indent="-256032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Georgia"/>
                        <a:buNone/>
                        <a:defRPr/>
                      </a:pPr>
                      <a:r>
                        <a:rPr lang="ru-RU" sz="1600" dirty="0" smtClean="0"/>
                        <a:t>Выявлять информацию, предъявленную в иллюстрациях; </a:t>
                      </a:r>
                    </a:p>
                    <a:p>
                      <a:pPr marL="365760" indent="-256032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Georgia"/>
                        <a:buNone/>
                        <a:defRPr/>
                      </a:pPr>
                      <a:r>
                        <a:rPr lang="ru-RU" sz="1600" dirty="0" smtClean="0"/>
                        <a:t>Определять основную идею представленного текста или его фрагмента</a:t>
                      </a:r>
                    </a:p>
                  </a:txBody>
                  <a:tcPr/>
                </a:tc>
              </a:tr>
              <a:tr h="1531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Интегрировать и интерпретировать (сообщение), или – по-русски: связывать и толковать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0" indent="-256032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Georgia"/>
                        <a:buNone/>
                        <a:defRPr/>
                      </a:pPr>
                      <a:r>
                        <a:rPr lang="ru-RU" sz="1600" dirty="0" smtClean="0"/>
                        <a:t>Вторая группа заданий направлена на углублённое и детальное понимание содержания и формы текста. </a:t>
                      </a:r>
                    </a:p>
                    <a:p>
                      <a:pPr marL="365760" indent="-256032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Georgia"/>
                        <a:buNone/>
                        <a:defRPr/>
                      </a:pPr>
                      <a:r>
                        <a:rPr lang="ru-RU" sz="1600" dirty="0" smtClean="0"/>
                        <a:t>Эта группа заданий предполагает владение умениями </a:t>
                      </a:r>
                    </a:p>
                    <a:p>
                      <a:pPr marL="365760" indent="-256032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Georgia"/>
                        <a:buChar char="•"/>
                        <a:defRPr/>
                      </a:pPr>
                      <a:r>
                        <a:rPr lang="ru-RU" sz="1600" dirty="0" smtClean="0"/>
                        <a:t>обобщать разрозненную информацию собственно текста и других компонентов; </a:t>
                      </a:r>
                    </a:p>
                    <a:p>
                      <a:pPr marL="365760" indent="-256032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Georgia"/>
                        <a:buChar char="•"/>
                        <a:defRPr/>
                      </a:pPr>
                      <a:r>
                        <a:rPr lang="ru-RU" sz="1600" dirty="0" smtClean="0"/>
                        <a:t>анализировать и интерпретировать представленные в тексте сведения; </a:t>
                      </a:r>
                    </a:p>
                    <a:p>
                      <a:pPr marL="365760" indent="-256032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Georgia"/>
                        <a:buChar char="•"/>
                        <a:defRPr/>
                      </a:pPr>
                      <a:r>
                        <a:rPr lang="ru-RU" sz="1600" dirty="0" smtClean="0"/>
                        <a:t>формулировать на основе текстовой информации выводы и оценочные суждения; </a:t>
                      </a:r>
                    </a:p>
                    <a:p>
                      <a:pPr marL="365760" indent="-256032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Georgia"/>
                        <a:buChar char="•"/>
                        <a:defRPr/>
                      </a:pPr>
                      <a:r>
                        <a:rPr lang="ru-RU" sz="1600" dirty="0" smtClean="0"/>
                        <a:t>находить в тексте информацию, помогающую верно понять формулировку задания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1061096">
                <a:tc>
                  <a:txBody>
                    <a:bodyPr/>
                    <a:lstStyle/>
                    <a:p>
                      <a:pPr eaLnBrk="1" hangingPunct="1"/>
                      <a:r>
                        <a:rPr lang="ru-RU" sz="1600" dirty="0" smtClean="0"/>
                        <a:t>Осмыслить и оценить (сообщение).</a:t>
                      </a:r>
                    </a:p>
                    <a:p>
                      <a:pPr eaLnBrk="1" hangingPunct="1"/>
                      <a:r>
                        <a:rPr lang="ru-RU" sz="1600" dirty="0" smtClean="0"/>
                        <a:t>Использовать информацию из текста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0" indent="-256032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Georgia"/>
                        <a:buNone/>
                        <a:defRPr/>
                      </a:pPr>
                      <a:r>
                        <a:rPr lang="ru-RU" sz="1600" dirty="0" smtClean="0"/>
                        <a:t>Третья группа заданий предполагает использование информации текста для различных познавательных и личных целей</a:t>
                      </a:r>
                    </a:p>
                    <a:p>
                      <a:pPr marL="365760" indent="-256032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Georgia"/>
                        <a:buNone/>
                        <a:defRPr/>
                      </a:pPr>
                      <a:r>
                        <a:rPr lang="ru-RU" sz="1600" dirty="0" smtClean="0"/>
                        <a:t>К этой группе относятся умения использовать информацию </a:t>
                      </a:r>
                      <a:r>
                        <a:rPr lang="ru-RU" sz="1600" b="1" dirty="0" smtClean="0"/>
                        <a:t>для обоснования собственной позиции</a:t>
                      </a:r>
                      <a:r>
                        <a:rPr lang="ru-RU" sz="1600" dirty="0" smtClean="0"/>
                        <a:t>, для принятия личностно значимых решений в конкретных и моделируемых ситуациях (аргументация, доказательство, решение познавательных задач с использованием информации) 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44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Группы читательских умений</a:t>
            </a:r>
            <a:br>
              <a:rPr lang="ru-RU" sz="3100" dirty="0" smtClean="0"/>
            </a:br>
            <a:r>
              <a:rPr lang="ru-RU" sz="3100" b="1" dirty="0" smtClean="0"/>
              <a:t>(</a:t>
            </a:r>
            <a:r>
              <a:rPr lang="ru-RU" sz="3100" b="1" dirty="0"/>
              <a:t>ИСРО РАО)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Читательские действия, связанные с нахождением и извлечением информации из текста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Читательские действия, связанные с интеграцией и интерпретацией информации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Читательские действия, связанные с осмыслением и оценкой текста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Читательские действия, связанные с использованием информации из текста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88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123" y="291547"/>
            <a:ext cx="8351226" cy="470453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Группы читательских </a:t>
            </a:r>
            <a:r>
              <a:rPr lang="ru-RU" sz="2200" b="1" dirty="0" smtClean="0"/>
              <a:t>умений, (</a:t>
            </a:r>
            <a:r>
              <a:rPr lang="ru-RU" sz="2200" b="1" dirty="0"/>
              <a:t>ИСРО </a:t>
            </a:r>
            <a:r>
              <a:rPr lang="ru-RU" sz="2200" b="1" dirty="0" smtClean="0"/>
              <a:t>РАО, 2019)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54896727"/>
              </p:ext>
            </p:extLst>
          </p:nvPr>
        </p:nvGraphicFramePr>
        <p:xfrm>
          <a:off x="93785" y="609600"/>
          <a:ext cx="8960827" cy="64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242"/>
                <a:gridCol w="708058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Читательские действия, связанные с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нахождением и извлечением информации из текста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1.1 Определять место, где содержится искомая информация (фрагмент текста, гиперссылка, ссылка на сайт и т.д.)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1.2. Находить и извлекать одну или несколько единиц информации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1.2.1  Находить и извлекать одну или несколько единиц информации, расположенных в одном фрагменте текста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1.2.2. Находить и извлекать несколько единиц информации, расположенных в разных фрагментах текста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1.3.Определять наличие/отсутствие информации 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интеграцией и интерпретацией информации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2.1. Понимать </a:t>
                      </a:r>
                      <a:r>
                        <a:rPr lang="ru-RU" sz="1600" dirty="0" err="1" smtClean="0"/>
                        <a:t>фактологическую</a:t>
                      </a:r>
                      <a:r>
                        <a:rPr lang="ru-RU" sz="1600" dirty="0" smtClean="0"/>
                        <a:t> информацию (сюжет, последовательность событий и т.п.)</a:t>
                      </a:r>
                    </a:p>
                    <a:p>
                      <a:r>
                        <a:rPr lang="ru-RU" sz="1600" dirty="0" smtClean="0"/>
                        <a:t>2.2	 Понимать смысловую структуру текста (определять тему, главную мысль/идею, назначение текста)</a:t>
                      </a:r>
                    </a:p>
                    <a:p>
                      <a:r>
                        <a:rPr lang="ru-RU" sz="1600" dirty="0" smtClean="0"/>
                        <a:t>2.3 Понимать значение неизвестного слова или выражения на основе контекста</a:t>
                      </a:r>
                    </a:p>
                    <a:p>
                      <a:r>
                        <a:rPr lang="ru-RU" sz="1600" dirty="0" smtClean="0"/>
                        <a:t>2.4 Устанавливать скрытые связи между событиями или утверждениями (причинно-следственные отношения, отношения аргумент –  контраргумент, тезис – пример, сходство – различие и др.)</a:t>
                      </a:r>
                    </a:p>
                    <a:p>
                      <a:r>
                        <a:rPr lang="ru-RU" sz="1600" dirty="0" smtClean="0"/>
                        <a:t>2.5	 Соотносить визуальное изображение с вербальным текстом</a:t>
                      </a:r>
                    </a:p>
                    <a:p>
                      <a:r>
                        <a:rPr lang="ru-RU" sz="1600" dirty="0" smtClean="0"/>
                        <a:t>2.6. Формулировать выводы на основе обобщения отдельных частей текста</a:t>
                      </a:r>
                    </a:p>
                    <a:p>
                      <a:r>
                        <a:rPr lang="ru-RU" sz="1600" dirty="0" smtClean="0"/>
                        <a:t>2.7 Понимать чувства, мотивы, характеры героев</a:t>
                      </a:r>
                    </a:p>
                    <a:p>
                      <a:r>
                        <a:rPr lang="ru-RU" sz="1600" dirty="0" smtClean="0"/>
                        <a:t>2.8 Понимать концептуальную информацию (авторскую позицию, коммуникативное намерение)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07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</TotalTime>
  <Words>1171</Words>
  <Application>Microsoft Office PowerPoint</Application>
  <PresentationFormat>Экран (4:3)</PresentationFormat>
  <Paragraphs>163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Группы читательских умений</vt:lpstr>
      <vt:lpstr>Читательская грамотность (PISA) </vt:lpstr>
      <vt:lpstr>Компетентность и грамотность</vt:lpstr>
      <vt:lpstr>Слайд 4</vt:lpstr>
      <vt:lpstr> Какие характеристики читательской грамотности учитываются тестом PISA? </vt:lpstr>
      <vt:lpstr>Слайд 6</vt:lpstr>
      <vt:lpstr>Группы читательских умений (метапредметные КДР, ИСРО РАО)</vt:lpstr>
      <vt:lpstr>Группы читательских умений (ИСРО РАО) </vt:lpstr>
      <vt:lpstr>Группы читательских умений, (ИСРО РАО, 2019) </vt:lpstr>
      <vt:lpstr>Группы читательских умений, (ИСРО РАО, 2019) </vt:lpstr>
      <vt:lpstr> Проверяемые виды деятельности в заданиях по грамотности чтения  PISA  </vt:lpstr>
      <vt:lpstr>«Текст» (PISA) </vt:lpstr>
      <vt:lpstr>Слайд 13</vt:lpstr>
      <vt:lpstr>Факторы, определяющие трудность текста:</vt:lpstr>
      <vt:lpstr>Ситуации функционирования текстов </vt:lpstr>
      <vt:lpstr>Проблемы_ Дефициты учащихся (исследования PISA  по грамотности в чтении)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learn3-15</cp:lastModifiedBy>
  <cp:revision>90</cp:revision>
  <dcterms:created xsi:type="dcterms:W3CDTF">2016-11-18T14:12:19Z</dcterms:created>
  <dcterms:modified xsi:type="dcterms:W3CDTF">2019-06-17T04:50:54Z</dcterms:modified>
</cp:coreProperties>
</file>