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3" r:id="rId9"/>
    <p:sldId id="265" r:id="rId10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28" d="100"/>
          <a:sy n="128" d="100"/>
        </p:scale>
        <p:origin x="-414" y="-3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16876-E004-4939-A288-98FD76844C71}" type="datetimeFigureOut">
              <a:rPr lang="ru-RU" smtClean="0"/>
              <a:pPr/>
              <a:t>04.02.26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69246-8B30-4284-A338-CF1AF3D08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0199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501" y="-14004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63499" y="1467400"/>
            <a:ext cx="7122000" cy="157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621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Наставничество по  пути (ученик - ученик) как один из способов формирования сотрудничества и взаимопомощи в детском коллективе</a:t>
            </a:r>
            <a:r>
              <a:rPr lang="en-US" sz="2621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621" dirty="0"/>
          </a:p>
        </p:txBody>
      </p:sp>
      <p:sp>
        <p:nvSpPr>
          <p:cNvPr id="4" name="Text 1"/>
          <p:cNvSpPr txBox="1"/>
          <p:nvPr/>
        </p:nvSpPr>
        <p:spPr>
          <a:xfrm>
            <a:off x="3041630" y="3216519"/>
            <a:ext cx="4395600" cy="11442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sz="1200" b="1" dirty="0" smtClean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Советник директора по воспитанию и взаимодействию с детскими общественными объединениями – Коновалова М.В. 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00" dirty="0"/>
          </a:p>
        </p:txBody>
      </p:sp>
      <p:sp>
        <p:nvSpPr>
          <p:cNvPr id="5" name="Text 2"/>
          <p:cNvSpPr txBox="1"/>
          <p:nvPr/>
        </p:nvSpPr>
        <p:spPr>
          <a:xfrm>
            <a:off x="1010950" y="940375"/>
            <a:ext cx="2872500" cy="192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746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746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5039" y="441847"/>
            <a:ext cx="55873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Муниципальное бюджетное                      общеобразовательное учреждение                                                                           «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Рощинская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 средняя общеобразовательная школа»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311" y="305650"/>
            <a:ext cx="4069277" cy="4544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1829" y="30565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206374" y="3724507"/>
            <a:ext cx="3240000" cy="394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ru-RU" sz="2000" b="1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А.С. </a:t>
            </a:r>
            <a:r>
              <a:rPr lang="en-US" sz="2000" b="1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Макаренко</a:t>
            </a: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000" dirty="0"/>
          </a:p>
        </p:txBody>
      </p:sp>
      <p:sp>
        <p:nvSpPr>
          <p:cNvPr id="7" name="Text 2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4285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622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1569" y="1189699"/>
            <a:ext cx="4572000" cy="2034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800" b="1" i="1" spc="-25" dirty="0">
                <a:latin typeface="Times New Roman" pitchFamily="18" charset="0"/>
                <a:ea typeface="Times New Roman"/>
                <a:cs typeface="Times New Roman" pitchFamily="18" charset="0"/>
              </a:rPr>
              <a:t>"Старший воспитанник имеет права воспитателя и обязанности </a:t>
            </a:r>
            <a:r>
              <a:rPr lang="ru-RU" sz="2800" b="1" i="1" spc="-25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воспитываемого"</a:t>
            </a:r>
            <a:endParaRPr lang="ru-RU" sz="24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350" y="335483"/>
            <a:ext cx="4798800" cy="451293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/>
        </p:spPr>
      </p:pic>
      <p:sp>
        <p:nvSpPr>
          <p:cNvPr id="5" name="Text 0"/>
          <p:cNvSpPr txBox="1"/>
          <p:nvPr/>
        </p:nvSpPr>
        <p:spPr>
          <a:xfrm>
            <a:off x="718514" y="803124"/>
            <a:ext cx="2772600" cy="713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Принципы наставничества: 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6" name="Text 1"/>
          <p:cNvSpPr txBox="1"/>
          <p:nvPr/>
        </p:nvSpPr>
        <p:spPr>
          <a:xfrm>
            <a:off x="775200" y="1728409"/>
            <a:ext cx="2993912" cy="999923"/>
          </a:xfrm>
          <a:prstGeom prst="snip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88900" algn="just">
              <a:lnSpc>
                <a:spcPct val="115000"/>
              </a:lnSpc>
              <a:buNone/>
            </a:pPr>
            <a:r>
              <a:rPr lang="ru-RU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С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тарший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>
                <a:latin typeface="Arial" pitchFamily="34" charset="0"/>
                <a:ea typeface="Arial" pitchFamily="34" charset="-122"/>
                <a:cs typeface="Arial" pitchFamily="34" charset="-120"/>
              </a:rPr>
              <a:t>воспитанник сочетает права воспитателя и обязанности воспитанника. Это создает уникальную иерархию, усиливающую социальное </a:t>
            </a:r>
            <a:r>
              <a:rPr lang="en-US" sz="1100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воспитание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100" dirty="0"/>
          </a:p>
        </p:txBody>
      </p:sp>
      <p:sp>
        <p:nvSpPr>
          <p:cNvPr id="8" name="Text 3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4285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622" dirty="0"/>
          </a:p>
        </p:txBody>
      </p:sp>
      <p:sp>
        <p:nvSpPr>
          <p:cNvPr id="9" name="Text 1"/>
          <p:cNvSpPr txBox="1"/>
          <p:nvPr/>
        </p:nvSpPr>
        <p:spPr>
          <a:xfrm>
            <a:off x="775200" y="2943922"/>
            <a:ext cx="2993912" cy="999923"/>
          </a:xfrm>
          <a:prstGeom prst="snip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88900" algn="just">
              <a:lnSpc>
                <a:spcPct val="115000"/>
              </a:lnSpc>
              <a:buNone/>
            </a:pP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Старшие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выполняют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роль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примера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наставников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для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младших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что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облегчает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усвоение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нравственных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норм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развивает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социальные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навыки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 в </a:t>
            </a:r>
            <a:r>
              <a:rPr lang="en-US" sz="11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коллективе</a:t>
            </a:r>
            <a:r>
              <a:rPr lang="en-US" sz="11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/>
        </p:spPr>
      </p:pic>
      <p:sp>
        <p:nvSpPr>
          <p:cNvPr id="3" name="Text 0"/>
          <p:cNvSpPr txBox="1"/>
          <p:nvPr/>
        </p:nvSpPr>
        <p:spPr>
          <a:xfrm>
            <a:off x="663690" y="505522"/>
            <a:ext cx="7875974" cy="810322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2000" b="1" spc="-25" dirty="0">
                <a:latin typeface="Times New Roman" pitchFamily="18" charset="0"/>
                <a:ea typeface="Times New Roman"/>
                <a:cs typeface="Times New Roman" pitchFamily="18" charset="0"/>
              </a:rPr>
              <a:t>«Воспитание личности в коллективе и через коллектив — главная задача воспитательной работы</a:t>
            </a:r>
            <a:r>
              <a:rPr lang="ru-RU" sz="2000" b="1" spc="-25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  <a:endParaRPr lang="en-US" sz="2000" dirty="0"/>
          </a:p>
        </p:txBody>
      </p:sp>
      <p:sp>
        <p:nvSpPr>
          <p:cNvPr id="4" name="Text 1"/>
          <p:cNvSpPr txBox="1"/>
          <p:nvPr/>
        </p:nvSpPr>
        <p:spPr>
          <a:xfrm>
            <a:off x="704825" y="1884650"/>
            <a:ext cx="2046900" cy="25089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600" b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Коллектив</a:t>
            </a:r>
            <a:r>
              <a:rPr lang="en-US" sz="1600" dirty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— </a:t>
            </a:r>
            <a:r>
              <a:rPr lang="en-US" sz="1600" dirty="0">
                <a:latin typeface="Arial" pitchFamily="34" charset="0"/>
                <a:ea typeface="Arial" pitchFamily="34" charset="-122"/>
                <a:cs typeface="Arial" pitchFamily="34" charset="-120"/>
              </a:rPr>
              <a:t>это живой организм с общими целями и традициями, формирующий нормы и стиль </a:t>
            </a:r>
            <a:r>
              <a:rPr lang="en-US" sz="1600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жизни</a:t>
            </a:r>
            <a:r>
              <a:rPr lang="en-US" sz="1600" dirty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участников</a:t>
            </a: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600" dirty="0"/>
          </a:p>
        </p:txBody>
      </p:sp>
      <p:sp>
        <p:nvSpPr>
          <p:cNvPr id="5" name="Text 2"/>
          <p:cNvSpPr txBox="1"/>
          <p:nvPr/>
        </p:nvSpPr>
        <p:spPr>
          <a:xfrm>
            <a:off x="3548550" y="1884650"/>
            <a:ext cx="2046900" cy="25089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Воспитание строится на </a:t>
            </a:r>
            <a:r>
              <a:rPr lang="en-US" sz="14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товариществе и взаимном уважении</a:t>
            </a:r>
            <a:r>
              <a:rPr lang="en-US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, исключая авторитарные методы и поддерживая равенство </a:t>
            </a:r>
            <a:r>
              <a:rPr lang="en-US" sz="1400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внутри</a:t>
            </a:r>
            <a:r>
              <a:rPr lang="en-US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общины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sp>
        <p:nvSpPr>
          <p:cNvPr id="6" name="Text 3"/>
          <p:cNvSpPr txBox="1"/>
          <p:nvPr/>
        </p:nvSpPr>
        <p:spPr>
          <a:xfrm>
            <a:off x="6392275" y="1884650"/>
            <a:ext cx="2046900" cy="25089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Коллектив способствует развитию </a:t>
            </a:r>
            <a:r>
              <a:rPr lang="en-US" sz="14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ответственности и самостоятельности</a:t>
            </a:r>
            <a:r>
              <a:rPr lang="en-US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, создавая здоровую социальную среду для обучения и </a:t>
            </a:r>
            <a:r>
              <a:rPr lang="en-US" sz="1400" dirty="0" err="1" smtClean="0">
                <a:latin typeface="Arial" pitchFamily="34" charset="0"/>
                <a:ea typeface="Arial" pitchFamily="34" charset="-122"/>
                <a:cs typeface="Arial" pitchFamily="34" charset="-120"/>
              </a:rPr>
              <a:t>рост</a:t>
            </a:r>
            <a:r>
              <a:rPr lang="ru-RU" sz="1400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а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sp>
        <p:nvSpPr>
          <p:cNvPr id="7" name="Text 4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622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775196" y="701382"/>
            <a:ext cx="7569900" cy="35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Практика разновозрастных отрядов и наставничества
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775196" y="1453475"/>
            <a:ext cx="334230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5000"/>
              </a:lnSpc>
            </a:pPr>
            <a:r>
              <a:rPr lang="ru-RU" b="1" spc="-25" dirty="0">
                <a:latin typeface="inherit"/>
                <a:ea typeface="Times New Roman"/>
                <a:cs typeface="Courier New"/>
              </a:rPr>
              <a:t>Единый коллектив </a:t>
            </a:r>
            <a:endParaRPr lang="ru-RU" b="1" spc="-25" dirty="0" smtClean="0">
              <a:latin typeface="inherit"/>
              <a:ea typeface="Times New Roman"/>
              <a:cs typeface="Courier New"/>
            </a:endParaRPr>
          </a:p>
          <a:p>
            <a:pPr algn="ctr">
              <a:lnSpc>
                <a:spcPct val="115000"/>
              </a:lnSpc>
            </a:pPr>
            <a:r>
              <a:rPr lang="ru-RU" b="1" spc="-25" dirty="0" smtClean="0">
                <a:latin typeface="inherit"/>
                <a:ea typeface="Times New Roman"/>
                <a:cs typeface="Courier New"/>
              </a:rPr>
              <a:t>с </a:t>
            </a:r>
            <a:r>
              <a:rPr lang="ru-RU" b="1" spc="-25" dirty="0">
                <a:latin typeface="inherit"/>
                <a:ea typeface="Times New Roman"/>
                <a:cs typeface="Courier New"/>
              </a:rPr>
              <a:t>общими целями и </a:t>
            </a:r>
            <a:r>
              <a:rPr lang="ru-RU" b="1" spc="-25" dirty="0" smtClean="0">
                <a:latin typeface="inherit"/>
                <a:ea typeface="Times New Roman"/>
                <a:cs typeface="Courier New"/>
              </a:rPr>
              <a:t>традициями</a:t>
            </a:r>
            <a:endParaRPr lang="en-US" dirty="0"/>
          </a:p>
        </p:txBody>
      </p:sp>
      <p:sp>
        <p:nvSpPr>
          <p:cNvPr id="8" name="Text 2"/>
          <p:cNvSpPr txBox="1"/>
          <p:nvPr/>
        </p:nvSpPr>
        <p:spPr>
          <a:xfrm>
            <a:off x="5002800" y="1455450"/>
            <a:ext cx="334230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5000"/>
              </a:lnSpc>
            </a:pPr>
            <a:r>
              <a:rPr lang="ru-RU" sz="1400" b="1" spc="-25" dirty="0">
                <a:latin typeface="inherit"/>
                <a:ea typeface="Times New Roman"/>
                <a:cs typeface="Courier New"/>
              </a:rPr>
              <a:t>Разновозрастные отряды </a:t>
            </a:r>
            <a:endParaRPr lang="ru-RU" sz="1400" b="1" spc="-25" dirty="0" smtClean="0">
              <a:latin typeface="inherit"/>
              <a:ea typeface="Times New Roman"/>
              <a:cs typeface="Courier New"/>
            </a:endParaRPr>
          </a:p>
          <a:p>
            <a:pPr algn="ctr">
              <a:lnSpc>
                <a:spcPct val="115000"/>
              </a:lnSpc>
            </a:pPr>
            <a:r>
              <a:rPr lang="ru-RU" sz="1400" b="1" spc="-25" dirty="0" smtClean="0">
                <a:latin typeface="inherit"/>
                <a:ea typeface="Times New Roman"/>
                <a:cs typeface="Courier New"/>
              </a:rPr>
              <a:t>(</a:t>
            </a:r>
            <a:r>
              <a:rPr lang="ru-RU" sz="1400" b="1" spc="-25" dirty="0">
                <a:latin typeface="inherit"/>
                <a:ea typeface="Times New Roman"/>
                <a:cs typeface="Courier New"/>
              </a:rPr>
              <a:t>звенья) как основная </a:t>
            </a:r>
            <a:r>
              <a:rPr lang="ru-RU" sz="1400" b="1" spc="-25" dirty="0" smtClean="0">
                <a:latin typeface="inherit"/>
                <a:ea typeface="Times New Roman"/>
                <a:cs typeface="Courier New"/>
              </a:rPr>
              <a:t>ячейка: 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1400" b="1" i="1" spc="-25" dirty="0">
                <a:latin typeface="inherit"/>
                <a:ea typeface="Times New Roman"/>
                <a:cs typeface="Courier New"/>
              </a:rPr>
              <a:t> </a:t>
            </a:r>
            <a:r>
              <a:rPr lang="ru-RU" sz="1400" b="1" i="1" spc="-25" dirty="0" smtClean="0">
                <a:latin typeface="inherit"/>
                <a:ea typeface="Times New Roman"/>
                <a:cs typeface="Courier New"/>
              </a:rPr>
              <a:t>1.  Военно </a:t>
            </a:r>
            <a:r>
              <a:rPr lang="ru-RU" sz="1400" b="1" i="1" spc="-25" dirty="0">
                <a:latin typeface="inherit"/>
                <a:ea typeface="Times New Roman"/>
                <a:cs typeface="Courier New"/>
              </a:rPr>
              <a:t>- спортивные </a:t>
            </a:r>
            <a:r>
              <a:rPr lang="ru-RU" sz="1400" b="1" i="1" spc="-25" dirty="0" smtClean="0">
                <a:latin typeface="inherit"/>
                <a:ea typeface="Times New Roman"/>
                <a:cs typeface="Courier New"/>
              </a:rPr>
              <a:t>секции</a:t>
            </a:r>
            <a:endParaRPr lang="ru-RU" sz="1400" spc="-25" dirty="0" smtClean="0">
              <a:latin typeface="inherit"/>
              <a:ea typeface="Times New Roman"/>
              <a:cs typeface="Courier New"/>
            </a:endParaRPr>
          </a:p>
          <a:p>
            <a:pPr algn="ctr">
              <a:lnSpc>
                <a:spcPct val="115000"/>
              </a:lnSpc>
            </a:pPr>
            <a:r>
              <a:rPr lang="ru-RU" sz="1400" b="1" i="1" spc="-25" dirty="0" smtClean="0">
                <a:latin typeface="inherit"/>
                <a:ea typeface="Times New Roman"/>
                <a:cs typeface="Courier New"/>
              </a:rPr>
              <a:t>2. Смотр </a:t>
            </a:r>
            <a:r>
              <a:rPr lang="ru-RU" sz="1400" b="1" i="1" spc="-25" dirty="0">
                <a:latin typeface="inherit"/>
                <a:ea typeface="Times New Roman"/>
                <a:cs typeface="Courier New"/>
              </a:rPr>
              <a:t>строя и песни</a:t>
            </a:r>
            <a:r>
              <a:rPr lang="ru-RU" sz="1400" b="1" i="1" dirty="0" smtClean="0"/>
              <a:t>.</a:t>
            </a:r>
            <a:endParaRPr lang="ru-RU" sz="1400" dirty="0">
              <a:solidFill>
                <a:srgbClr val="FFFFFF"/>
              </a:solidFill>
              <a:latin typeface="Arial" pitchFamily="34" charset="0"/>
              <a:cs typeface="Arial" pitchFamily="34" charset="-120"/>
            </a:endParaRPr>
          </a:p>
        </p:txBody>
      </p:sp>
      <p:sp>
        <p:nvSpPr>
          <p:cNvPr id="9" name="Text 3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4285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622" dirty="0"/>
          </a:p>
        </p:txBody>
      </p:sp>
      <p:pic>
        <p:nvPicPr>
          <p:cNvPr id="1026" name="Picture 2" descr="C:\Users\Nikolsk\Desktop\PKakqHH90IRJK0Y8i9mSvWhRfbIbiZ3k-oDVi0x806DaDtEeWhK0jLX_A0-suKTDiZP4b0Oos98894hS_RpTC4x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196" y="2569775"/>
            <a:ext cx="3334947" cy="2501211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kolsk\Desktop\Nf7rdaVN9Qp7CIzs-ziXhRIJhfhlqH39pKf3Xxo_RR2IN-gNDH96zVDuFi1DyvIDiWI0FeruvEhpvmkmTXqz5v2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702"/>
          <a:stretch>
            <a:fillRect/>
          </a:stretch>
        </p:blipFill>
        <p:spPr bwMode="auto">
          <a:xfrm>
            <a:off x="4418814" y="2662536"/>
            <a:ext cx="4465363" cy="2328460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68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775196" y="675012"/>
            <a:ext cx="7569900" cy="35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Практика разновозрастных отрядов и наставничества
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775196" y="1336171"/>
            <a:ext cx="3342300" cy="14441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5000"/>
              </a:lnSpc>
            </a:pPr>
            <a:r>
              <a:rPr lang="ru-RU" sz="1400" b="1" spc="-25" dirty="0">
                <a:latin typeface="inherit"/>
                <a:ea typeface="Times New Roman"/>
                <a:cs typeface="Courier New"/>
              </a:rPr>
              <a:t>Делегирование реальной </a:t>
            </a:r>
            <a:endParaRPr lang="ru-RU" sz="1400" b="1" spc="-25" dirty="0" smtClean="0">
              <a:latin typeface="inherit"/>
              <a:ea typeface="Times New Roman"/>
              <a:cs typeface="Courier New"/>
            </a:endParaRPr>
          </a:p>
          <a:p>
            <a:pPr algn="ctr">
              <a:lnSpc>
                <a:spcPct val="115000"/>
              </a:lnSpc>
            </a:pPr>
            <a:r>
              <a:rPr lang="ru-RU" sz="1400" b="1" spc="-25" dirty="0" smtClean="0">
                <a:latin typeface="inherit"/>
                <a:ea typeface="Times New Roman"/>
                <a:cs typeface="Courier New"/>
              </a:rPr>
              <a:t>ответственности </a:t>
            </a:r>
            <a:r>
              <a:rPr lang="ru-RU" sz="1400" b="1" spc="-25" dirty="0">
                <a:latin typeface="inherit"/>
                <a:ea typeface="Times New Roman"/>
                <a:cs typeface="Courier New"/>
              </a:rPr>
              <a:t>и </a:t>
            </a:r>
            <a:r>
              <a:rPr lang="ru-RU" sz="1400" b="1" spc="-25" dirty="0" smtClean="0">
                <a:latin typeface="inherit"/>
                <a:ea typeface="Times New Roman"/>
                <a:cs typeface="Courier New"/>
              </a:rPr>
              <a:t>полномочий: </a:t>
            </a:r>
          </a:p>
          <a:p>
            <a:pPr algn="ctr">
              <a:lnSpc>
                <a:spcPct val="115000"/>
              </a:lnSpc>
            </a:pPr>
            <a:r>
              <a:rPr lang="ru-RU" sz="1400" b="1" i="1" spc="-25" dirty="0" smtClean="0">
                <a:latin typeface="inherit"/>
                <a:ea typeface="Times New Roman"/>
                <a:cs typeface="Courier New"/>
              </a:rPr>
              <a:t>1. </a:t>
            </a:r>
            <a:r>
              <a:rPr lang="ru-RU" sz="1400" b="1" i="1" spc="-25" dirty="0" smtClean="0">
                <a:latin typeface="inherit"/>
                <a:ea typeface="Times New Roman"/>
                <a:cs typeface="Courier New"/>
              </a:rPr>
              <a:t>Наставник-дублёр </a:t>
            </a:r>
            <a:r>
              <a:rPr lang="ru-RU" sz="1400" b="1" i="1" spc="-25" dirty="0">
                <a:latin typeface="inherit"/>
                <a:ea typeface="Times New Roman"/>
                <a:cs typeface="Courier New"/>
              </a:rPr>
              <a:t>в начальной </a:t>
            </a:r>
            <a:r>
              <a:rPr lang="ru-RU" sz="1400" b="1" i="1" spc="-25" dirty="0" smtClean="0">
                <a:latin typeface="inherit"/>
                <a:ea typeface="Times New Roman"/>
                <a:cs typeface="Courier New"/>
              </a:rPr>
              <a:t>школе.</a:t>
            </a:r>
          </a:p>
          <a:p>
            <a:pPr marL="228600" indent="-228600" algn="ctr">
              <a:lnSpc>
                <a:spcPct val="115000"/>
              </a:lnSpc>
              <a:buAutoNum type="arabicPeriod"/>
            </a:pPr>
            <a:r>
              <a:rPr lang="ru-RU" sz="1400" b="1" i="1" spc="-25" dirty="0" smtClean="0">
                <a:latin typeface="inherit"/>
                <a:ea typeface="Times New Roman"/>
                <a:cs typeface="Courier New"/>
              </a:rPr>
              <a:t>Шефская помощь</a:t>
            </a:r>
            <a:r>
              <a:rPr lang="ru-RU" sz="1400" b="1" i="1" spc="-25" dirty="0" smtClean="0">
                <a:latin typeface="inherit"/>
                <a:ea typeface="Times New Roman"/>
                <a:cs typeface="Courier New"/>
              </a:rPr>
              <a:t>.</a:t>
            </a:r>
            <a:endParaRPr lang="en-US" sz="1400" dirty="0"/>
          </a:p>
        </p:txBody>
      </p:sp>
      <p:sp>
        <p:nvSpPr>
          <p:cNvPr id="8" name="Text 2"/>
          <p:cNvSpPr txBox="1"/>
          <p:nvPr/>
        </p:nvSpPr>
        <p:spPr>
          <a:xfrm>
            <a:off x="5002800" y="1455450"/>
            <a:ext cx="334230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5000"/>
              </a:lnSpc>
            </a:pPr>
            <a:r>
              <a:rPr lang="ru-RU" sz="1400" b="1" spc="-25" dirty="0">
                <a:latin typeface="inherit"/>
                <a:ea typeface="Times New Roman"/>
                <a:cs typeface="Courier New"/>
              </a:rPr>
              <a:t>Соревнование и взаимная </a:t>
            </a:r>
            <a:r>
              <a:rPr lang="ru-RU" sz="1400" b="1" spc="-25" dirty="0" smtClean="0">
                <a:latin typeface="inherit"/>
                <a:ea typeface="Times New Roman"/>
                <a:cs typeface="Courier New"/>
              </a:rPr>
              <a:t>требовательность</a:t>
            </a:r>
            <a:r>
              <a:rPr lang="ru-RU" sz="1400" b="1" spc="-25" dirty="0" smtClean="0">
                <a:latin typeface="inherit"/>
                <a:ea typeface="Times New Roman"/>
                <a:cs typeface="Courier New"/>
              </a:rPr>
              <a:t>: </a:t>
            </a:r>
          </a:p>
          <a:p>
            <a:pPr algn="ctr">
              <a:lnSpc>
                <a:spcPct val="115000"/>
              </a:lnSpc>
            </a:pPr>
            <a:endParaRPr lang="ru-RU" sz="1400" b="1" spc="-25" dirty="0" smtClean="0">
              <a:latin typeface="inherit"/>
              <a:ea typeface="Times New Roman"/>
              <a:cs typeface="Courier New"/>
            </a:endParaRPr>
          </a:p>
          <a:p>
            <a:pPr algn="ctr">
              <a:lnSpc>
                <a:spcPct val="115000"/>
              </a:lnSpc>
            </a:pPr>
            <a:r>
              <a:rPr lang="ru-RU" sz="1400" b="1" spc="-25" dirty="0">
                <a:latin typeface="inherit"/>
                <a:ea typeface="Times New Roman"/>
                <a:cs typeface="Courier New"/>
              </a:rPr>
              <a:t>Рейтинг </a:t>
            </a:r>
            <a:r>
              <a:rPr lang="ru-RU" sz="1400" b="1" spc="-25" dirty="0" smtClean="0">
                <a:latin typeface="inherit"/>
                <a:ea typeface="Times New Roman"/>
                <a:cs typeface="Courier New"/>
              </a:rPr>
              <a:t>классов</a:t>
            </a:r>
            <a:endParaRPr lang="ru-RU" sz="1400" b="1" spc="-25" dirty="0" smtClean="0">
              <a:latin typeface="inherit"/>
              <a:ea typeface="Times New Roman"/>
              <a:cs typeface="Courier New"/>
            </a:endParaRPr>
          </a:p>
        </p:txBody>
      </p:sp>
      <p:sp>
        <p:nvSpPr>
          <p:cNvPr id="9" name="Text 3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4285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622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65" y="3079795"/>
            <a:ext cx="2293819" cy="172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0510" y="3079795"/>
            <a:ext cx="2223324" cy="173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Nikolsk\Desktop\2026-02-04_00-43-4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2800" y="2993747"/>
            <a:ext cx="1892637" cy="180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Nikolsk\Desktop\5Pzju6HQYDn032pGzUhOjDFA-0RnywahdSyOASJPiRLW8d34gkUlN9z1Vbu1B8BXL7GCAx78WgriaTWl8n2naks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9276" y="3276614"/>
            <a:ext cx="2473161" cy="165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6239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50" y="2959309"/>
            <a:ext cx="4270500" cy="185583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850" y="2958281"/>
            <a:ext cx="4256100" cy="185788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775200" y="526332"/>
            <a:ext cx="7569900" cy="35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Практика разновозрастных отрядов и наставничества
</a:t>
            </a:r>
            <a:endParaRPr lang="en-US" sz="1800" dirty="0"/>
          </a:p>
        </p:txBody>
      </p:sp>
      <p:sp>
        <p:nvSpPr>
          <p:cNvPr id="7" name="Text 1"/>
          <p:cNvSpPr txBox="1"/>
          <p:nvPr/>
        </p:nvSpPr>
        <p:spPr>
          <a:xfrm>
            <a:off x="775196" y="1453474"/>
            <a:ext cx="3342300" cy="17172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5000"/>
              </a:lnSpc>
            </a:pPr>
            <a:r>
              <a:rPr lang="ru-RU" sz="1100" b="1" spc="-25" dirty="0">
                <a:latin typeface="inherit"/>
                <a:ea typeface="Times New Roman"/>
                <a:cs typeface="Courier New"/>
              </a:rPr>
              <a:t>Эстетика формы и ритуала</a:t>
            </a:r>
            <a:r>
              <a:rPr lang="ru-RU" sz="1100" b="1" spc="-25" dirty="0" smtClean="0">
                <a:latin typeface="inherit"/>
                <a:ea typeface="Times New Roman"/>
                <a:cs typeface="Courier New"/>
              </a:rPr>
              <a:t>.</a:t>
            </a:r>
          </a:p>
          <a:p>
            <a:pPr algn="ctr">
              <a:lnSpc>
                <a:spcPct val="115000"/>
              </a:lnSpc>
            </a:pPr>
            <a:r>
              <a:rPr lang="ru-RU" sz="1100" spc="-25" dirty="0">
                <a:latin typeface="inherit"/>
                <a:ea typeface="Times New Roman"/>
                <a:cs typeface="Courier New"/>
              </a:rPr>
              <a:t/>
            </a:r>
            <a:br>
              <a:rPr lang="ru-RU" sz="1100" spc="-25" dirty="0">
                <a:latin typeface="inherit"/>
                <a:ea typeface="Times New Roman"/>
                <a:cs typeface="Courier New"/>
              </a:rPr>
            </a:br>
            <a:r>
              <a:rPr lang="ru-RU" sz="1100" spc="-25" dirty="0" smtClean="0">
                <a:latin typeface="inherit"/>
                <a:ea typeface="Times New Roman"/>
                <a:cs typeface="Courier New"/>
              </a:rPr>
              <a:t>1.  </a:t>
            </a:r>
            <a:r>
              <a:rPr lang="ru-RU" sz="1100" b="1" i="1" spc="-25" dirty="0" smtClean="0">
                <a:latin typeface="inherit"/>
                <a:ea typeface="Times New Roman"/>
                <a:cs typeface="Courier New"/>
              </a:rPr>
              <a:t>Еженедельная </a:t>
            </a:r>
            <a:r>
              <a:rPr lang="ru-RU" sz="1100" b="1" i="1" spc="-25" dirty="0">
                <a:latin typeface="inherit"/>
                <a:ea typeface="Times New Roman"/>
                <a:cs typeface="Courier New"/>
              </a:rPr>
              <a:t>сдача рапорта</a:t>
            </a:r>
            <a:r>
              <a:rPr lang="ru-RU" sz="1100" spc="-25" dirty="0">
                <a:latin typeface="inherit"/>
                <a:ea typeface="Times New Roman"/>
                <a:cs typeface="Courier New"/>
              </a:rPr>
              <a:t> </a:t>
            </a:r>
            <a:r>
              <a:rPr lang="ru-RU" sz="1100" b="1" i="1" spc="-25" dirty="0">
                <a:latin typeface="inherit"/>
                <a:ea typeface="Times New Roman"/>
                <a:cs typeface="Courier New"/>
              </a:rPr>
              <a:t>(как форма готовности к началу учёбы), присвоение классу имени героя России (ритуал), </a:t>
            </a:r>
            <a:r>
              <a:rPr lang="ru-RU" sz="1100" b="1" i="1" spc="-25" dirty="0" err="1">
                <a:latin typeface="inherit"/>
                <a:ea typeface="Times New Roman"/>
                <a:cs typeface="Courier New"/>
              </a:rPr>
              <a:t>Повсящение</a:t>
            </a:r>
            <a:r>
              <a:rPr lang="ru-RU" sz="1100" b="1" i="1" spc="-25" dirty="0">
                <a:latin typeface="inherit"/>
                <a:ea typeface="Times New Roman"/>
                <a:cs typeface="Courier New"/>
              </a:rPr>
              <a:t> в Орлята, в Первые, в </a:t>
            </a:r>
            <a:r>
              <a:rPr lang="ru-RU" sz="1100" b="1" i="1" spc="-25" dirty="0" err="1">
                <a:latin typeface="inherit"/>
                <a:ea typeface="Times New Roman"/>
                <a:cs typeface="Courier New"/>
              </a:rPr>
              <a:t>Юнармию</a:t>
            </a:r>
            <a:r>
              <a:rPr lang="ru-RU" sz="1100" b="1" i="1" spc="-25" dirty="0">
                <a:latin typeface="inherit"/>
                <a:ea typeface="Times New Roman"/>
                <a:cs typeface="Courier New"/>
              </a:rPr>
              <a:t>, в ЮИД, в волонтеры).</a:t>
            </a:r>
            <a:r>
              <a:rPr lang="ru-RU" sz="1100" spc="-25" dirty="0" smtClean="0">
                <a:latin typeface="inherit"/>
                <a:ea typeface="Times New Roman"/>
                <a:cs typeface="Courier New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ru-RU" sz="1100" b="1" spc="-25" dirty="0" smtClean="0">
                <a:latin typeface="inherit"/>
                <a:ea typeface="Arial" pitchFamily="34" charset="-122"/>
                <a:cs typeface="Courier New"/>
              </a:rPr>
              <a:t>2</a:t>
            </a:r>
            <a:r>
              <a:rPr lang="ru-RU" sz="1100" b="1" spc="-25" dirty="0" smtClean="0">
                <a:solidFill>
                  <a:srgbClr val="FFFFFF"/>
                </a:solidFill>
                <a:latin typeface="inherit"/>
                <a:ea typeface="Arial" pitchFamily="34" charset="-122"/>
                <a:cs typeface="Courier New"/>
              </a:rPr>
              <a:t>.</a:t>
            </a:r>
            <a:r>
              <a:rPr lang="ru-RU" sz="1100" b="1" i="1" spc="-25" dirty="0">
                <a:latin typeface="inherit"/>
                <a:ea typeface="Times New Roman"/>
                <a:cs typeface="Courier New"/>
              </a:rPr>
              <a:t> Поднятие (вынос) Государственного </a:t>
            </a:r>
            <a:r>
              <a:rPr lang="ru-RU" sz="1100" b="1" i="1" spc="-25" dirty="0" smtClean="0">
                <a:latin typeface="inherit"/>
                <a:ea typeface="Times New Roman"/>
                <a:cs typeface="Courier New"/>
              </a:rPr>
              <a:t>флага. </a:t>
            </a:r>
          </a:p>
          <a:p>
            <a:pPr algn="ctr">
              <a:lnSpc>
                <a:spcPct val="115000"/>
              </a:lnSpc>
            </a:pPr>
            <a:r>
              <a:rPr lang="ru-RU" sz="1100" b="1" spc="-25" dirty="0" smtClean="0">
                <a:solidFill>
                  <a:srgbClr val="FFFFFF"/>
                </a:solidFill>
                <a:latin typeface="inherit"/>
                <a:ea typeface="Arial" pitchFamily="34" charset="-122"/>
                <a:cs typeface="Courier New"/>
              </a:rPr>
              <a:t> </a:t>
            </a:r>
            <a:r>
              <a:rPr lang="en-US" sz="11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7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100" dirty="0"/>
          </a:p>
        </p:txBody>
      </p:sp>
      <p:sp>
        <p:nvSpPr>
          <p:cNvPr id="8" name="Text 2"/>
          <p:cNvSpPr txBox="1"/>
          <p:nvPr/>
        </p:nvSpPr>
        <p:spPr>
          <a:xfrm>
            <a:off x="5002800" y="1455450"/>
            <a:ext cx="334230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5000"/>
              </a:lnSpc>
            </a:pPr>
            <a:r>
              <a:rPr lang="ru-RU" sz="1400" b="1" spc="-25" dirty="0">
                <a:latin typeface="inherit"/>
                <a:ea typeface="Times New Roman"/>
                <a:cs typeface="Courier New"/>
              </a:rPr>
              <a:t>Экологические и социальные </a:t>
            </a:r>
            <a:r>
              <a:rPr lang="ru-RU" sz="1400" b="1" spc="-25" dirty="0" smtClean="0">
                <a:latin typeface="inherit"/>
                <a:ea typeface="Times New Roman"/>
                <a:cs typeface="Courier New"/>
              </a:rPr>
              <a:t>проекты: 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1400" b="1" dirty="0" smtClean="0">
                <a:latin typeface="Arial" pitchFamily="34" charset="0"/>
                <a:ea typeface="Arial" pitchFamily="34" charset="-122"/>
                <a:cs typeface="Arial" pitchFamily="34" charset="-120"/>
              </a:rPr>
              <a:t>1.</a:t>
            </a:r>
            <a:r>
              <a:rPr lang="ru-RU" sz="1400" b="1" i="1" spc="-25" dirty="0" smtClean="0">
                <a:latin typeface="inherit"/>
                <a:ea typeface="Times New Roman"/>
                <a:cs typeface="Courier New"/>
              </a:rPr>
              <a:t> </a:t>
            </a:r>
            <a:r>
              <a:rPr lang="ru-RU" sz="1400" b="1" spc="-25" dirty="0">
                <a:latin typeface="inherit"/>
                <a:ea typeface="Times New Roman"/>
                <a:cs typeface="Courier New"/>
              </a:rPr>
              <a:t>Волонтерская деятельность. </a:t>
            </a:r>
            <a:endParaRPr lang="ru-RU" sz="1400" b="1" spc="-25" dirty="0" smtClean="0">
              <a:latin typeface="inherit"/>
              <a:ea typeface="Times New Roman"/>
              <a:cs typeface="Courier New"/>
            </a:endParaRPr>
          </a:p>
          <a:p>
            <a:pPr algn="ctr">
              <a:lnSpc>
                <a:spcPct val="115000"/>
              </a:lnSpc>
            </a:pPr>
            <a:r>
              <a:rPr lang="ru-RU" sz="1400" b="1" spc="-25" dirty="0" smtClean="0">
                <a:latin typeface="inherit"/>
                <a:ea typeface="Times New Roman"/>
                <a:cs typeface="Courier New"/>
              </a:rPr>
              <a:t>2. Отряд </a:t>
            </a:r>
            <a:r>
              <a:rPr lang="ru-RU" sz="1400" b="1" spc="-25" dirty="0" err="1" smtClean="0">
                <a:latin typeface="inherit"/>
                <a:ea typeface="Times New Roman"/>
                <a:cs typeface="Courier New"/>
              </a:rPr>
              <a:t>Добродельцы</a:t>
            </a:r>
            <a:endParaRPr lang="ru-RU" sz="1400" b="1" spc="-25" dirty="0" smtClean="0">
              <a:latin typeface="inherit"/>
              <a:ea typeface="Times New Roman"/>
              <a:cs typeface="Courier New"/>
            </a:endParaRPr>
          </a:p>
        </p:txBody>
      </p:sp>
      <p:sp>
        <p:nvSpPr>
          <p:cNvPr id="9" name="Text 3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4285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622" dirty="0"/>
          </a:p>
        </p:txBody>
      </p:sp>
      <p:pic>
        <p:nvPicPr>
          <p:cNvPr id="1026" name="Picture 2" descr="C:\Users\Nikolsk\Desktop\PKakqHH90IRJK0Y8i9mSvWhRfbIbiZ3k-oDVi0x806DaDtEeWhK0jLX_A0-suKTDiZP4b0Oos98894hS_RpTC4xX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5864" y="3106852"/>
            <a:ext cx="2263264" cy="169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ikolsk\Desktop\WDOe-BzK_YHoE2lx7dOGj1VsgavBzr9h6eLSjVFlLU1zEfSMb_4QfeU1ewFLo5Jtugbib4GqgQrdXkdJ4iItUqT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148" y="3181050"/>
            <a:ext cx="2627676" cy="147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ikolsk\Desktop\w1A54g2seskOreKR3MJkCTy9z4sEipFwCJPmyWv1SSJIsT-PxitGdLuPG2qLvooCohpJHnxsNSJyRnuStPKRN6Lz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0302" y="3092769"/>
            <a:ext cx="1283648" cy="171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Nikolsk\Desktop\TjKb1LlpBa_86iDijgLtPo1qug6ewWM2VP8OjdBJTvK3ebITgGBRzAgiR94INj0T4W5jAsvknXvd3FRkRpTgrMQW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4907" y="3086834"/>
            <a:ext cx="2297866" cy="172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8353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511525" y="2089700"/>
            <a:ext cx="2833500" cy="10449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900" dirty="0"/>
          </a:p>
        </p:txBody>
      </p:sp>
      <p:sp>
        <p:nvSpPr>
          <p:cNvPr id="5" name="Text 1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622" dirty="0"/>
          </a:p>
        </p:txBody>
      </p:sp>
      <p:sp>
        <p:nvSpPr>
          <p:cNvPr id="6" name="Text 2"/>
          <p:cNvSpPr txBox="1"/>
          <p:nvPr/>
        </p:nvSpPr>
        <p:spPr>
          <a:xfrm>
            <a:off x="775200" y="544625"/>
            <a:ext cx="7569900" cy="681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200" dirty="0"/>
          </a:p>
        </p:txBody>
      </p:sp>
      <p:sp>
        <p:nvSpPr>
          <p:cNvPr id="7" name="Text 3"/>
          <p:cNvSpPr txBox="1"/>
          <p:nvPr/>
        </p:nvSpPr>
        <p:spPr>
          <a:xfrm>
            <a:off x="5511525" y="3284956"/>
            <a:ext cx="2833500" cy="1044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9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3230" y="457084"/>
            <a:ext cx="79175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Наставничество = образ жизни!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609608" y="1642949"/>
            <a:ext cx="2438400" cy="69881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ЛИДЕРСТВО</a:t>
            </a:r>
            <a:endParaRPr lang="ru-RU" dirty="0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1408779" y="2323149"/>
            <a:ext cx="2438400" cy="69881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ОТВЕТСТВЕННОСТЬ</a:t>
            </a:r>
            <a:endParaRPr lang="ru-RU" dirty="0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233969" y="2925315"/>
            <a:ext cx="2438400" cy="69881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ПЕД.НАВЫКИ</a:t>
            </a:r>
            <a:endParaRPr lang="ru-RU" dirty="0"/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5906625" y="1665251"/>
            <a:ext cx="2438400" cy="698810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УВЕРЕННОСТЬ</a:t>
            </a:r>
            <a:endParaRPr lang="ru-RU" dirty="0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5511525" y="2323149"/>
            <a:ext cx="2438400" cy="698810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МОТИВАЦИЯ</a:t>
            </a:r>
            <a:endParaRPr lang="ru-RU" dirty="0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4746709" y="2925315"/>
            <a:ext cx="2438400" cy="698810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УВЕРЕННОСТЬ</a:t>
            </a:r>
            <a:endParaRPr lang="ru-RU" dirty="0"/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65621" y="3710634"/>
            <a:ext cx="8036550" cy="950575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ysClr val="windowText" lastClr="000000"/>
                </a:solidFill>
              </a:rPr>
              <a:t>САМОРЕГУЛИРУЮЩЕЕ СОБЩЕСТВО (СПЛОЧЕНИЕ)</a:t>
            </a:r>
            <a:endParaRPr lang="ru-RU" sz="32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11000" y="1107688"/>
            <a:ext cx="6810300" cy="16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4000" b="1" dirty="0" smtClean="0">
                <a:solidFill>
                  <a:srgbClr val="F3F3F3"/>
                </a:solidFill>
                <a:latin typeface="Arial" pitchFamily="34" charset="0"/>
                <a:cs typeface="Arial" pitchFamily="34" charset="-120"/>
              </a:rPr>
              <a:t>Спасибо за внимание!</a:t>
            </a:r>
            <a:endParaRPr lang="en-US" sz="4000" dirty="0"/>
          </a:p>
        </p:txBody>
      </p:sp>
      <p:sp>
        <p:nvSpPr>
          <p:cNvPr id="4" name="Text 1"/>
          <p:cNvSpPr txBox="1"/>
          <p:nvPr/>
        </p:nvSpPr>
        <p:spPr>
          <a:xfrm>
            <a:off x="2200174" y="3234512"/>
            <a:ext cx="4395600" cy="11442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dirty="0" smtClean="0">
                <a:solidFill>
                  <a:srgbClr val="F3F3F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МБОУ «Рощинская СОШ»</a:t>
            </a:r>
          </a:p>
          <a:p>
            <a:pPr marL="0" indent="0" algn="ctr">
              <a:lnSpc>
                <a:spcPct val="115000"/>
              </a:lnSpc>
              <a:buNone/>
            </a:pPr>
            <a:endParaRPr lang="ru-RU" dirty="0" smtClean="0">
              <a:solidFill>
                <a:srgbClr val="F3F3F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ru-RU" dirty="0" smtClean="0">
                <a:solidFill>
                  <a:srgbClr val="F3F3F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Советник директора по воспитанию и взаимодействию с детскими общественны</a:t>
            </a:r>
            <a:r>
              <a:rPr lang="ru-RU" dirty="0" smtClean="0">
                <a:solidFill>
                  <a:srgbClr val="F3F3F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 объединениями</a:t>
            </a:r>
          </a:p>
          <a:p>
            <a:pPr marL="0" indent="0" algn="ctr">
              <a:lnSpc>
                <a:spcPct val="115000"/>
              </a:lnSpc>
              <a:buNone/>
            </a:pPr>
            <a:endParaRPr lang="ru-RU" dirty="0" smtClean="0">
              <a:solidFill>
                <a:srgbClr val="F3F3F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ru-RU" dirty="0" smtClean="0">
                <a:solidFill>
                  <a:srgbClr val="F3F3F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Коновалова Марина Викторовна</a:t>
            </a:r>
            <a:r>
              <a:rPr lang="en-US" dirty="0">
                <a:solidFill>
                  <a:srgbClr val="F3F3F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281</Words>
  <Application>Microsoft Office PowerPoint</Application>
  <PresentationFormat>Экран (16:9)</PresentationFormat>
  <Paragraphs>67</Paragraphs>
  <Slides>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Елена Беспалова</cp:lastModifiedBy>
  <cp:revision>13</cp:revision>
  <dcterms:created xsi:type="dcterms:W3CDTF">2026-02-03T15:29:44Z</dcterms:created>
  <dcterms:modified xsi:type="dcterms:W3CDTF">2026-02-04T02:38:56Z</dcterms:modified>
</cp:coreProperties>
</file>