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1"/>
  </p:notesMasterIdLst>
  <p:sldIdLst>
    <p:sldId id="256" r:id="rId2"/>
    <p:sldId id="257" r:id="rId3"/>
    <p:sldId id="258" r:id="rId4"/>
    <p:sldId id="280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83" r:id="rId13"/>
    <p:sldId id="267" r:id="rId14"/>
    <p:sldId id="272" r:id="rId15"/>
    <p:sldId id="274" r:id="rId16"/>
    <p:sldId id="276" r:id="rId17"/>
    <p:sldId id="279" r:id="rId18"/>
    <p:sldId id="284" r:id="rId19"/>
    <p:sldId id="28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60E4570-8A3A-419F-8518-BA93432BC5A7}">
          <p14:sldIdLst>
            <p14:sldId id="256"/>
            <p14:sldId id="257"/>
            <p14:sldId id="258"/>
            <p14:sldId id="280"/>
            <p14:sldId id="259"/>
            <p14:sldId id="260"/>
            <p14:sldId id="261"/>
            <p14:sldId id="262"/>
            <p14:sldId id="264"/>
            <p14:sldId id="265"/>
            <p14:sldId id="266"/>
            <p14:sldId id="283"/>
            <p14:sldId id="267"/>
            <p14:sldId id="272"/>
            <p14:sldId id="274"/>
            <p14:sldId id="276"/>
            <p14:sldId id="279"/>
            <p14:sldId id="284"/>
            <p14:sldId id="28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Уровень воспитанности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говорят о других</c:v>
                </c:pt>
                <c:pt idx="1">
                  <c:v>гибкость в общении</c:v>
                </c:pt>
                <c:pt idx="2">
                  <c:v>предобладает оценочная позиция </c:v>
                </c:pt>
                <c:pt idx="3">
                  <c:v>одна ситуация </c:v>
                </c:pt>
                <c:pt idx="4">
                  <c:v>нейтролитет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40</c:v>
                </c:pt>
                <c:pt idx="1">
                  <c:v>20</c:v>
                </c:pt>
                <c:pt idx="2">
                  <c:v>20</c:v>
                </c:pt>
                <c:pt idx="3">
                  <c:v>60</c:v>
                </c:pt>
                <c:pt idx="4">
                  <c:v>70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говорят о других</c:v>
                </c:pt>
                <c:pt idx="1">
                  <c:v>гибкость в общении</c:v>
                </c:pt>
                <c:pt idx="2">
                  <c:v>предобладает оценочная позиция </c:v>
                </c:pt>
                <c:pt idx="3">
                  <c:v>одна ситуация </c:v>
                </c:pt>
                <c:pt idx="4">
                  <c:v>нейтролитет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говорят о других</c:v>
                </c:pt>
                <c:pt idx="1">
                  <c:v>гибкость в общении</c:v>
                </c:pt>
                <c:pt idx="2">
                  <c:v>предобладает оценочная позиция </c:v>
                </c:pt>
                <c:pt idx="3">
                  <c:v>одна ситуация </c:v>
                </c:pt>
                <c:pt idx="4">
                  <c:v>нейтролитет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68740096"/>
        <c:axId val="268741632"/>
      </c:lineChart>
      <c:catAx>
        <c:axId val="26874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8741632"/>
        <c:crosses val="autoZero"/>
        <c:auto val="1"/>
        <c:lblAlgn val="ctr"/>
        <c:lblOffset val="100"/>
        <c:noMultiLvlLbl val="0"/>
      </c:catAx>
      <c:valAx>
        <c:axId val="26874163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874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Уровень воспитанности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говорят о других</c:v>
                </c:pt>
                <c:pt idx="1">
                  <c:v>гибкость в общении</c:v>
                </c:pt>
                <c:pt idx="2">
                  <c:v>предобладает оценочная позиция </c:v>
                </c:pt>
                <c:pt idx="3">
                  <c:v>одна ситуация </c:v>
                </c:pt>
                <c:pt idx="4">
                  <c:v>нейтролитет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40</c:v>
                </c:pt>
                <c:pt idx="1">
                  <c:v>20</c:v>
                </c:pt>
                <c:pt idx="2">
                  <c:v>20</c:v>
                </c:pt>
                <c:pt idx="3">
                  <c:v>60</c:v>
                </c:pt>
                <c:pt idx="4">
                  <c:v>70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говорят о других</c:v>
                </c:pt>
                <c:pt idx="1">
                  <c:v>гибкость в общении</c:v>
                </c:pt>
                <c:pt idx="2">
                  <c:v>предобладает оценочная позиция </c:v>
                </c:pt>
                <c:pt idx="3">
                  <c:v>одна ситуация </c:v>
                </c:pt>
                <c:pt idx="4">
                  <c:v>нейтролитет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45</c:v>
                </c:pt>
                <c:pt idx="1">
                  <c:v>50</c:v>
                </c:pt>
                <c:pt idx="2">
                  <c:v>52</c:v>
                </c:pt>
                <c:pt idx="3">
                  <c:v>42</c:v>
                </c:pt>
                <c:pt idx="4">
                  <c:v>30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говорят о других</c:v>
                </c:pt>
                <c:pt idx="1">
                  <c:v>гибкость в общении</c:v>
                </c:pt>
                <c:pt idx="2">
                  <c:v>предобладает оценочная позиция </c:v>
                </c:pt>
                <c:pt idx="3">
                  <c:v>одна ситуация </c:v>
                </c:pt>
                <c:pt idx="4">
                  <c:v>нейтролитет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94157312"/>
        <c:axId val="294159104"/>
      </c:lineChart>
      <c:catAx>
        <c:axId val="29415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4159104"/>
        <c:crosses val="autoZero"/>
        <c:auto val="1"/>
        <c:lblAlgn val="ctr"/>
        <c:lblOffset val="100"/>
        <c:noMultiLvlLbl val="0"/>
      </c:catAx>
      <c:valAx>
        <c:axId val="29415910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94157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C0EA3-FDCD-4FCB-BE0E-C56DC95F689E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D2552-27A7-4E25-A99E-882CC0072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707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D2552-27A7-4E25-A99E-882CC0072FA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266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196752"/>
            <a:ext cx="5723468" cy="1008112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Муниципальное бюджетное                      общеобразовательное учреждение                                                                           «</a:t>
            </a:r>
            <a:r>
              <a:rPr lang="ru-RU" sz="1600" b="1" dirty="0" err="1" smtClean="0"/>
              <a:t>Рощинская</a:t>
            </a:r>
            <a:r>
              <a:rPr lang="ru-RU" sz="1600" b="1" dirty="0" smtClean="0"/>
              <a:t> средняя общеобразовательная школа» </a:t>
            </a:r>
            <a:endParaRPr lang="ru-RU" sz="1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2420888"/>
            <a:ext cx="5712179" cy="283973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КТД, как условие воспитания коммуникативной культуры и детско-взрослых отношений</a:t>
            </a:r>
            <a:endParaRPr lang="ru-RU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600" b="1" dirty="0" smtClean="0"/>
              <a:t>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31431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prstClr val="black"/>
                </a:solidFill>
              </a:rPr>
              <a:t>Малыгинская</a:t>
            </a:r>
            <a:r>
              <a:rPr lang="ru-RU" dirty="0">
                <a:solidFill>
                  <a:prstClr val="black"/>
                </a:solidFill>
              </a:rPr>
              <a:t> лыжня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75" y="2180917"/>
            <a:ext cx="6196013" cy="3480416"/>
          </a:xfrm>
        </p:spPr>
      </p:pic>
    </p:spTree>
    <p:extLst>
      <p:ext uri="{BB962C8B-B14F-4D97-AF65-F5344CB8AC3E}">
        <p14:creationId xmlns:p14="http://schemas.microsoft.com/office/powerpoint/2010/main" val="143129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prstClr val="black"/>
                </a:solidFill>
              </a:rPr>
              <a:t>Малыгинская</a:t>
            </a:r>
            <a:r>
              <a:rPr lang="ru-RU" dirty="0">
                <a:solidFill>
                  <a:prstClr val="black"/>
                </a:solidFill>
              </a:rPr>
              <a:t> лыжня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75" y="2180917"/>
            <a:ext cx="6196013" cy="3480416"/>
          </a:xfrm>
        </p:spPr>
      </p:pic>
    </p:spTree>
    <p:extLst>
      <p:ext uri="{BB962C8B-B14F-4D97-AF65-F5344CB8AC3E}">
        <p14:creationId xmlns:p14="http://schemas.microsoft.com/office/powerpoint/2010/main" val="60832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0" name="Объект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1172058"/>
              </p:ext>
            </p:extLst>
          </p:nvPr>
        </p:nvGraphicFramePr>
        <p:xfrm>
          <a:off x="1100249" y="817582"/>
          <a:ext cx="7216167" cy="534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775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Быть в форме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75" y="2180917"/>
            <a:ext cx="6196013" cy="3480416"/>
          </a:xfrm>
        </p:spPr>
      </p:pic>
    </p:spTree>
    <p:extLst>
      <p:ext uri="{BB962C8B-B14F-4D97-AF65-F5344CB8AC3E}">
        <p14:creationId xmlns:p14="http://schemas.microsoft.com/office/powerpoint/2010/main" val="409447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Артист года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75" y="2181476"/>
            <a:ext cx="6196013" cy="3479299"/>
          </a:xfrm>
        </p:spPr>
      </p:pic>
    </p:spTree>
    <p:extLst>
      <p:ext uri="{BB962C8B-B14F-4D97-AF65-F5344CB8AC3E}">
        <p14:creationId xmlns:p14="http://schemas.microsoft.com/office/powerpoint/2010/main" val="128393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Юнармейский бал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65" y="2119313"/>
            <a:ext cx="4804833" cy="3603625"/>
          </a:xfrm>
        </p:spPr>
      </p:pic>
    </p:spTree>
    <p:extLst>
      <p:ext uri="{BB962C8B-B14F-4D97-AF65-F5344CB8AC3E}">
        <p14:creationId xmlns:p14="http://schemas.microsoft.com/office/powerpoint/2010/main" val="27223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Юнармейский бал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65" y="2119313"/>
            <a:ext cx="4804833" cy="3603625"/>
          </a:xfrm>
        </p:spPr>
      </p:pic>
    </p:spTree>
    <p:extLst>
      <p:ext uri="{BB962C8B-B14F-4D97-AF65-F5344CB8AC3E}">
        <p14:creationId xmlns:p14="http://schemas.microsoft.com/office/powerpoint/2010/main" val="242333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268760"/>
            <a:ext cx="6196405" cy="36038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самостоятельность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инициативность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ответственность 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целеустремлённость 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толерантность  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навыки общения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желание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искать, участвовать, мечтать, творить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14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7\Desktop\ФОТО\IMG_86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8488">
            <a:off x="971600" y="908720"/>
            <a:ext cx="3730658" cy="279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7\Desktop\ФОТО\IMG_93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6831">
            <a:off x="4832189" y="998472"/>
            <a:ext cx="3346616" cy="250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7\Desktop\ФОТО\IMG_79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2962573" cy="222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7\Desktop\ФОТО\IMG_95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73016"/>
            <a:ext cx="3346616" cy="250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308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140968"/>
            <a:ext cx="6965245" cy="1202485"/>
          </a:xfrm>
        </p:spPr>
        <p:txBody>
          <a:bodyPr>
            <a:noAutofit/>
          </a:bodyPr>
          <a:lstStyle/>
          <a:p>
            <a:r>
              <a:rPr lang="ru-RU" sz="6600" b="1" dirty="0">
                <a:solidFill>
                  <a:srgbClr val="FF0000"/>
                </a:solidFill>
              </a:rPr>
              <a:t>Спасибо </a:t>
            </a:r>
            <a:r>
              <a:rPr lang="ru-RU" sz="6600" b="1" dirty="0" smtClean="0">
                <a:solidFill>
                  <a:srgbClr val="FF0000"/>
                </a:solidFill>
              </a:rPr>
              <a:t/>
            </a:r>
            <a:br>
              <a:rPr lang="ru-RU" sz="6600" b="1" dirty="0" smtClean="0">
                <a:solidFill>
                  <a:srgbClr val="FF0000"/>
                </a:solidFill>
              </a:rPr>
            </a:br>
            <a:r>
              <a:rPr lang="ru-RU" sz="6600" b="1" dirty="0" smtClean="0">
                <a:solidFill>
                  <a:srgbClr val="FF0000"/>
                </a:solidFill>
              </a:rPr>
              <a:t>за внимание!</a:t>
            </a:r>
            <a:r>
              <a:rPr lang="ru-RU" sz="6600" b="1" dirty="0">
                <a:solidFill>
                  <a:srgbClr val="FF0000"/>
                </a:solidFill>
              </a:rPr>
              <a:t/>
            </a:r>
            <a:br>
              <a:rPr lang="ru-RU" sz="6600" b="1" dirty="0">
                <a:solidFill>
                  <a:srgbClr val="FF0000"/>
                </a:solidFill>
              </a:rPr>
            </a:b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94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1052736"/>
            <a:ext cx="4320480" cy="468052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4400" b="1" dirty="0" smtClean="0">
                <a:latin typeface="Times New Roman"/>
                <a:ea typeface="Calibri"/>
                <a:cs typeface="Times New Roman"/>
              </a:rPr>
              <a:t>Воспитание     личности</a:t>
            </a:r>
            <a:r>
              <a:rPr lang="ru-RU" sz="4400" b="1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4400" b="1" dirty="0" smtClean="0">
                <a:latin typeface="Times New Roman"/>
                <a:ea typeface="Calibri"/>
                <a:cs typeface="Times New Roman"/>
              </a:rPr>
              <a:t>               в</a:t>
            </a:r>
            <a:r>
              <a:rPr lang="ru-RU" sz="4400" b="1" dirty="0">
                <a:latin typeface="Times New Roman"/>
                <a:ea typeface="Calibri"/>
                <a:cs typeface="Times New Roman"/>
              </a:rPr>
              <a:t> коллективе и </a:t>
            </a:r>
            <a:r>
              <a:rPr lang="ru-RU" sz="4400" b="1" dirty="0" smtClean="0">
                <a:latin typeface="Times New Roman"/>
                <a:ea typeface="Calibri"/>
                <a:cs typeface="Times New Roman"/>
              </a:rPr>
              <a:t>     через</a:t>
            </a:r>
            <a:r>
              <a:rPr lang="ru-RU" sz="4400" b="1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4400" b="1" dirty="0" smtClean="0">
                <a:latin typeface="Times New Roman"/>
                <a:ea typeface="Calibri"/>
                <a:cs typeface="Times New Roman"/>
              </a:rPr>
              <a:t> коллектив</a:t>
            </a:r>
            <a:r>
              <a:rPr lang="ru-RU" sz="4400" b="1" dirty="0">
                <a:latin typeface="Times New Roman"/>
                <a:ea typeface="Calibri"/>
                <a:cs typeface="Times New Roman"/>
              </a:rPr>
              <a:t> — главная задача воспитательной работы </a:t>
            </a:r>
            <a:endParaRPr lang="ru-RU" sz="4400" b="1" dirty="0" smtClean="0">
              <a:latin typeface="Times New Roman"/>
              <a:ea typeface="Calibri"/>
              <a:cs typeface="Times New Roman"/>
            </a:endParaRPr>
          </a:p>
          <a:p>
            <a:pPr marL="0" indent="0" algn="r">
              <a:buNone/>
            </a:pPr>
            <a:r>
              <a:rPr lang="ru-RU" dirty="0">
                <a:latin typeface="Times New Roman"/>
                <a:cs typeface="Times New Roman"/>
              </a:rPr>
              <a:t> </a:t>
            </a:r>
            <a:endParaRPr lang="ru-RU" dirty="0" smtClean="0">
              <a:latin typeface="Times New Roman"/>
              <a:cs typeface="Times New Roman"/>
            </a:endParaRPr>
          </a:p>
          <a:p>
            <a:pPr marL="0" indent="0" algn="r">
              <a:buNone/>
            </a:pPr>
            <a:r>
              <a:rPr lang="ru-RU" dirty="0" smtClean="0">
                <a:latin typeface="Times New Roman"/>
                <a:cs typeface="Times New Roman"/>
              </a:rPr>
              <a:t>А.С. Макаренко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27" y="1628800"/>
            <a:ext cx="3014464" cy="301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93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3356992"/>
            <a:ext cx="5328592" cy="2376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Воспитание  в коллективе дает человеку необходимый опыт общения и взаимодействия с окружающими, знания и навыки, необходимые для жизни.  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92696"/>
            <a:ext cx="4093096" cy="2932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05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0" name="Объект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7545071"/>
              </p:ext>
            </p:extLst>
          </p:nvPr>
        </p:nvGraphicFramePr>
        <p:xfrm>
          <a:off x="1100249" y="817582"/>
          <a:ext cx="7216167" cy="534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295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КТД</a:t>
            </a:r>
            <a:endParaRPr lang="ru-RU" sz="60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331640" y="1772816"/>
            <a:ext cx="6196405" cy="360381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КОЛЛЕКТИВНО </a:t>
            </a:r>
          </a:p>
          <a:p>
            <a:pPr marL="0" indent="0">
              <a:buNone/>
            </a:pPr>
            <a:r>
              <a:rPr lang="ru-RU" b="1" dirty="0" smtClean="0"/>
              <a:t>           ТВОРЧЕСКАЯ </a:t>
            </a:r>
          </a:p>
          <a:p>
            <a:pPr marL="0" indent="0">
              <a:buNone/>
            </a:pPr>
            <a:r>
              <a:rPr lang="ru-RU" b="1" dirty="0" smtClean="0"/>
              <a:t>                       ДЕЯТЕЛЬНОСТЬ -</a:t>
            </a:r>
          </a:p>
          <a:p>
            <a:pPr marL="0" indent="0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sz="3200" b="1" dirty="0">
                <a:latin typeface="Times New Roman"/>
                <a:ea typeface="Calibri"/>
              </a:rPr>
              <a:t>совместная деятельность детей и взрослых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71901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060848"/>
            <a:ext cx="6196405" cy="360381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>
                <a:latin typeface="Times New Roman"/>
                <a:ea typeface="Calibri"/>
              </a:rPr>
              <a:t>                            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/>
                <a:ea typeface="Calibri"/>
              </a:rPr>
              <a:t>                                             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latin typeface="Times New Roman"/>
              <a:ea typeface="Calibri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latin typeface="Times New Roman"/>
              <a:ea typeface="Calibri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latin typeface="Times New Roman"/>
              <a:ea typeface="Calibri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latin typeface="Times New Roman"/>
              <a:ea typeface="Calibri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latin typeface="Times New Roman"/>
              <a:ea typeface="Calibri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latin typeface="Times New Roman"/>
              <a:ea typeface="Calibri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/>
                <a:ea typeface="Calibri"/>
              </a:rPr>
              <a:t>  </a:t>
            </a:r>
            <a:r>
              <a:rPr lang="ru-RU" sz="4400" b="1" dirty="0" smtClean="0"/>
              <a:t>                                                                                                                    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44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4400" b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400" b="1" dirty="0"/>
              <a:t> </a:t>
            </a:r>
            <a:r>
              <a:rPr lang="ru-RU" sz="4400" b="1" dirty="0" smtClean="0"/>
              <a:t>                                                                                          </a:t>
            </a:r>
          </a:p>
        </p:txBody>
      </p:sp>
      <p:sp>
        <p:nvSpPr>
          <p:cNvPr id="4" name="Багетная рамка 3"/>
          <p:cNvSpPr/>
          <p:nvPr/>
        </p:nvSpPr>
        <p:spPr>
          <a:xfrm>
            <a:off x="2267922" y="1196752"/>
            <a:ext cx="5112568" cy="1728192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КТД</a:t>
            </a:r>
          </a:p>
          <a:p>
            <a:pPr algn="ctr"/>
            <a:r>
              <a:rPr lang="ru-RU" sz="4000" b="1" dirty="0" smtClean="0"/>
              <a:t>Ключевые идеи </a:t>
            </a:r>
            <a:endParaRPr lang="ru-RU" sz="4000" b="1" dirty="0"/>
          </a:p>
          <a:p>
            <a:pPr algn="ctr"/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2411760" y="3080890"/>
            <a:ext cx="360040" cy="72008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644186" y="3099048"/>
            <a:ext cx="360040" cy="99972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969555" y="3143387"/>
            <a:ext cx="468052" cy="1584176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4051251"/>
            <a:ext cx="2160240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Дело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90518" y="4337411"/>
            <a:ext cx="2827415" cy="8254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Коллективность деятельности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86430" y="5085184"/>
            <a:ext cx="3000653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Творческая направленность</a:t>
            </a:r>
          </a:p>
        </p:txBody>
      </p:sp>
    </p:spTree>
    <p:extLst>
      <p:ext uri="{BB962C8B-B14F-4D97-AF65-F5344CB8AC3E}">
        <p14:creationId xmlns:p14="http://schemas.microsoft.com/office/powerpoint/2010/main" val="27579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КТД</a:t>
            </a:r>
            <a:br>
              <a:rPr lang="ru-RU" sz="40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</a:br>
            <a:r>
              <a:rPr lang="ru-RU" sz="40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алгоритм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-457200">
              <a:buFont typeface="+mj-lt"/>
              <a:buAutoNum type="arabicPeriod"/>
            </a:pPr>
            <a:r>
              <a:rPr lang="ru-RU" sz="3200" b="1" dirty="0">
                <a:solidFill>
                  <a:schemeClr val="dk1"/>
                </a:solidFill>
              </a:rPr>
              <a:t>Замысел</a:t>
            </a:r>
          </a:p>
          <a:p>
            <a:pPr marL="0" indent="-457200">
              <a:buFont typeface="+mj-lt"/>
              <a:buAutoNum type="arabicPeriod"/>
            </a:pPr>
            <a:r>
              <a:rPr lang="ru-RU" sz="3200" b="1" dirty="0">
                <a:solidFill>
                  <a:schemeClr val="dk1"/>
                </a:solidFill>
              </a:rPr>
              <a:t>Планирование</a:t>
            </a:r>
          </a:p>
          <a:p>
            <a:pPr marL="0" indent="-457200">
              <a:buFont typeface="+mj-lt"/>
              <a:buAutoNum type="arabicPeriod"/>
            </a:pPr>
            <a:r>
              <a:rPr lang="ru-RU" sz="3200" b="1" dirty="0">
                <a:solidFill>
                  <a:schemeClr val="dk1"/>
                </a:solidFill>
              </a:rPr>
              <a:t>Подготовка</a:t>
            </a:r>
          </a:p>
          <a:p>
            <a:pPr marL="0" indent="-457200">
              <a:buFont typeface="+mj-lt"/>
              <a:buAutoNum type="arabicPeriod"/>
            </a:pPr>
            <a:r>
              <a:rPr lang="ru-RU" sz="3200" b="1" dirty="0">
                <a:solidFill>
                  <a:schemeClr val="dk1"/>
                </a:solidFill>
              </a:rPr>
              <a:t>Проведение</a:t>
            </a:r>
          </a:p>
          <a:p>
            <a:pPr marL="0" indent="-457200">
              <a:buFont typeface="+mj-lt"/>
              <a:buAutoNum type="arabicPeriod"/>
            </a:pPr>
            <a:r>
              <a:rPr lang="ru-RU" sz="3200" b="1" dirty="0">
                <a:solidFill>
                  <a:schemeClr val="dk1"/>
                </a:solidFill>
              </a:rPr>
              <a:t>Анализ результатов </a:t>
            </a:r>
          </a:p>
        </p:txBody>
      </p:sp>
    </p:spTree>
    <p:extLst>
      <p:ext uri="{BB962C8B-B14F-4D97-AF65-F5344CB8AC3E}">
        <p14:creationId xmlns:p14="http://schemas.microsoft.com/office/powerpoint/2010/main" val="206216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400" b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Багетная рамка 3"/>
          <p:cNvSpPr/>
          <p:nvPr/>
        </p:nvSpPr>
        <p:spPr>
          <a:xfrm>
            <a:off x="4427984" y="2780928"/>
            <a:ext cx="3744416" cy="144016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КТД</a:t>
            </a:r>
            <a:br>
              <a:rPr lang="ru-RU" sz="2400" b="1" dirty="0"/>
            </a:br>
            <a:r>
              <a:rPr lang="ru-RU" sz="2400" b="1" dirty="0"/>
              <a:t>НАПРАВЛЕНИЯ</a:t>
            </a:r>
          </a:p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978673" y="1475078"/>
            <a:ext cx="3744416" cy="108012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ИНТЕЛЛЕКТУАЛЬНОЕ 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705297" y="4889007"/>
            <a:ext cx="3744416" cy="108012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ТВОРЧЕСКОЕ 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960881" y="4403819"/>
            <a:ext cx="3744416" cy="108012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СПОРТИВНОЕ  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509911" y="908720"/>
            <a:ext cx="3744416" cy="108012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ТРУДОВОЕ 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39552" y="2989646"/>
            <a:ext cx="3744416" cy="108012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ИНТЕЛЛЕКТУАЛЬНОЕ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286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Малыгинская</a:t>
            </a:r>
            <a:r>
              <a:rPr lang="ru-RU" dirty="0" smtClean="0"/>
              <a:t> лыжня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75" y="2180917"/>
            <a:ext cx="6196013" cy="3480416"/>
          </a:xfrm>
        </p:spPr>
      </p:pic>
    </p:spTree>
    <p:extLst>
      <p:ext uri="{BB962C8B-B14F-4D97-AF65-F5344CB8AC3E}">
        <p14:creationId xmlns:p14="http://schemas.microsoft.com/office/powerpoint/2010/main" val="159376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Кнопка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  <a:fontScheme name="Кнопка">
    <a:majorFont>
      <a:latin typeface="Constantia"/>
      <a:ea typeface=""/>
      <a:cs typeface=""/>
      <a:font script="Jpan" typeface="HGS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Franklin Gothic Book"/>
      <a:ea typeface=""/>
      <a:cs typeface=""/>
      <a:font script="Grek" typeface="Arial"/>
      <a:font script="Cyrl" typeface="Arial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Кнопка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  <a:lumMod val="100000"/>
            </a:schemeClr>
          </a:gs>
          <a:gs pos="40000">
            <a:schemeClr val="phClr">
              <a:tint val="60000"/>
              <a:satMod val="130000"/>
              <a:lumMod val="100000"/>
            </a:schemeClr>
          </a:gs>
          <a:gs pos="100000">
            <a:schemeClr val="phClr">
              <a:tint val="96000"/>
              <a:lumMod val="108000"/>
            </a:schemeClr>
          </a:gs>
        </a:gsLst>
        <a:lin ang="5400000" scaled="0"/>
      </a:gradFill>
      <a:gradFill rotWithShape="1">
        <a:gsLst>
          <a:gs pos="0">
            <a:schemeClr val="phClr"/>
          </a:gs>
          <a:gs pos="100000">
            <a:schemeClr val="phClr">
              <a:shade val="76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80000"/>
            <a:lumMod val="9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a:effectStyle>
      <a:effectStyle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a:effectStyle>
    </a:effectStyleLst>
    <a:bgFillStyleLst>
      <a:solidFill>
        <a:schemeClr val="phClr">
          <a:tint val="93000"/>
        </a:schemeClr>
      </a:solidFill>
      <a:blipFill rotWithShape="1">
        <a:blip xmlns:r="http://schemas.openxmlformats.org/officeDocument/2006/relationships" r:embed="rId1">
          <a:duotone>
            <a:schemeClr val="phClr">
              <a:shade val="80000"/>
              <a:satMod val="140000"/>
              <a:lumMod val="50000"/>
            </a:schemeClr>
            <a:schemeClr val="phClr">
              <a:tint val="95000"/>
              <a:satMod val="180000"/>
              <a:lumMod val="160000"/>
            </a:schemeClr>
          </a:duotone>
        </a:blip>
        <a:stretch/>
      </a:blipFill>
      <a:blipFill rotWithShape="1">
        <a:blip xmlns:r="http://schemas.openxmlformats.org/officeDocument/2006/relationships" r:embed="rId2">
          <a:duotone>
            <a:schemeClr val="phClr">
              <a:tint val="98000"/>
              <a:shade val="90000"/>
              <a:satMod val="120000"/>
              <a:lumMod val="54000"/>
            </a:schemeClr>
            <a:schemeClr val="phClr">
              <a:tint val="80000"/>
              <a:satMod val="160000"/>
              <a:lumMod val="140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457</TotalTime>
  <Words>125</Words>
  <Application>Microsoft Office PowerPoint</Application>
  <PresentationFormat>Экран (4:3)</PresentationFormat>
  <Paragraphs>70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Кнопка</vt:lpstr>
      <vt:lpstr>Муниципальное бюджетное                      общеобразовательное учреждение                                                                           «Рощинская средняя общеобразовательная школа» </vt:lpstr>
      <vt:lpstr>Презентация PowerPoint</vt:lpstr>
      <vt:lpstr>Презентация PowerPoint</vt:lpstr>
      <vt:lpstr>Презентация PowerPoint</vt:lpstr>
      <vt:lpstr>КТД</vt:lpstr>
      <vt:lpstr>Презентация PowerPoint</vt:lpstr>
      <vt:lpstr>КТД алгоритм </vt:lpstr>
      <vt:lpstr>Презентация PowerPoint</vt:lpstr>
      <vt:lpstr>Малыгинская лыжня</vt:lpstr>
      <vt:lpstr>Малыгинская лыжня</vt:lpstr>
      <vt:lpstr>Малыгинская лыжня</vt:lpstr>
      <vt:lpstr>Презентация PowerPoint</vt:lpstr>
      <vt:lpstr>Быть в форме</vt:lpstr>
      <vt:lpstr>Артист года </vt:lpstr>
      <vt:lpstr>Юнармейский бал </vt:lpstr>
      <vt:lpstr>Юнармейский бал </vt:lpstr>
      <vt:lpstr>Презентация PowerPoint</vt:lpstr>
      <vt:lpstr>Презентация PowerPoint</vt:lpstr>
      <vt:lpstr>Спасибо 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«Рощинская средняя общеобразовательная школа»</dc:title>
  <dc:creator>7</dc:creator>
  <cp:lastModifiedBy>Пользователь Windows</cp:lastModifiedBy>
  <cp:revision>19</cp:revision>
  <dcterms:created xsi:type="dcterms:W3CDTF">2024-02-12T12:52:01Z</dcterms:created>
  <dcterms:modified xsi:type="dcterms:W3CDTF">2024-02-13T01:36:56Z</dcterms:modified>
</cp:coreProperties>
</file>