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AA2F1-383D-DD07-66B8-0844ECCF3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04CAA4-8E8A-6607-AE5A-96BDCECBC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C05EFD-C5BA-52AB-ACAA-3AA84AA2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ED9867-CB42-A939-46E6-BB8537FA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37513C-BCB7-D680-0B12-478A4B99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4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C906E-DE00-CF2F-D1B8-80FFA080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2C3387-BF47-BED0-5CE8-A59FBE0BF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09A0BF-B2CF-EBC2-7C50-04513D92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54F049-95C9-2930-1353-B571F7770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C5DD94-CE29-B255-ADD7-FFB432E2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3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F221C6-1059-E847-C379-DEF75A6C0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593616-6262-9A51-8AA3-A3022125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AC2E90-1FE3-443D-580B-F55DD0C8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DF3F5-6CFF-E71D-DB7C-D482DC59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59D35B-A7D9-F01E-71A2-F80CD022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9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1EB15-5F82-255F-81AD-553BB02D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646A6-D128-836C-E789-23D9BB981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E4B58-D920-7EE8-BF17-0F7FD8BC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071D8-0E94-E318-D2AF-F7B80564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9A3C6F-CDDE-51B6-532E-19423BFF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25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A7588-097C-AC54-7DA3-2B553EC7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6DE916-D310-98D7-9236-A7B74EDB3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A67195-3F88-BA2F-2D85-C25DCE0A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85BA1-C62B-2BE2-D4F5-61EAD342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4B890B-52DB-A3C3-DBAB-5BD2AC425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61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8B8E1-7A7A-BBDA-BE89-132A3FDB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897B3-C301-575D-FC01-0ABAE41EB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8E0710D-8991-3E0D-A877-6292C5CAC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72E722-E3EE-C2FA-5003-DE5A6D65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70C1AD-9E92-AEBB-73C4-E3005A5C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C2A654-2B25-3DE4-F258-DE905EA6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9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71CA5-9EE9-EBB8-C6A3-240AE4E91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1B39B3-9E2F-451C-E18D-46EB3E6BD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7FCC36-02DA-22AD-605C-7820A6A8B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85DD40-E659-2479-0404-FA8E6B5D6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1E11EA-F9DE-62B8-5323-15E966F4B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521DE4-74F7-C605-0895-D67199B5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6F5958-F841-A9B8-5AD2-41010CDB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E40C096-CB44-EB95-5BF3-994C9910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7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7FFF27-14BD-D6C7-FB0F-FCAB5DCA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5D84F2-B80F-7E62-F7CC-425C0845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AAC123-67B0-1676-A28C-9D7933CA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37DF882-FA9B-9593-1DAD-51836D12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7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D10871A-FC10-7A6A-DBB6-B8C0496C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E3B4A2F-6DCC-0255-53E2-3E101603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3449D5-463B-B79B-DB8D-63E46F0C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6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DC4B5-E5F4-2833-7200-79B875D54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1D8CB5-3F68-3D60-F28A-5863555CA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644DB0-4100-9C28-F1AC-AFAB9037D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D8FB18-F708-B8DE-6C62-E7C3A8CBC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4E8240-C134-B2D1-EC8A-AA8091CD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A4B28D-2745-B0F7-6E2E-BFC20BF0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4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75819-DA6E-4BE4-B53C-1743093C7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B4E273-F63B-6582-4230-7BACDC3D8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CEEAB1-FFC3-3AA8-A243-878D2BD5D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C3D1B-330D-D342-9C2A-79DC84B0A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0F0584-E221-B517-755F-DAD9AF29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0734BA-0C97-879F-CAB9-A31B0D595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4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FA44C-A64F-BF52-D409-25FB4EB82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0AD600-906D-2A22-19FB-0232C396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A53751-467C-C802-C42A-36C3A7256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2822-A7B1-4A48-89F6-0EF5784C158D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39D71E-14E1-2D0E-3693-1621EFF6F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01EB80-296A-2E31-2076-642FFC700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2B8-0E8A-435A-B7D3-D5F4A0D24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8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4056E9-ABA9-B97B-0B43-910421C46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1440" y="1122363"/>
            <a:ext cx="4307840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Советы по организационному строению коллектива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47BFE3-6D02-F619-7AC2-FCEDAF7A3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7871" y="3835152"/>
            <a:ext cx="2663302" cy="215448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Шнайдер Н.М. советник директора по воспитанию и взаимодействию с детскими общественными организациями МБОУ «</a:t>
            </a:r>
            <a:r>
              <a:rPr lang="ru-RU" b="1" dirty="0" err="1"/>
              <a:t>Балайская</a:t>
            </a:r>
            <a:r>
              <a:rPr lang="ru-RU" b="1" dirty="0"/>
              <a:t> СОШ»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22842E-CED9-2D65-9506-08C91823C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9" y="763625"/>
            <a:ext cx="7324881" cy="571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24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C2A10A0-3EA1-9C9A-0959-9DBC84259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66A5F-9629-3CC4-FBFE-D3DC2EFB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639" y="416560"/>
            <a:ext cx="6320161" cy="100386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Актив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0638F2-707D-9024-34D8-751920375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88" y="1615735"/>
            <a:ext cx="6737411" cy="4561227"/>
          </a:xfrm>
        </p:spPr>
        <p:txBody>
          <a:bodyPr/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Под активом понимаются все воспитанники, хорошо относящиеся к учреждению и его задачам, принимающие участие в работе органов самоуправления и другой работе.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Актив является тем здоровым и необходимым в воспитательном детском учреждении резервом, который обеспечивает преемственность поколений в коллективе, сохраняет стиль, тон и традиции коллектива. Подрастающий актив заменяет в общественной работе окончивших учреждение воспитанников, и таким образом обеспечивается единство коллектива.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8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81B6410C-8ABB-FBE0-3D8B-461175360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0DBA4-EBA4-7645-43F8-F671BD16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4963" y="365125"/>
            <a:ext cx="5344358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Дисциплина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574992-8B38-6443-5A33-FD6C52B35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4244" y="1825625"/>
            <a:ext cx="6799555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Дисциплину не нужно рассматривать только как средство воспитания. Дисциплина есть результат воспитательного процесса, результат прежде всего усилий самого коллектива воспитанников, проявленный во всех областях жизни.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Такой взгляд на дисциплину необходимо на каждом шагу воспитывать у детей, необходимо, чтобы воспитанники гордились своей дисциплиной и относились к хорошей дисциплине как к лучшему показателю работы всего коллектива.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01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8EFC94-85CB-2517-FEF2-F351C1585B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29" y="612559"/>
            <a:ext cx="7364011" cy="5780749"/>
          </a:xfrm>
        </p:spPr>
      </p:pic>
    </p:spTree>
    <p:extLst>
      <p:ext uri="{BB962C8B-B14F-4D97-AF65-F5344CB8AC3E}">
        <p14:creationId xmlns:p14="http://schemas.microsoft.com/office/powerpoint/2010/main" val="12078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2BD0363-E1DA-92FD-F35E-525555527116}"/>
              </a:ext>
            </a:extLst>
          </p:cNvPr>
          <p:cNvSpPr txBox="1"/>
          <p:nvPr/>
        </p:nvSpPr>
        <p:spPr>
          <a:xfrm>
            <a:off x="5157926" y="1846555"/>
            <a:ext cx="6195874" cy="30363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Макаренко А.С. в своём труде «Методика организации воспитательного процесса» делится с нами опытом построения организационного коллектива в коммуне им. Ф.Э. Дзержинского.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8D3E688-BA2D-5B1B-10E4-12F0DB396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83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EEC5A5-A96B-D957-F3E0-6676CDFCC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EE148-F0D4-C7A7-E397-BCCEC780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14" y="365125"/>
            <a:ext cx="6985985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Организация отрядов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D71597-DEA3-74E9-1664-71875CCC8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1697" y="1825625"/>
            <a:ext cx="6542102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effectLst/>
                <a:latin typeface="+mj-lt"/>
                <a:ea typeface="Times New Roman" panose="02020603050405020304" pitchFamily="18" charset="0"/>
              </a:rPr>
              <a:t>Величина отряда может колебаться от 7 до 15 человек. Больше 15 человек иметь в одном отряде нельзя. Как показал опыт, первичный коллектив, если он составлен из большого числа членов, слабо подчиняется руководству своего старшего, а старший не в состоянии охватить всех членов отряда.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50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F3F524ED-EF0A-B7B5-7B69-C1490C529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3ABD8-8022-53CC-0868-7F726A7D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44" y="365126"/>
            <a:ext cx="6799555" cy="93101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Командир отряда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D840B6-A28F-8456-7E9D-5E4DB794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144" y="1526959"/>
            <a:ext cx="6719656" cy="4650004"/>
          </a:xfrm>
        </p:spPr>
        <p:txBody>
          <a:bodyPr>
            <a:normAutofit/>
          </a:bodyPr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</a:rPr>
              <a:t>Во главе отряда должен стоять командир — один из членов коллектива. Командиры избираются персонально на общем собрании коллектива. Голосуют только члены коллектива. Командиры должны постоянно чувствовать свою связь с уполномочившим их коллективом и свою ответственность.</a:t>
            </a: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effectLst/>
                <a:latin typeface="+mj-lt"/>
                <a:ea typeface="Times New Roman" panose="02020603050405020304" pitchFamily="18" charset="0"/>
              </a:rPr>
              <a:t>В командиры должен выбираться воспитанник, преданный интересам учреждения, хороший ученик в школе, более других квалифицированный и обладающий личными данными: тактом, энергией, распорядительностью, вниманием к младшим, честностью. Работа командира рассматривается как самая ответственная нагрузка, свидетельствующая о доверии к нему руководства и 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75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E06C6E1-8D24-5D5A-25B6-2AB2D3A7A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E2BA3-87FB-71D7-860F-A41FF02B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804" y="365125"/>
            <a:ext cx="6186995" cy="80672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Командир отряда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1AAC5B-F04E-EBD9-1019-7C027F2BF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942" y="1384917"/>
            <a:ext cx="6791417" cy="51079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Командир всегда должен стремиться к тому, чтобы отряд был дружным коллективом, свой авторитет он строит на своей лучшей работе, на своем образцовом поведении и не превращается в начальника.</a:t>
            </a:r>
            <a:endParaRPr lang="ru-RU" sz="2200" b="1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Командиры избираются на 3—6 месяцев. Такой срок является наиболее целесообразным: </a:t>
            </a:r>
            <a:endParaRPr lang="ru-RU" sz="22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2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во-первых, в этот короткий срок командиры чувствуют себя уполномоченными коллектива и не превращаются в своеобразных должностных лиц; </a:t>
            </a:r>
            <a:endParaRPr lang="ru-RU" sz="22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2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во-вторых, через командные посты проходит большое количество воспитанников; </a:t>
            </a:r>
            <a:endParaRPr lang="ru-RU" sz="22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2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в-третьих, обязанности командира, требующие дополнительных напряжений, не становятся в этот срок тягостными для воспитанников. </a:t>
            </a:r>
            <a:endParaRPr lang="ru-RU" sz="2200" b="1" dirty="0">
              <a:solidFill>
                <a:srgbClr val="202122"/>
              </a:solidFill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2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Все командиры отрядов и классов составляют центральный орган самоуправления — совет коллектива (совет командиров) данного учреждения.</a:t>
            </a:r>
            <a:endParaRPr lang="ru-RU" sz="22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7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FFC9BB8-8AAD-7865-7978-88B316BC6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23809-F4A3-8136-5BFB-7A15B9EB0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9654" y="365126"/>
            <a:ext cx="6684146" cy="78009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Общее собрание коллектива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943FF4-8FA4-E728-B521-F35C87A9D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430" y="1464816"/>
            <a:ext cx="6595369" cy="4712147"/>
          </a:xfrm>
        </p:spPr>
        <p:txBody>
          <a:bodyPr>
            <a:normAutofit/>
          </a:bodyPr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Главным органом самоуправления является общее собрание всех воспитанников детского учреждения. </a:t>
            </a: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Общее собрание, как правило, должно быть всегда открытым, т. е. на нем имеют право присутствовать и высказываться все члены коллектива. В некоторых вопросах может быть допускаемо и голосование всех присутствующих</a:t>
            </a:r>
            <a:r>
              <a:rPr lang="ru-RU" sz="2000" b="1" dirty="0">
                <a:solidFill>
                  <a:srgbClr val="202122"/>
                </a:solidFill>
                <a:latin typeface="+mj-lt"/>
                <a:ea typeface="Times New Roman" panose="02020603050405020304" pitchFamily="18" charset="0"/>
              </a:rPr>
              <a:t>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Необходимо рекомендовать сокращение времени на выбор президиума. Вообще </a:t>
            </a:r>
            <a:r>
              <a:rPr lang="ru-RU" sz="20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общие собрания коллектива воспитательных учреждений должны быть всегда строго деловыми и не отнимать у воспитанников много времени.</a:t>
            </a: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 Поэтому для общих собраний должен иметься постоянный точный регламент, разработанный учебно-воспитательной частью и  утвержденный на одном из общих собраний.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321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24C313-688D-CBB7-3998-89CDCDEB9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3241B4C-79D2-4B71-9DEB-C0807799D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570DE4-A0E6-1F9C-6FF0-B08B94B8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006" y="365125"/>
            <a:ext cx="6346793" cy="1046425"/>
          </a:xfrm>
        </p:spPr>
        <p:txBody>
          <a:bodyPr>
            <a:norm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Общее собрание коллектива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093A0E-06DE-1137-7779-6D0EF7135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64" y="1411550"/>
            <a:ext cx="6648635" cy="4765413"/>
          </a:xfrm>
        </p:spPr>
        <p:txBody>
          <a:bodyPr/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Общее собрание всех воспитанников должно рассматриваться администрацией и воспитанниками как главный орган самоуправления, его авторитет должен неуклонно поддерживаться всеми силами учреждения.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Именно поэтому работа общего собрания должна пользоваться особым вниманием руководства учреждения. Ни в каком случае нельзя допускать неправильных, вредных, ошибочных постановлений собрания; поэтому раньше, чем ставить вопрос на рассмотрение общего собрания, необходимо самому руководству иметь в этом вопросе свое ясное мнение, нужно твердо знать, какие силы в собрании будут поддерживать правильное решение, кто будет идти против.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503FDA3-F3FD-6F50-2967-A91033D37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B3FB29-AB22-4142-013C-58254CFE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4244" y="365125"/>
            <a:ext cx="6799555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Деятельность органов самоуправления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543453-7535-40CE-F779-BC3833400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2202" y="1825625"/>
            <a:ext cx="6941598" cy="4351338"/>
          </a:xfrm>
        </p:spPr>
        <p:txBody>
          <a:bodyPr>
            <a:normAutofit fontScale="92500" lnSpcReduction="10000"/>
          </a:bodyPr>
          <a:lstStyle/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Работа всех органов самоуправления в детском учреждении должна протекать точно по плану, кроме центрального органа — совета коллектива (совета командиров), которому приходится разрешать очень много текущих вопросов, и все их планом предусмотреть невозможно.</a:t>
            </a:r>
          </a:p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Учет работы всех органов самоуправления должен быть поставлен очень точно, и все решения их должны быть записаны. Желательно, чтобы такой учет был сосредоточен в одном месте, например у секретаря совета коллектива.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243840" algn="just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Такой учет позволит освободить органы самоуправления от утомительного и ненужного протоколирования, которое придает работе органов самоуправления бюрократический тон и перегружает работу детей излишним количеством бумаги. Текущий же учет работы органов самоуправления должен иметь характер общего журнала, в котором отмечаются даты и краткие формулы решений.</a:t>
            </a:r>
            <a:endParaRPr lang="ru-RU" sz="2000" b="1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63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AD4606D7-74AC-8F80-3D9B-4F3C17AD2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96" y="824954"/>
            <a:ext cx="3788529" cy="535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A9E05A-3E70-2D6B-28DE-47991F02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5366" y="365125"/>
            <a:ext cx="6808433" cy="6558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Совет командиров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3C041-0297-3AFB-D4F1-FCC942228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144" y="949911"/>
            <a:ext cx="7102860" cy="5227052"/>
          </a:xfrm>
        </p:spPr>
        <p:txBody>
          <a:bodyPr>
            <a:normAutofit fontScale="85000" lnSpcReduction="10000"/>
          </a:bodyPr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Совет командиров является проводником всех оперативных мероприятий в коллективе.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Гораздо работоспособнее совет, составленный из лиц, являющихся одновременно и уполномоченными первичных коллективов; в данном случае такими уполномоченными являются командиры классных в школе.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	Удобство этой структуры главного совета заключается в следующем: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а) в совете представлены не только интересы всего коллектива в целом, но и интересы отдельных первичных коллективов, следовательно, такой совет ближе к воспитанникам, демократичнее;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б) в совете очень легко и быстро решаются все вопросы, касающиеся отдельных первичных коллективов — отрядов и даже отдельных лиц, так как в нем есть всегда возможность получить самый быстрый отзыв или информацию ответственного в отряде лица — командира отряда;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в) решения совета немедленно становятся известными во всех отрядах. При этом, как правило, должно быть установлено, что немедленно после совета командиры должны разъяснить своим отрядам решения совета;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г) будучи принужден немедленно информировать свой отряд о решениях совета, каждый командир тем самым в самом заседании совета чувствует себя уполномоченным отряда, ответственным за все решения совета;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800" b="1" dirty="0">
                <a:solidFill>
                  <a:srgbClr val="202122"/>
                </a:solidFill>
                <a:effectLst/>
                <a:latin typeface="+mj-lt"/>
                <a:ea typeface="Times New Roman" panose="02020603050405020304" pitchFamily="18" charset="0"/>
              </a:rPr>
              <a:t>д) составленный по такому плану совет является органом, удобным для быстрого маневрирования целого коллектива и для приведения в исполнение любых решений в самое короткое время.</a:t>
            </a:r>
            <a:endParaRPr lang="ru-RU" sz="1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93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974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Советы по организационному строению коллектива </vt:lpstr>
      <vt:lpstr>Презентация PowerPoint</vt:lpstr>
      <vt:lpstr>Организация отрядов</vt:lpstr>
      <vt:lpstr>Командир отряда</vt:lpstr>
      <vt:lpstr>Командир отряда</vt:lpstr>
      <vt:lpstr>Общее собрание коллектива</vt:lpstr>
      <vt:lpstr>Общее собрание коллектива</vt:lpstr>
      <vt:lpstr>Деятельность органов самоуправления</vt:lpstr>
      <vt:lpstr>Совет командиров</vt:lpstr>
      <vt:lpstr>Актив</vt:lpstr>
      <vt:lpstr>Дисциплина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по организации школьного самоуправления</dc:title>
  <dc:creator>Надежда</dc:creator>
  <cp:lastModifiedBy>Надежда</cp:lastModifiedBy>
  <cp:revision>9</cp:revision>
  <cp:lastPrinted>2024-02-12T14:55:48Z</cp:lastPrinted>
  <dcterms:created xsi:type="dcterms:W3CDTF">2024-02-12T13:19:12Z</dcterms:created>
  <dcterms:modified xsi:type="dcterms:W3CDTF">2024-02-12T15:03:05Z</dcterms:modified>
</cp:coreProperties>
</file>