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73" r:id="rId4"/>
    <p:sldId id="285" r:id="rId5"/>
    <p:sldId id="275" r:id="rId6"/>
    <p:sldId id="286" r:id="rId7"/>
    <p:sldId id="274" r:id="rId8"/>
    <p:sldId id="294" r:id="rId9"/>
    <p:sldId id="298" r:id="rId10"/>
    <p:sldId id="301" r:id="rId11"/>
    <p:sldId id="290" r:id="rId12"/>
    <p:sldId id="289" r:id="rId13"/>
    <p:sldId id="299" r:id="rId14"/>
    <p:sldId id="295" r:id="rId15"/>
    <p:sldId id="300" r:id="rId16"/>
    <p:sldId id="276" r:id="rId17"/>
    <p:sldId id="287" r:id="rId18"/>
    <p:sldId id="296" r:id="rId19"/>
    <p:sldId id="29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4" autoAdjust="0"/>
    <p:restoredTop sz="94571" autoAdjust="0"/>
  </p:normalViewPr>
  <p:slideViewPr>
    <p:cSldViewPr>
      <p:cViewPr>
        <p:scale>
          <a:sx n="75" d="100"/>
          <a:sy n="75" d="100"/>
        </p:scale>
        <p:origin x="1272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6B798C-F193-4069-9798-3B7F2E7767FC}" type="datetimeFigureOut">
              <a:rPr lang="ru-RU" smtClean="0"/>
              <a:pPr/>
              <a:t>03.02.2026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3E8519-F539-43C2-93C9-E54FF0E37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6B798C-F193-4069-9798-3B7F2E7767FC}" type="datetimeFigureOut">
              <a:rPr lang="ru-RU" smtClean="0"/>
              <a:pPr/>
              <a:t>03.02.2026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3E8519-F539-43C2-93C9-E54FF0E37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6B798C-F193-4069-9798-3B7F2E7767FC}" type="datetimeFigureOut">
              <a:rPr lang="ru-RU" smtClean="0"/>
              <a:pPr/>
              <a:t>03.02.2026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3E8519-F539-43C2-93C9-E54FF0E37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6B798C-F193-4069-9798-3B7F2E7767FC}" type="datetimeFigureOut">
              <a:rPr lang="ru-RU" smtClean="0"/>
              <a:pPr/>
              <a:t>03.02.2026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3E8519-F539-43C2-93C9-E54FF0E37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6B798C-F193-4069-9798-3B7F2E7767FC}" type="datetimeFigureOut">
              <a:rPr lang="ru-RU" smtClean="0"/>
              <a:pPr/>
              <a:t>03.02.2026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3E8519-F539-43C2-93C9-E54FF0E37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6B798C-F193-4069-9798-3B7F2E7767FC}" type="datetimeFigureOut">
              <a:rPr lang="ru-RU" smtClean="0"/>
              <a:pPr/>
              <a:t>03.02.2026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3E8519-F539-43C2-93C9-E54FF0E37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6B798C-F193-4069-9798-3B7F2E7767FC}" type="datetimeFigureOut">
              <a:rPr lang="ru-RU" smtClean="0"/>
              <a:pPr/>
              <a:t>03.02.2026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3E8519-F539-43C2-93C9-E54FF0E37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6B798C-F193-4069-9798-3B7F2E7767FC}" type="datetimeFigureOut">
              <a:rPr lang="ru-RU" smtClean="0"/>
              <a:pPr/>
              <a:t>03.02.2026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3E8519-F539-43C2-93C9-E54FF0E37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6B798C-F193-4069-9798-3B7F2E7767FC}" type="datetimeFigureOut">
              <a:rPr lang="ru-RU" smtClean="0"/>
              <a:pPr/>
              <a:t>03.02.2026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3E8519-F539-43C2-93C9-E54FF0E37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6B798C-F193-4069-9798-3B7F2E7767FC}" type="datetimeFigureOut">
              <a:rPr lang="ru-RU" smtClean="0"/>
              <a:pPr/>
              <a:t>03.02.2026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3E8519-F539-43C2-93C9-E54FF0E37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6B798C-F193-4069-9798-3B7F2E7767FC}" type="datetimeFigureOut">
              <a:rPr lang="ru-RU" smtClean="0"/>
              <a:pPr/>
              <a:t>03.02.2026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3E8519-F539-43C2-93C9-E54FF0E374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36B798C-F193-4069-9798-3B7F2E7767FC}" type="datetimeFigureOut">
              <a:rPr lang="ru-RU" smtClean="0"/>
              <a:pPr/>
              <a:t>03.02.2026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63E8519-F539-43C2-93C9-E54FF0E37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941168"/>
            <a:ext cx="8352928" cy="1512168"/>
          </a:xfrm>
        </p:spPr>
        <p:txBody>
          <a:bodyPr>
            <a:normAutofit/>
          </a:bodyPr>
          <a:lstStyle/>
          <a:p>
            <a:endParaRPr lang="ru-RU" sz="2400" b="1" dirty="0" smtClean="0"/>
          </a:p>
          <a:p>
            <a:endParaRPr lang="ru-RU" sz="2800" b="1" u="sng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836292" y="409653"/>
            <a:ext cx="6192688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«Я исповедую бесконечную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уверенность в неограниченном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могуществе воспитательной работы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…». (</a:t>
            </a:r>
            <a:r>
              <a:rPr lang="ru-RU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А.С.Макаренко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)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Решением ЮНЕСКО Макаренко признан 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одним из четырёх 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педагогов, определивших способ педагогического мышления в ХХ веке.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Рисунок 6" descr="anton-makarenko-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43808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4941168"/>
            <a:ext cx="7772400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«</a:t>
            </a:r>
            <a:r>
              <a:rPr lang="ru-RU" sz="4000" dirty="0" smtClean="0">
                <a:solidFill>
                  <a:srgbClr val="C00000"/>
                </a:solidFill>
              </a:rPr>
              <a:t>Сотрудничество от </a:t>
            </a:r>
            <a:br>
              <a:rPr lang="ru-RU" sz="4000" dirty="0" smtClean="0">
                <a:solidFill>
                  <a:srgbClr val="C00000"/>
                </a:solidFill>
              </a:rPr>
            </a:br>
            <a:r>
              <a:rPr lang="ru-RU" sz="4000" dirty="0" smtClean="0">
                <a:solidFill>
                  <a:srgbClr val="C00000"/>
                </a:solidFill>
              </a:rPr>
              <a:t>А.С. Макаренко                     и до наших дней</a:t>
            </a:r>
            <a:r>
              <a:rPr lang="ru-RU" sz="4000" dirty="0" smtClean="0">
                <a:solidFill>
                  <a:srgbClr val="C00000"/>
                </a:solidFill>
              </a:rPr>
              <a:t>»</a:t>
            </a:r>
            <a:br>
              <a:rPr lang="ru-RU" sz="4000" dirty="0" smtClean="0">
                <a:solidFill>
                  <a:srgbClr val="C00000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Автор: </a:t>
            </a:r>
            <a:r>
              <a:rPr lang="ru-RU" sz="2200" dirty="0" err="1" smtClean="0">
                <a:solidFill>
                  <a:schemeClr val="tx1"/>
                </a:solidFill>
              </a:rPr>
              <a:t>Сизовская</a:t>
            </a:r>
            <a:r>
              <a:rPr lang="ru-RU" sz="2200" dirty="0" smtClean="0">
                <a:solidFill>
                  <a:schemeClr val="tx1"/>
                </a:solidFill>
              </a:rPr>
              <a:t> Т.И. учитель МБОУ «</a:t>
            </a:r>
            <a:r>
              <a:rPr lang="ru-RU" sz="2200" dirty="0" err="1" smtClean="0">
                <a:solidFill>
                  <a:schemeClr val="tx1"/>
                </a:solidFill>
              </a:rPr>
              <a:t>Громадская</a:t>
            </a:r>
            <a:r>
              <a:rPr lang="ru-RU" sz="2200" dirty="0" smtClean="0">
                <a:solidFill>
                  <a:schemeClr val="tx1"/>
                </a:solidFill>
              </a:rPr>
              <a:t> СОШ»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400" y="332655"/>
            <a:ext cx="9169400" cy="637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6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2" y="2869704"/>
            <a:ext cx="4320480" cy="32403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548680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🎵"Поющие сердца в Красноярске" </a:t>
            </a:r>
          </a:p>
          <a:p>
            <a:pPr algn="ctr"/>
            <a:r>
              <a:rPr lang="ru-RU" dirty="0"/>
              <a:t>11 декабря 2025 года на базе КГАУ ДО «ЦДО «Честь и слава Красноярья состоялся региональный этап Всероссийского конкурса хоровых  и вокальных  коллективов</a:t>
            </a:r>
            <a:r>
              <a:rPr lang="ru-RU" dirty="0" smtClean="0"/>
              <a:t>.</a:t>
            </a:r>
            <a:endParaRPr lang="ru-RU" dirty="0"/>
          </a:p>
          <a:p>
            <a:pPr algn="ctr"/>
            <a:r>
              <a:rPr lang="ru-RU" dirty="0"/>
              <a:t>Хор нашей школы "Поющие сердца" достойно представил </a:t>
            </a:r>
            <a:r>
              <a:rPr lang="ru-RU" dirty="0" err="1"/>
              <a:t>Уярский</a:t>
            </a:r>
            <a:r>
              <a:rPr lang="ru-RU" dirty="0"/>
              <a:t> район на данном этапе конкурса в номинации "Песни моей страны</a:t>
            </a:r>
            <a:r>
              <a:rPr lang="ru-RU" dirty="0" smtClean="0"/>
              <a:t>".</a:t>
            </a:r>
            <a:endParaRPr lang="ru-RU" dirty="0"/>
          </a:p>
          <a:p>
            <a:pPr algn="ctr"/>
            <a:r>
              <a:rPr lang="ru-RU" dirty="0"/>
              <a:t>Мы гордимся нашими талантливыми ребятами! </a:t>
            </a:r>
          </a:p>
        </p:txBody>
      </p:sp>
    </p:spTree>
    <p:extLst>
      <p:ext uri="{BB962C8B-B14F-4D97-AF65-F5344CB8AC3E}">
        <p14:creationId xmlns:p14="http://schemas.microsoft.com/office/powerpoint/2010/main" val="148210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3600400" cy="27003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648" y="139596"/>
            <a:ext cx="3937580" cy="2953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382" y="3092781"/>
            <a:ext cx="4246056" cy="31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920" y="548680"/>
            <a:ext cx="3560071" cy="2830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467"/>
            <a:ext cx="8964488" cy="67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7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Последователи </a:t>
            </a:r>
            <a:endParaRPr lang="ru-RU" sz="4800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2" y="500591"/>
            <a:ext cx="3685082" cy="36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94861" y="764704"/>
            <a:ext cx="357753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Л</a:t>
            </a:r>
            <a:r>
              <a:rPr lang="ru-RU" sz="2400" dirty="0" smtClean="0"/>
              <a:t>енинградский </a:t>
            </a:r>
            <a:r>
              <a:rPr lang="ru-RU" sz="2400" dirty="0"/>
              <a:t>профессор, доктор педагогических наук </a:t>
            </a:r>
            <a:r>
              <a:rPr lang="ru-RU" sz="2800" b="1" dirty="0"/>
              <a:t>Игорь Петрович Иванов</a:t>
            </a:r>
            <a:r>
              <a:rPr lang="ru-RU" sz="2400" dirty="0"/>
              <a:t>.  В Ленинграде была создана </a:t>
            </a:r>
            <a:r>
              <a:rPr lang="ru-RU" sz="2400" dirty="0" err="1"/>
              <a:t>Фрунзенская</a:t>
            </a:r>
            <a:r>
              <a:rPr lang="ru-RU" sz="2400" dirty="0"/>
              <a:t> </a:t>
            </a:r>
            <a:r>
              <a:rPr lang="ru-RU" sz="2400" dirty="0" smtClean="0"/>
              <a:t>коммуна. </a:t>
            </a:r>
          </a:p>
          <a:p>
            <a:pPr algn="ctr"/>
            <a:r>
              <a:rPr lang="ru-RU" sz="2800" b="1" dirty="0"/>
              <a:t>«Все творчески, иначе-зачем?»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5496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27491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5200" dirty="0"/>
              <a:t>Детям и подросткам  очень нужны взрослые, которые сидят рядом и не подсказывают</a:t>
            </a:r>
            <a:r>
              <a:rPr lang="ru-RU" sz="5200" dirty="0" smtClean="0"/>
              <a:t>, </a:t>
            </a:r>
            <a:r>
              <a:rPr lang="ru-RU" sz="5200" dirty="0"/>
              <a:t>а на глазах у детей и вместе с ними ломают голову: как бы все сделать получше, поинтереснее.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1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3928" y="548680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 rot="20486067">
            <a:off x="-145768" y="516985"/>
            <a:ext cx="4340108" cy="22189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Сотрудничество</a:t>
            </a:r>
            <a:r>
              <a:rPr lang="ru-RU" sz="2800" b="1" dirty="0" smtClean="0"/>
              <a:t> учитель-ученик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212976"/>
            <a:ext cx="4806284" cy="32041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44282" y="548680"/>
            <a:ext cx="360418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u="sng" dirty="0">
              <a:solidFill>
                <a:srgbClr val="7030A0"/>
              </a:solidFill>
            </a:endParaRPr>
          </a:p>
          <a:p>
            <a:pPr algn="ctr"/>
            <a:r>
              <a:rPr lang="ru-RU" sz="2800" b="1" u="sng" dirty="0" smtClean="0">
                <a:solidFill>
                  <a:srgbClr val="7030A0"/>
                </a:solidFill>
              </a:rPr>
              <a:t>Основная задача </a:t>
            </a:r>
          </a:p>
          <a:p>
            <a:pPr algn="ctr"/>
            <a:endParaRPr lang="ru-RU" sz="2800" b="1" u="sng" dirty="0">
              <a:solidFill>
                <a:srgbClr val="7030A0"/>
              </a:solidFill>
            </a:endParaRPr>
          </a:p>
          <a:p>
            <a:pPr algn="ctr"/>
            <a:r>
              <a:rPr lang="ru-RU" sz="2800" b="1" u="sng" dirty="0" smtClean="0">
                <a:solidFill>
                  <a:srgbClr val="7030A0"/>
                </a:solidFill>
              </a:rPr>
              <a:t>воспитателя (учителя) – приучить ребенка к труду</a:t>
            </a:r>
          </a:p>
          <a:p>
            <a:pPr algn="ctr"/>
            <a:endParaRPr lang="ru-RU" sz="2800" b="1" u="sng" dirty="0">
              <a:solidFill>
                <a:srgbClr val="7030A0"/>
              </a:solidFill>
            </a:endParaRPr>
          </a:p>
          <a:p>
            <a:pPr algn="ctr"/>
            <a:r>
              <a:rPr lang="ru-RU" sz="2800" b="1" u="sng" dirty="0" smtClean="0">
                <a:solidFill>
                  <a:srgbClr val="7030A0"/>
                </a:solidFill>
              </a:rPr>
              <a:t>Приучить возможно только через труд</a:t>
            </a:r>
            <a:endParaRPr lang="ru-RU" sz="2800" b="1" u="sng" dirty="0" smtClean="0">
              <a:solidFill>
                <a:srgbClr val="7030A0"/>
              </a:solidFill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 rot="20486067">
            <a:off x="-12214" y="173752"/>
            <a:ext cx="4340108" cy="22189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Сотрудничество</a:t>
            </a:r>
            <a:r>
              <a:rPr lang="ru-RU" sz="2800" b="1" dirty="0" smtClean="0"/>
              <a:t> в семье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01002" y="485573"/>
            <a:ext cx="4572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Родители на протяжении всей жизни ребенка формируют привычки, взгляды ребенка, от которых будет завесить его взаимоотношения с другими детьми. Следовательно, они создают предпосылки для развития коллектива.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41" y="2276872"/>
            <a:ext cx="3468925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3928" y="548680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 rot="20486067">
            <a:off x="-145769" y="530237"/>
            <a:ext cx="4340108" cy="22189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Сотрудничество СЕМЬЯ И ШКОЛА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2682" y="548680"/>
            <a:ext cx="4572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Методологические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Макаренко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легли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основу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модели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сотрудничества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единство</a:t>
            </a:r>
            <a:r>
              <a:rPr lang="ru-RU" sz="28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требований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уважение</a:t>
            </a:r>
            <a:r>
              <a:rPr lang="ru-RU" sz="28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  <a:r>
              <a:rPr lang="ru-RU" sz="28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общность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воспитательного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коллектива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семьи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645025"/>
            <a:ext cx="4061396" cy="26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600" dirty="0"/>
              <a:t>Перечитывая произведения </a:t>
            </a:r>
            <a:r>
              <a:rPr lang="ru-RU" sz="2600" dirty="0" err="1"/>
              <a:t>А.С.Макаренко</a:t>
            </a:r>
            <a:r>
              <a:rPr lang="ru-RU" sz="2600" dirty="0"/>
              <a:t>  и некоторых его последователей, таких как </a:t>
            </a:r>
            <a:r>
              <a:rPr lang="ru-RU" sz="2600" dirty="0" err="1"/>
              <a:t>И.П.Иванов</a:t>
            </a:r>
            <a:r>
              <a:rPr lang="ru-RU" sz="2600" dirty="0"/>
              <a:t>, С.Л. Соловейчик </a:t>
            </a:r>
            <a:r>
              <a:rPr lang="ru-RU" sz="2600"/>
              <a:t>наполняешься </a:t>
            </a:r>
            <a:r>
              <a:rPr lang="ru-RU" sz="2600" smtClean="0"/>
              <a:t>оптимизмом, </a:t>
            </a:r>
            <a:r>
              <a:rPr lang="ru-RU" sz="2600" dirty="0"/>
              <a:t>верой в то, что воспитательная работа    может идти бодро,  с толком, с большой пользой для ребят.</a:t>
            </a:r>
            <a:endParaRPr lang="ru-RU" sz="2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429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8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              </a:t>
            </a:r>
            <a:r>
              <a:rPr lang="ru-RU" dirty="0" err="1" smtClean="0"/>
              <a:t>А.С.Макаренко</a:t>
            </a:r>
            <a:endParaRPr lang="ru-RU" dirty="0"/>
          </a:p>
        </p:txBody>
      </p:sp>
      <p:pic>
        <p:nvPicPr>
          <p:cNvPr id="4" name="Объект 3" descr="-1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530225"/>
            <a:ext cx="8183880" cy="4698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98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044536"/>
            <a:ext cx="6480720" cy="1195576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Сотрудничество в  педагогике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А.С. Макаренко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6225" y="1591910"/>
            <a:ext cx="2861782" cy="1994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 в коллективе</a:t>
            </a:r>
          </a:p>
        </p:txBody>
      </p:sp>
      <p:sp>
        <p:nvSpPr>
          <p:cNvPr id="5" name="Овал 4"/>
          <p:cNvSpPr/>
          <p:nvPr/>
        </p:nvSpPr>
        <p:spPr>
          <a:xfrm>
            <a:off x="674924" y="3632658"/>
            <a:ext cx="3146648" cy="1994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Воспитанник – воспитатель</a:t>
            </a:r>
          </a:p>
          <a:p>
            <a:pPr algn="ctr"/>
            <a:r>
              <a:rPr lang="ru-RU" sz="2000" b="1" dirty="0" smtClean="0"/>
              <a:t>Ученик-учитель</a:t>
            </a:r>
          </a:p>
        </p:txBody>
      </p:sp>
      <p:sp>
        <p:nvSpPr>
          <p:cNvPr id="7" name="Овал 6"/>
          <p:cNvSpPr/>
          <p:nvPr/>
        </p:nvSpPr>
        <p:spPr>
          <a:xfrm>
            <a:off x="5502199" y="2466888"/>
            <a:ext cx="3318274" cy="18281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 семья и  школа</a:t>
            </a:r>
            <a:endParaRPr lang="ru-RU" sz="2000" dirty="0"/>
          </a:p>
        </p:txBody>
      </p:sp>
      <p:sp>
        <p:nvSpPr>
          <p:cNvPr id="9" name="Стрелка вниз 8"/>
          <p:cNvSpPr/>
          <p:nvPr/>
        </p:nvSpPr>
        <p:spPr>
          <a:xfrm rot="3050681">
            <a:off x="2190996" y="1348691"/>
            <a:ext cx="576064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710464">
            <a:off x="2978870" y="2337188"/>
            <a:ext cx="576064" cy="1343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20963866">
            <a:off x="4854186" y="2387533"/>
            <a:ext cx="576064" cy="1689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20641884">
            <a:off x="7042418" y="1757509"/>
            <a:ext cx="576064" cy="10472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840549" y="4077072"/>
            <a:ext cx="3146648" cy="18420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Дети - родители</a:t>
            </a:r>
            <a:endParaRPr lang="ru-RU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>Реализация сотрудничества</a:t>
            </a: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75856" y="2366445"/>
            <a:ext cx="5221868" cy="239459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b="1" dirty="0" smtClean="0"/>
              <a:t>Творчество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48680"/>
            <a:ext cx="4122962" cy="233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6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79512" y="476672"/>
            <a:ext cx="4320480" cy="23762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Сотрудничество в труде</a:t>
            </a:r>
          </a:p>
        </p:txBody>
      </p:sp>
      <p:sp>
        <p:nvSpPr>
          <p:cNvPr id="8194" name="AutoShape 2" descr="https://trojden.com/books/russian-history/russian-history-8-class-lazykova-2013/russian-history-8-class-lazykova-2013.files/image2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https://trojden.com/books/russian-history/russian-history-8-class-lazykova-2013/russian-history-8-class-lazykova-2013.files/image2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441344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592960" y="692696"/>
            <a:ext cx="372345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7030A0"/>
                </a:solidFill>
              </a:rPr>
              <a:t>А. С. Макаренко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dirty="0"/>
              <a:t>говорил, что правильное коммунистическое </a:t>
            </a:r>
            <a:r>
              <a:rPr lang="ru-RU" sz="2400" b="1" u="sng" dirty="0">
                <a:solidFill>
                  <a:srgbClr val="7030A0"/>
                </a:solidFill>
              </a:rPr>
              <a:t>воспитание не может быть нетрудовым.</a:t>
            </a:r>
            <a:r>
              <a:rPr lang="ru-RU" sz="2400" dirty="0"/>
              <a:t> </a:t>
            </a:r>
            <a:endParaRPr lang="ru-RU" sz="2400" dirty="0" smtClean="0"/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П</a:t>
            </a:r>
            <a:r>
              <a:rPr lang="ru-RU" sz="2400" dirty="0" smtClean="0"/>
              <a:t>роцесс </a:t>
            </a:r>
            <a:r>
              <a:rPr lang="ru-RU" sz="2400" dirty="0"/>
              <a:t>труда предполагает обмен мнениями, взаимодействие, эмоциональное сопереживание</a:t>
            </a:r>
            <a:endParaRPr lang="ru-RU" sz="2400" dirty="0" smtClean="0"/>
          </a:p>
          <a:p>
            <a:pPr algn="just"/>
            <a:endParaRPr lang="ru-RU" b="1" u="sng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2516" y="-49956"/>
            <a:ext cx="4320480" cy="23762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Сотрудничество в творчестве</a:t>
            </a:r>
          </a:p>
        </p:txBody>
      </p:sp>
      <p:sp>
        <p:nvSpPr>
          <p:cNvPr id="8194" name="AutoShape 2" descr="https://trojden.com/books/russian-history/russian-history-8-class-lazykova-2013/russian-history-8-class-lazykova-2013.files/image2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https://trojden.com/books/russian-history/russian-history-8-class-lazykova-2013/russian-history-8-class-lazykova-2013.files/image2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1138176"/>
            <a:ext cx="3275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Тот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имеет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привычки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труду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знает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такое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трудовое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усилие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боится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“трудового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пота”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тот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видеть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труде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источник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творчества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/>
          </a:p>
        </p:txBody>
      </p:sp>
      <p:pic>
        <p:nvPicPr>
          <p:cNvPr id="11" name="Picture 4" descr="mak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7975" y="2204864"/>
            <a:ext cx="4387352" cy="4320714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51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 rot="20048654">
            <a:off x="-422006" y="259003"/>
            <a:ext cx="4944233" cy="261520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Сотрудничество  </a:t>
            </a:r>
            <a:r>
              <a:rPr lang="ru-RU" sz="2800" b="1" dirty="0" smtClean="0"/>
              <a:t> </a:t>
            </a:r>
            <a:r>
              <a:rPr lang="ru-RU" sz="2800" b="1" dirty="0" smtClean="0"/>
              <a:t>в коллективе</a:t>
            </a:r>
          </a:p>
        </p:txBody>
      </p:sp>
      <p:pic>
        <p:nvPicPr>
          <p:cNvPr id="5" name="Picture 4" descr="сканирование0639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0710" y="3578762"/>
            <a:ext cx="4145910" cy="3214801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211960" y="764704"/>
            <a:ext cx="493204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solidFill>
                  <a:srgbClr val="7030A0"/>
                </a:solidFill>
              </a:rPr>
              <a:t>А. С. Макаренко </a:t>
            </a:r>
            <a:r>
              <a:rPr lang="ru-RU" sz="2000" dirty="0" smtClean="0"/>
              <a:t>разработал законченную </a:t>
            </a:r>
            <a:r>
              <a:rPr lang="ru-RU" sz="2000" b="1" u="sng" dirty="0" smtClean="0">
                <a:solidFill>
                  <a:srgbClr val="7030A0"/>
                </a:solidFill>
              </a:rPr>
              <a:t>теорию организации и воспитания детского коллектива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smtClean="0"/>
              <a:t>и </a:t>
            </a:r>
            <a:r>
              <a:rPr lang="ru-RU" sz="2000" b="1" u="sng" dirty="0" smtClean="0">
                <a:solidFill>
                  <a:srgbClr val="7030A0"/>
                </a:solidFill>
              </a:rPr>
              <a:t>личности</a:t>
            </a:r>
            <a:r>
              <a:rPr lang="ru-RU" sz="2000" dirty="0" smtClean="0"/>
              <a:t> в </a:t>
            </a:r>
            <a:r>
              <a:rPr lang="ru-RU" sz="2000" b="1" u="sng" dirty="0" smtClean="0">
                <a:solidFill>
                  <a:srgbClr val="7030A0"/>
                </a:solidFill>
              </a:rPr>
              <a:t>коллективе</a:t>
            </a:r>
            <a:r>
              <a:rPr lang="ru-RU" sz="2000" dirty="0" smtClean="0"/>
              <a:t> и</a:t>
            </a:r>
            <a:r>
              <a:rPr lang="ru-RU" sz="2000" b="1" u="sng" dirty="0" smtClean="0"/>
              <a:t> </a:t>
            </a:r>
            <a:r>
              <a:rPr lang="ru-RU" sz="2000" b="1" u="sng" dirty="0" smtClean="0">
                <a:solidFill>
                  <a:srgbClr val="7030A0"/>
                </a:solidFill>
              </a:rPr>
              <a:t>через коллектив.  </a:t>
            </a:r>
            <a:endParaRPr lang="ru-RU" sz="2000" b="1" u="sng" dirty="0" smtClean="0">
              <a:solidFill>
                <a:srgbClr val="7030A0"/>
              </a:solidFill>
            </a:endParaRPr>
          </a:p>
          <a:p>
            <a:pPr algn="just"/>
            <a:endParaRPr lang="ru-RU" sz="2000" b="1" u="sng" dirty="0" smtClean="0">
              <a:solidFill>
                <a:srgbClr val="7030A0"/>
              </a:solidFill>
            </a:endParaRPr>
          </a:p>
          <a:p>
            <a:pPr algn="just">
              <a:buClr>
                <a:schemeClr val="accent3"/>
              </a:buClr>
              <a:defRPr/>
            </a:pPr>
            <a:r>
              <a:rPr lang="ru-RU" sz="3000" b="1" dirty="0" smtClean="0"/>
              <a:t>1)Иметь общую цель;</a:t>
            </a:r>
          </a:p>
          <a:p>
            <a:pPr algn="just">
              <a:buClr>
                <a:schemeClr val="accent3"/>
              </a:buClr>
              <a:defRPr/>
            </a:pPr>
            <a:endParaRPr lang="ru-RU" sz="3000" b="1" dirty="0" smtClean="0"/>
          </a:p>
          <a:p>
            <a:pPr algn="just">
              <a:buClr>
                <a:schemeClr val="accent3"/>
              </a:buClr>
              <a:defRPr/>
            </a:pPr>
            <a:r>
              <a:rPr lang="ru-RU" sz="3000" b="1" dirty="0" smtClean="0"/>
              <a:t>2)Самоуправление; </a:t>
            </a:r>
            <a:endParaRPr lang="ru-RU" sz="3000" b="1" dirty="0" smtClean="0"/>
          </a:p>
          <a:p>
            <a:pPr algn="just">
              <a:buClr>
                <a:schemeClr val="accent3"/>
              </a:buClr>
              <a:defRPr/>
            </a:pPr>
            <a:endParaRPr lang="ru-RU" sz="3000" b="1" dirty="0" smtClean="0"/>
          </a:p>
          <a:p>
            <a:pPr algn="just">
              <a:buClr>
                <a:schemeClr val="accent3"/>
              </a:buClr>
              <a:defRPr/>
            </a:pPr>
            <a:r>
              <a:rPr lang="ru-RU" sz="3000" b="1" dirty="0" smtClean="0"/>
              <a:t>3)Дисциплина</a:t>
            </a:r>
            <a:endParaRPr lang="ru-RU" sz="3000" b="1" dirty="0" smtClean="0"/>
          </a:p>
          <a:p>
            <a:pPr algn="just">
              <a:buClr>
                <a:schemeClr val="accent3"/>
              </a:buClr>
              <a:defRPr/>
            </a:pPr>
            <a:endParaRPr lang="ru-RU" sz="32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/>
              <a:t>Театр  в колонии </a:t>
            </a:r>
            <a:r>
              <a:rPr lang="ru-RU" dirty="0" err="1" smtClean="0"/>
              <a:t>А.С.Макаренко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«Почти все свободное время мы приносили в жертву театру»</a:t>
            </a:r>
          </a:p>
        </p:txBody>
      </p:sp>
      <p:pic>
        <p:nvPicPr>
          <p:cNvPr id="4" name="Picture 2" descr="https://avatars.mds.yandex.net/i?id=40a7f7390b97bdc2e01318782221c0a646e716da-844908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860" y="1988840"/>
            <a:ext cx="45720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2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В описанных </a:t>
            </a:r>
            <a:r>
              <a:rPr lang="ru-RU" sz="3600" dirty="0"/>
              <a:t>делах лица ребят озаряются искренними улыбками, в глазах задорный блеск, подкупает честность, инициативность, требовательность к себе и другим, добрый юмор и  одухотворенность всех дел.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1974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1755</TotalTime>
  <Words>436</Words>
  <Application>Microsoft Office PowerPoint</Application>
  <PresentationFormat>Экран (4:3)</PresentationFormat>
  <Paragraphs>52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Times New Roman</vt:lpstr>
      <vt:lpstr>Verdana</vt:lpstr>
      <vt:lpstr>Wingdings</vt:lpstr>
      <vt:lpstr>Wingdings 2</vt:lpstr>
      <vt:lpstr>Аспект</vt:lpstr>
      <vt:lpstr>«Сотрудничество от  А.С. Макаренко                     и до наших дней» Автор: Сизовская Т.И. учитель МБОУ «Громадская СОШ» </vt:lpstr>
      <vt:lpstr>                                А.С.Макаренко</vt:lpstr>
      <vt:lpstr>Сотрудничество в  педагогике  А.С. Макаренко</vt:lpstr>
      <vt:lpstr>Реализация сотрудничества</vt:lpstr>
      <vt:lpstr>Презентация PowerPoint</vt:lpstr>
      <vt:lpstr>Презентация PowerPoint</vt:lpstr>
      <vt:lpstr>Презентация PowerPoint</vt:lpstr>
      <vt:lpstr>Театр  в колонии А.С.Макаренко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Последователи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«Антон Семёнович Макаренко:  личность над временем»</dc:title>
  <dc:creator>User</dc:creator>
  <cp:lastModifiedBy>Учетная запись Майкрософт</cp:lastModifiedBy>
  <cp:revision>65</cp:revision>
  <dcterms:created xsi:type="dcterms:W3CDTF">2021-10-03T16:23:15Z</dcterms:created>
  <dcterms:modified xsi:type="dcterms:W3CDTF">2026-02-03T18:29:08Z</dcterms:modified>
</cp:coreProperties>
</file>