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323" r:id="rId2"/>
    <p:sldId id="327" r:id="rId3"/>
    <p:sldId id="326" r:id="rId4"/>
    <p:sldId id="256" r:id="rId5"/>
    <p:sldId id="290" r:id="rId6"/>
    <p:sldId id="260" r:id="rId7"/>
    <p:sldId id="273" r:id="rId8"/>
    <p:sldId id="258" r:id="rId9"/>
    <p:sldId id="259" r:id="rId10"/>
    <p:sldId id="266" r:id="rId11"/>
    <p:sldId id="261" r:id="rId12"/>
    <p:sldId id="264" r:id="rId13"/>
    <p:sldId id="267" r:id="rId14"/>
    <p:sldId id="262" r:id="rId15"/>
    <p:sldId id="265" r:id="rId16"/>
    <p:sldId id="28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544830" y="1451610"/>
            <a:ext cx="3713480" cy="495236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5135" y="582295"/>
            <a:ext cx="8829040" cy="1348105"/>
          </a:xfrm>
        </p:spPr>
        <p:txBody>
          <a:bodyPr/>
          <a:lstStyle/>
          <a:p>
            <a:pPr algn="ctr"/>
            <a:r>
              <a:rPr lang="ru-RU" altLang="en-US" sz="2000" b="1" dirty="0">
                <a:solidFill>
                  <a:schemeClr val="accent2">
                    <a:lumMod val="75000"/>
                  </a:schemeClr>
                </a:solidFill>
              </a:rPr>
              <a:t>МБОУ «</a:t>
            </a:r>
            <a:r>
              <a:rPr lang="ru-RU" altLang="en-US" sz="2000" b="1" dirty="0" err="1">
                <a:solidFill>
                  <a:schemeClr val="accent2">
                    <a:lumMod val="75000"/>
                  </a:schemeClr>
                </a:solidFill>
              </a:rPr>
              <a:t>Уярская</a:t>
            </a:r>
            <a:r>
              <a:rPr lang="ru-RU" altLang="en-US" sz="2000" b="1" dirty="0">
                <a:solidFill>
                  <a:schemeClr val="accent2">
                    <a:lumMod val="75000"/>
                  </a:schemeClr>
                </a:solidFill>
              </a:rPr>
              <a:t> средняя общеобразовательная школа №40»</a:t>
            </a:r>
          </a:p>
        </p:txBody>
      </p:sp>
      <p:sp>
        <p:nvSpPr>
          <p:cNvPr id="7" name="Замещающее содержимое 6"/>
          <p:cNvSpPr>
            <a:spLocks noGrp="1"/>
          </p:cNvSpPr>
          <p:nvPr>
            <p:ph sz="half" idx="1"/>
          </p:nvPr>
        </p:nvSpPr>
        <p:spPr>
          <a:xfrm>
            <a:off x="4389120" y="1696720"/>
            <a:ext cx="5533390" cy="3056890"/>
          </a:xfrm>
        </p:spPr>
        <p:txBody>
          <a:bodyPr>
            <a:normAutofit fontScale="90000" lnSpcReduction="10000"/>
          </a:bodyPr>
          <a:lstStyle/>
          <a:p>
            <a:pPr marL="0" indent="0" algn="ctr">
              <a:buNone/>
            </a:pPr>
            <a:r>
              <a:rPr lang="ru-RU" altLang="en-US" sz="3600" b="1" dirty="0">
                <a:solidFill>
                  <a:schemeClr val="accent2">
                    <a:lumMod val="75000"/>
                  </a:schemeClr>
                </a:solidFill>
              </a:rPr>
              <a:t>Становление коллективного образа жизни детско-взрослых сообществ, на примере программы </a:t>
            </a:r>
          </a:p>
          <a:p>
            <a:pPr marL="0" indent="0" algn="ctr">
              <a:buNone/>
            </a:pPr>
            <a:r>
              <a:rPr lang="ru-RU" altLang="en-US" sz="3600" b="1" dirty="0">
                <a:solidFill>
                  <a:schemeClr val="accent2">
                    <a:lumMod val="75000"/>
                  </a:schemeClr>
                </a:solidFill>
              </a:rPr>
              <a:t>«Орлята России».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574665" y="60502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photo_2022-10-12_23-08-2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32710" y="3355975"/>
            <a:ext cx="5805170" cy="32658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5774"/>
            <a:ext cx="8596668" cy="834887"/>
          </a:xfrm>
        </p:spPr>
        <p:txBody>
          <a:bodyPr>
            <a:no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Лидер»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>
          <a:xfrm>
            <a:off x="775970" y="862965"/>
            <a:ext cx="4184015" cy="313753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4" cstate="screen"/>
          <a:stretch>
            <a:fillRect/>
          </a:stretch>
        </p:blipFill>
        <p:spPr>
          <a:xfrm>
            <a:off x="6414770" y="862965"/>
            <a:ext cx="4184015" cy="31375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1304"/>
            <a:ext cx="8596668" cy="755374"/>
          </a:xfrm>
        </p:spPr>
        <p:txBody>
          <a:bodyPr>
            <a:no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Эрудит»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861391"/>
            <a:ext cx="9129275" cy="5897218"/>
          </a:xfrm>
        </p:spPr>
        <p:txBody>
          <a:bodyPr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30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процессе реализации трека дети приобретают опыт совместной деятельности,формиирование социально-значимых качеств (уровень сплочённости классного коллектива, </a:t>
            </a:r>
            <a:r>
              <a:rPr lang="ru-RU" altLang="ru-RU" sz="3000" b="1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микрогрупп</a:t>
            </a:r>
            <a:r>
              <a:rPr lang="ru-RU" altLang="ru-RU" sz="30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для приобретения и осуществления опыта совместной деятельности и чередования творческих поручений). </a:t>
            </a:r>
            <a:endParaRPr kumimoji="0" lang="ru-RU" altLang="ru-RU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30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Данный трек работает с такими ценностями, как познание, личность, дружба и команда!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926764" y="5447380"/>
            <a:ext cx="2027399" cy="14106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Эрудит»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7258050" y="163830"/>
            <a:ext cx="3761105" cy="282384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630160" y="3323590"/>
            <a:ext cx="4242435" cy="31870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129915" y="1205230"/>
            <a:ext cx="4290695" cy="322326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5" cstate="screen"/>
          <a:stretch>
            <a:fillRect/>
          </a:stretch>
        </p:blipFill>
        <p:spPr>
          <a:xfrm>
            <a:off x="323850" y="3323590"/>
            <a:ext cx="4184015" cy="31375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2278"/>
            <a:ext cx="8596668" cy="644360"/>
          </a:xfrm>
        </p:spPr>
        <p:txBody>
          <a:bodyPr>
            <a:no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Эрудит»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530225" y="3314065"/>
            <a:ext cx="4458970" cy="33477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397000" y="927100"/>
            <a:ext cx="4333875" cy="325501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79970" y="816610"/>
            <a:ext cx="4716780" cy="354330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5" cstate="screen"/>
          <a:stretch>
            <a:fillRect/>
          </a:stretch>
        </p:blipFill>
        <p:spPr>
          <a:xfrm>
            <a:off x="5371465" y="2781300"/>
            <a:ext cx="2913380" cy="388048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9572625" y="59772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7281"/>
            <a:ext cx="8596668" cy="649357"/>
          </a:xfrm>
        </p:spPr>
        <p:txBody>
          <a:bodyPr>
            <a:no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Мастер»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83" y="816638"/>
            <a:ext cx="9154732" cy="456374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трека дети знакомятся с пониманием того, что можно быть мастерами в разных сферах деятельности, в различных профессиях. </a:t>
            </a:r>
          </a:p>
          <a:p>
            <a:pPr marL="0" indent="0" eaLnBrk="1" hangingPunct="1">
              <a:buNone/>
            </a:pPr>
            <a:r>
              <a:rPr lang="ru-RU" alt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готовят новогодний спектакль, концерт или представление, часть трека определена для знакомства с лучшими мастерами своего дела (на уровне региона или страны). </a:t>
            </a:r>
          </a:p>
          <a:p>
            <a:pPr marL="0" indent="0" eaLnBrk="1" hangingPunct="1">
              <a:buNone/>
            </a:pPr>
            <a:r>
              <a:rPr lang="ru-RU" alt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трека - искусство и познание.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953269" y="4671448"/>
            <a:ext cx="2387353" cy="21865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Мастер»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4640262" y="1488757"/>
            <a:ext cx="2911475" cy="3880485"/>
          </a:xfrm>
          <a:prstGeom prst="rect">
            <a:avLst/>
          </a:prstGeom>
        </p:spPr>
      </p:pic>
      <p:pic>
        <p:nvPicPr>
          <p:cNvPr id="3" name="Замещающее содержимое 2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>
          <a:xfrm>
            <a:off x="7773458" y="1506925"/>
            <a:ext cx="4224641" cy="316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481" y="1479479"/>
            <a:ext cx="4223385" cy="31730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Мастер»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462280" y="1551376"/>
            <a:ext cx="2911475" cy="3880485"/>
          </a:xfrm>
          <a:prstGeom prst="rect">
            <a:avLst/>
          </a:prstGeom>
        </p:spPr>
      </p:pic>
      <p:pic>
        <p:nvPicPr>
          <p:cNvPr id="3" name="Замещающее содержимое 2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>
          <a:xfrm>
            <a:off x="3705225" y="1551376"/>
            <a:ext cx="2913380" cy="38804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50075" y="1551382"/>
            <a:ext cx="2880000" cy="38379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9865" y="80010"/>
            <a:ext cx="2886710" cy="376110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23981" y="480173"/>
            <a:ext cx="6710344" cy="2509222"/>
          </a:xfrm>
        </p:spPr>
        <p:txBody>
          <a:bodyPr>
            <a:noAutofit/>
          </a:bodyPr>
          <a:lstStyle/>
          <a:p>
            <a:pPr algn="r"/>
            <a:r>
              <a:rPr lang="ru-RU" altLang="en-US" sz="18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altLang="en-US" sz="1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«Коллектив – это социальная общность людей, объединенных на основе общественно значимых целей, общих ценностных ориентаций, совместной деятельности и общения».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alt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 Семёнович Макаренко</a:t>
            </a:r>
            <a:r>
              <a:rPr lang="ru-RU" altLang="en-US" sz="20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altLang="en-US" sz="2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idx="1"/>
          </p:nvPr>
        </p:nvSpPr>
        <p:spPr>
          <a:xfrm>
            <a:off x="950221" y="3204547"/>
            <a:ext cx="10857865" cy="4562475"/>
          </a:xfrm>
        </p:spPr>
        <p:txBody>
          <a:bodyPr>
            <a:noAutofit/>
          </a:bodyPr>
          <a:lstStyle/>
          <a:p>
            <a:r>
              <a:rPr lang="ru-RU" altLang="en-US" sz="3600" b="1" dirty="0">
                <a:solidFill>
                  <a:schemeClr val="accent1">
                    <a:lumMod val="50000"/>
                  </a:schemeClr>
                </a:solidFill>
              </a:rPr>
              <a:t>                  </a:t>
            </a:r>
            <a:r>
              <a:rPr lang="ru-RU" altLang="en-US" sz="2800" b="1" dirty="0">
                <a:solidFill>
                  <a:schemeClr val="accent1">
                    <a:lumMod val="50000"/>
                  </a:schemeClr>
                </a:solidFill>
              </a:rPr>
              <a:t>Сущность методики воспитания:   </a:t>
            </a:r>
          </a:p>
          <a:p>
            <a:r>
              <a:rPr lang="ru-RU" altLang="en-US" sz="2800" dirty="0">
                <a:solidFill>
                  <a:schemeClr val="accent1">
                    <a:lumMod val="50000"/>
                  </a:schemeClr>
                </a:solidFill>
              </a:rPr>
              <a:t>                     идея воспитания через коллектив.</a:t>
            </a:r>
          </a:p>
          <a:p>
            <a:endParaRPr lang="ru-RU" alt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altLang="en-US" sz="2800" b="1" dirty="0">
                <a:solidFill>
                  <a:schemeClr val="accent1">
                    <a:lumMod val="50000"/>
                  </a:schemeClr>
                </a:solidFill>
              </a:rPr>
              <a:t>Главная цель: </a:t>
            </a:r>
            <a:r>
              <a:rPr lang="ru-RU" altLang="en-US" sz="2800" dirty="0">
                <a:solidFill>
                  <a:schemeClr val="accent1">
                    <a:lumMod val="50000"/>
                  </a:schemeClr>
                </a:solidFill>
              </a:rPr>
              <a:t>формирование личностных    качеств, развитие товарищеской взаимопомощи подростков.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 dirty="0">
                <a:solidFill>
                  <a:schemeClr val="accent1">
                    <a:lumMod val="50000"/>
                  </a:schemeClr>
                </a:solidFill>
              </a:rPr>
              <a:t>Этапы </a:t>
            </a:r>
            <a:r>
              <a:rPr lang="ru-RU" altLang="en-US" b="1" dirty="0" err="1">
                <a:solidFill>
                  <a:schemeClr val="accent1">
                    <a:lumMod val="50000"/>
                  </a:schemeClr>
                </a:solidFill>
              </a:rPr>
              <a:t>коллективообразования</a:t>
            </a:r>
            <a:r>
              <a:rPr lang="ru-RU" altLang="en-US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72440" y="1464945"/>
            <a:ext cx="4389120" cy="4576445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charset="0"/>
              <a:buChar char="v"/>
            </a:pPr>
            <a:r>
              <a:rPr lang="ru-RU" altLang="en-US" sz="3600">
                <a:solidFill>
                  <a:schemeClr val="accent1">
                    <a:lumMod val="50000"/>
                  </a:schemeClr>
                </a:solidFill>
              </a:rPr>
              <a:t>Этап становления коллектива</a:t>
            </a:r>
          </a:p>
          <a:p>
            <a:pPr marL="0" indent="0">
              <a:buFont typeface="Wingdings" panose="05000000000000000000" charset="0"/>
              <a:buNone/>
            </a:pPr>
            <a:endParaRPr lang="ru-RU" altLang="en-US" sz="360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charset="0"/>
              <a:buChar char="v"/>
            </a:pPr>
            <a:r>
              <a:rPr lang="ru-RU" altLang="en-US" sz="3600">
                <a:solidFill>
                  <a:schemeClr val="accent1">
                    <a:lumMod val="50000"/>
                  </a:schemeClr>
                </a:solidFill>
              </a:rPr>
              <a:t>Этап самоуправления коллектива и стабилизации структуры коллектива</a:t>
            </a:r>
          </a:p>
          <a:p>
            <a:pPr marL="0" indent="0">
              <a:buFont typeface="Wingdings" panose="05000000000000000000" charset="0"/>
              <a:buNone/>
            </a:pPr>
            <a:endParaRPr lang="ru-RU" altLang="en-US" sz="360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charset="0"/>
              <a:buChar char="v"/>
            </a:pPr>
            <a:r>
              <a:rPr lang="ru-RU" altLang="en-US" sz="3600">
                <a:solidFill>
                  <a:schemeClr val="accent1">
                    <a:lumMod val="50000"/>
                  </a:schemeClr>
                </a:solidFill>
              </a:rPr>
              <a:t>Расцвет коллектива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4922520" y="1600835"/>
            <a:ext cx="6979920" cy="43002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8670290" y="6251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6337" y="390203"/>
            <a:ext cx="7766936" cy="36606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230697"/>
          </a:xfrm>
        </p:spPr>
        <p:txBody>
          <a:bodyPr>
            <a:noAutofit/>
          </a:bodyPr>
          <a:lstStyle/>
          <a:p>
            <a:pPr algn="ctr"/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2761" y="472330"/>
            <a:ext cx="9674087" cy="5995467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-464820" y="-361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2622"/>
            <a:ext cx="3854528" cy="10663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739976" y="272165"/>
            <a:ext cx="3955461" cy="24562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2777068"/>
            <a:ext cx="8956996" cy="386611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программа социальной активности учащихся начальных классов «Орлята России» была создана по поручению министра просвещения РФ Сергея Кравцова в 2021 году и разработана «Орлёнком» и Российским движением школьников. 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5981" y="214816"/>
            <a:ext cx="4055882" cy="2513613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82" y="159026"/>
            <a:ext cx="11542644" cy="17713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7809" y="331304"/>
            <a:ext cx="10230678" cy="63676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90330" y="466216"/>
            <a:ext cx="9753600" cy="608035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25287" y="159026"/>
            <a:ext cx="117414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внеурочной деятельности «Орлята России» включает поэтапное прохождение </a:t>
            </a:r>
          </a:p>
          <a:p>
            <a:pPr algn="ctr" eaLnBrk="1" hangingPunct="1"/>
            <a:r>
              <a:rPr lang="ru-RU" alt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7-ми треков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слово «трек» заложены направления развития ребёнка, через которые формируются различные ценности.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12625" y="3309263"/>
            <a:ext cx="1109568" cy="1591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10879" y="5300681"/>
            <a:ext cx="1414395" cy="1292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525274" y="3509415"/>
            <a:ext cx="1390008" cy="1292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46816" y="5227523"/>
            <a:ext cx="1121761" cy="13656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39830" y="3638476"/>
            <a:ext cx="1420491" cy="12619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688997" y="5075394"/>
            <a:ext cx="1054699" cy="12924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984869" y="3309263"/>
            <a:ext cx="1060796" cy="1292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2278"/>
            <a:ext cx="8596668" cy="569844"/>
          </a:xfrm>
        </p:spPr>
        <p:txBody>
          <a:bodyPr>
            <a:noAutofit/>
          </a:bodyPr>
          <a:lstStyle/>
          <a:p>
            <a:pPr algn="ctr"/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Трек «Орлёнок – Лидер»</a:t>
            </a:r>
            <a:b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060173"/>
            <a:ext cx="9155779" cy="3432313"/>
          </a:xfrm>
        </p:spPr>
        <p:txBody>
          <a:bodyPr>
            <a:normAutofit fontScale="77500" lnSpcReduction="200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3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реализации трека дети приобретают опыт совместной деятельности (уровень сплочённости классного коллектива, </a:t>
            </a:r>
            <a:r>
              <a:rPr kumimoji="0" lang="ru-RU" altLang="ru-RU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микрогрупп</a:t>
            </a:r>
            <a:r>
              <a:rPr kumimoji="0" lang="ru-RU" altLang="ru-RU" sz="3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приобретения и осуществления опыта совместной деятельности и чередования творческих поручений).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3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3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трек работает с такими ценностями, как личность, дружба и команда!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53948" y="4700742"/>
            <a:ext cx="2279373" cy="19358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</TotalTime>
  <Words>315</Words>
  <Application>Microsoft Office PowerPoint</Application>
  <PresentationFormat>Произвольный</PresentationFormat>
  <Paragraphs>35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МБОУ «Уярская средняя общеобразовательная школа №40»</vt:lpstr>
      <vt:lpstr> «Коллектив – это социальная общность людей, объединенных на основе общественно значимых целей, общих ценностных ориентаций, совместной деятельности и общения». Антон Семёнович Макаренко </vt:lpstr>
      <vt:lpstr>Этапы коллективообразования:</vt:lpstr>
      <vt:lpstr>Слайд 4</vt:lpstr>
      <vt:lpstr>Слайд 5</vt:lpstr>
      <vt:lpstr>Слайд 6</vt:lpstr>
      <vt:lpstr>Слайд 7</vt:lpstr>
      <vt:lpstr>Слайд 8</vt:lpstr>
      <vt:lpstr>Трек «Орлёнок – Лидер» </vt:lpstr>
      <vt:lpstr>Трек «Орлёнок – Лидер» </vt:lpstr>
      <vt:lpstr>Трек «Орлёнок – Эрудит» </vt:lpstr>
      <vt:lpstr>Трек «Орлёнок – Эрудит» </vt:lpstr>
      <vt:lpstr>Трек «Орлёнок – Эрудит» </vt:lpstr>
      <vt:lpstr>Трек «Орлёнок – Мастер» </vt:lpstr>
      <vt:lpstr>Трек «Орлёнок – Мастер» </vt:lpstr>
      <vt:lpstr>Трек «Орлёнок – Мастер»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 HP</dc:creator>
  <cp:lastModifiedBy>Васильева ИС</cp:lastModifiedBy>
  <cp:revision>17</cp:revision>
  <dcterms:created xsi:type="dcterms:W3CDTF">2022-12-25T13:17:00Z</dcterms:created>
  <dcterms:modified xsi:type="dcterms:W3CDTF">2024-02-19T06:59:25Z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62CF027FB39349B7AF2D082CBA9EF959_12</vt:lpwstr>
  </property>
  <property fmtid="{D5CDD505-2E9C-101B-9397-08002B2CF9AE}" pid="3" name="KSOProductBuildVer">
    <vt:lpwstr>1049-12.2.0.13431</vt:lpwstr>
  </property>
</Properties>
</file>