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82" r:id="rId2"/>
    <p:sldId id="294" r:id="rId3"/>
    <p:sldId id="276" r:id="rId4"/>
    <p:sldId id="332" r:id="rId5"/>
    <p:sldId id="331" r:id="rId6"/>
    <p:sldId id="333" r:id="rId7"/>
    <p:sldId id="334" r:id="rId8"/>
    <p:sldId id="284" r:id="rId9"/>
    <p:sldId id="330" r:id="rId10"/>
    <p:sldId id="329" r:id="rId11"/>
    <p:sldId id="285" r:id="rId12"/>
    <p:sldId id="328" r:id="rId13"/>
    <p:sldId id="286" r:id="rId14"/>
    <p:sldId id="366" r:id="rId15"/>
    <p:sldId id="287" r:id="rId16"/>
    <p:sldId id="368" r:id="rId17"/>
    <p:sldId id="3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Мастер»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rcRect r="-5637" b="-343"/>
          <a:stretch>
            <a:fillRect/>
          </a:stretch>
        </p:blipFill>
        <p:spPr>
          <a:xfrm>
            <a:off x="672606" y="3884295"/>
            <a:ext cx="4108450" cy="278828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7362755" y="1253353"/>
            <a:ext cx="3585813" cy="2412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email"/>
          <a:srcRect r="-2133"/>
          <a:stretch>
            <a:fillRect/>
          </a:stretch>
        </p:blipFill>
        <p:spPr>
          <a:xfrm>
            <a:off x="441960" y="1241425"/>
            <a:ext cx="6595745" cy="24212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93574" y="3877522"/>
            <a:ext cx="3766820" cy="2828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Спортсмен»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7532370" y="375920"/>
            <a:ext cx="4184015" cy="314134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4" cstate="email"/>
          <a:stretch>
            <a:fillRect/>
          </a:stretch>
        </p:blipFill>
        <p:spPr>
          <a:xfrm>
            <a:off x="4589780" y="1930400"/>
            <a:ext cx="4184015" cy="31432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080260" y="3283585"/>
            <a:ext cx="3705860" cy="27838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93065" y="1518920"/>
            <a:ext cx="2693670" cy="3589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5530"/>
            <a:ext cx="8596668" cy="808383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Эколог»</a:t>
            </a:r>
            <a:b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87897"/>
            <a:ext cx="8413657" cy="48767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 мероприятия за пределами здания школы с выходом на природу. Есть возможность использования природных материалов при изготовлении поделок, проведения акций с посадками деревьев, уборке мусора в рамках экологического субботника. </a:t>
            </a:r>
          </a:p>
          <a:p>
            <a:pPr marL="0" indent="0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Ценностями данного трека являются </a:t>
            </a:r>
          </a:p>
          <a:p>
            <a:pPr marL="0" indent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и Родина.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69160" y="4001954"/>
            <a:ext cx="2610874" cy="23195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Эколог»</a:t>
            </a:r>
            <a:b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tretch>
            <a:fillRect/>
          </a:stretch>
        </p:blipFill>
        <p:spPr>
          <a:xfrm>
            <a:off x="677545" y="1489075"/>
            <a:ext cx="3039110" cy="405066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65245" y="3119120"/>
            <a:ext cx="4440555" cy="333438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5" cstate="email"/>
          <a:stretch>
            <a:fillRect/>
          </a:stretch>
        </p:blipFill>
        <p:spPr>
          <a:xfrm>
            <a:off x="7519670" y="366395"/>
            <a:ext cx="3103880" cy="41344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5530"/>
            <a:ext cx="9049762" cy="1152940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Хранитель исторической памяти»</a:t>
            </a:r>
            <a:b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38471"/>
            <a:ext cx="8596668" cy="470289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трека происходит ценностно-ориентированная деятельность по осмыслению личностного отношения к семье, Родине, к своему окружению и к себе лично. Ребёнок должен открыть для себя и принять значимость сохранения традиций, истории и культуры своего родного края.</a:t>
            </a:r>
          </a:p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смысловая нагрузка трека:</a:t>
            </a:r>
          </a:p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хранитель традиций своей семьи.</a:t>
            </a:r>
          </a:p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(класс) – хранители своих достижений.</a:t>
            </a:r>
          </a:p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хранители исторической памяти своей страны.</a:t>
            </a:r>
          </a:p>
          <a:p>
            <a:pPr marL="0" indent="0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Ценностями данного трека являются семья и Родина</a:t>
            </a:r>
            <a:r>
              <a:rPr lang="ru-RU" altLang="ru-RU" sz="1800" b="1" dirty="0">
                <a:latin typeface="Calibri" panose="020F050202020403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408338" y="3154459"/>
            <a:ext cx="2100636" cy="24909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/>
          <a:stretch>
            <a:fillRect/>
          </a:stretch>
        </p:blipFill>
        <p:spPr>
          <a:xfrm>
            <a:off x="8961120" y="545465"/>
            <a:ext cx="2910205" cy="38804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38475" y="2214880"/>
            <a:ext cx="5814695" cy="32715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0650" y="375285"/>
            <a:ext cx="8615045" cy="11652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555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Хранитель исторической памяти»</a:t>
            </a:r>
            <a:br>
              <a:rPr lang="ru-RU" altLang="ru-RU" sz="3555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ru-RU" sz="3555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27965" y="2927985"/>
            <a:ext cx="2702560" cy="37217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77545" y="609600"/>
            <a:ext cx="8597265" cy="791210"/>
          </a:xfrm>
        </p:spPr>
        <p:txBody>
          <a:bodyPr>
            <a:normAutofit/>
          </a:bodyPr>
          <a:lstStyle/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</a:rPr>
              <a:t>Результаты на примере трёх треков</a:t>
            </a:r>
          </a:p>
        </p:txBody>
      </p:sp>
      <p:graphicFrame>
        <p:nvGraphicFramePr>
          <p:cNvPr id="7" name="Таблица 6"/>
          <p:cNvGraphicFramePr/>
          <p:nvPr/>
        </p:nvGraphicFramePr>
        <p:xfrm>
          <a:off x="6096000" y="283083"/>
          <a:ext cx="487680" cy="4526280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  <a:gridCol w="162560"/>
              </a:tblGrid>
              <a:tr h="1250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Трек</a:t>
                      </a:r>
                      <a:endParaRPr lang="en-US" altLang="en-US" sz="1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Цель, ценности.</a:t>
                      </a:r>
                      <a:endParaRPr lang="en-US" altLang="en-US" sz="1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получилось</a:t>
                      </a:r>
                      <a:endParaRPr lang="en-US" altLang="en-US" sz="1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13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Орлёнок - Спортсмен</a:t>
                      </a:r>
                      <a:endParaRPr lang="en-US" altLang="en-US" sz="100" b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жизни, привитие интереса к физической культуре и спорту. Здоровье, спорт.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Увеличилось количество детей желающих самостоятельно найти и провести физминутки.- Частично получилось «вытянуть» детей, на переменах, из телефонов, т.к. стали больше проявлять интерес к подвижным играм.- Стали дружнее.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91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Орлёнок – Лидер </a:t>
                      </a:r>
                      <a:endParaRPr lang="en-US" altLang="en-US" sz="100" b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лидерских качеств, умения работать в команде, брать ответственность за решения, формирование актива класса.Команда, дружба.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Регулярно прокачивают навык работы в команде, в паре, в малой группе.- Более уважительное отношение друг к другу. - Некоторые ребята стали более уверенные в себе, решительнее, научились отстаивать свою точку зрения.- Стали дружнее.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Орлёнок - Мастер</a:t>
                      </a:r>
                      <a:endParaRPr lang="en-US" altLang="en-US" sz="100" b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экологического мышления и экологической культуры. Природа, Родина.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КТД в классе ю-Дети чаще стали проявлять себя черезтворческую деятельность.- Стали дружнее.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Замещающее содержимое 12"/>
          <p:cNvGraphicFramePr>
            <a:graphicFrameLocks noGrp="1"/>
          </p:cNvGraphicFramePr>
          <p:nvPr>
            <p:ph idx="1"/>
          </p:nvPr>
        </p:nvGraphicFramePr>
        <p:xfrm>
          <a:off x="393700" y="1322705"/>
          <a:ext cx="10989945" cy="566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530"/>
                <a:gridCol w="3334385"/>
                <a:gridCol w="6336030"/>
              </a:tblGrid>
              <a:tr h="4210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Трек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Цель, ценности.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Что получилось</a:t>
                      </a:r>
                    </a:p>
                  </a:txBody>
                  <a:tcPr/>
                </a:tc>
              </a:tr>
              <a:tr h="17659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Орлёнок - Спортсмен</a:t>
                      </a:r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Формирование здорового образа жизни, привитие интереса к физической культуре и спорту. 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Здоровье, спорт.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- Увеличилось количество детей желающих самостоятельно найти и провести  физминутки.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Частично получилось «вытянуть» детей, на переменах, из телефонов, т.к. стали больше проявлять интерес к подвижным играм.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Стали дружнее.</a:t>
                      </a:r>
                    </a:p>
                  </a:txBody>
                  <a:tcPr/>
                </a:tc>
              </a:tr>
              <a:tr h="1737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sym typeface="+mn-ea"/>
                        </a:rPr>
                        <a:t>Орлёнок – Лидер </a:t>
                      </a:r>
                      <a:endParaRPr lang="ru-RU" altLang="en-US" sz="1800"/>
                    </a:p>
                    <a:p>
                      <a:pPr>
                        <a:buNone/>
                      </a:pPr>
                      <a:endParaRPr lang="ru-RU" altLang="en-US" sz="1800"/>
                    </a:p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Формирование лидерских качеств, умения работать в команде, брать ответственность за решения, формирование актива класса.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Команда, дружба.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- Регулярно прокачивают навык работы в команде, в паре, в малой группе.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Более уважительное отношение друг к другу. 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Некоторые ребята стали более уверенные в себе, решительнее, научились отстаивать свою точку зрения.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Стали дружнее.</a:t>
                      </a:r>
                    </a:p>
                  </a:txBody>
                  <a:tcPr/>
                </a:tc>
              </a:tr>
              <a:tr h="1463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sym typeface="+mn-ea"/>
                        </a:rPr>
                        <a:t>Орлёнок - Мастер</a:t>
                      </a:r>
                      <a:endParaRPr lang="ru-RU" altLang="en-US" sz="1800"/>
                    </a:p>
                    <a:p>
                      <a:pPr>
                        <a:buNone/>
                      </a:pPr>
                      <a:endParaRPr lang="ru-RU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Формирование интереса к художественно -творческой деятельности, отношения к делу,сопричастности к жизни класса.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- КТД в классе 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-Дети чаще стали проявлять себя через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творческую деятельность.</a:t>
                      </a:r>
                    </a:p>
                    <a:p>
                      <a:pPr>
                        <a:buNone/>
                      </a:pPr>
                      <a:r>
                        <a:rPr lang="ru-RU" altLang="en-US"/>
                        <a:t>- Стали дружнее.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4456" y="428812"/>
            <a:ext cx="8733155" cy="2906059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сохранить коллектив, сохраняйте его живое ядро, следите, чтобы всегда поколение сменялось при наличии подготовленного поколения, ... сберегайте правила, традиции</a:t>
            </a:r>
            <a:r>
              <a:rPr lang="ru-RU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r">
              <a:buNone/>
            </a:pPr>
            <a:r>
              <a:rPr lang="ru-RU" altLang="en-US" sz="36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                                      </a:t>
            </a:r>
            <a:r>
              <a:rPr lang="ru-RU" altLang="en-US" sz="36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А.С.Макаренко</a:t>
            </a:r>
            <a:endParaRPr lang="ru-RU" altLang="en-US" sz="36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Замещающее содержимое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5008" y="2651495"/>
            <a:ext cx="4891778" cy="3668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6234" y="3227296"/>
            <a:ext cx="4060825" cy="25166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Замещающее содержимое 99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/>
          <a:stretch>
            <a:fillRect/>
          </a:stretch>
        </p:blipFill>
        <p:spPr>
          <a:xfrm>
            <a:off x="496711" y="275590"/>
            <a:ext cx="9799320" cy="6306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45" y="2451735"/>
            <a:ext cx="7502525" cy="2360295"/>
          </a:xfrm>
        </p:spPr>
        <p:txBody>
          <a:bodyPr>
            <a:normAutofit/>
          </a:bodyPr>
          <a:lstStyle/>
          <a:p>
            <a:pPr algn="ctr"/>
            <a:r>
              <a:rPr lang="ru-RU" altLang="en-US" b="1" dirty="0">
                <a:solidFill>
                  <a:schemeClr val="accent2">
                    <a:lumMod val="75000"/>
                  </a:schemeClr>
                </a:solidFill>
              </a:rPr>
              <a:t>Спасибо</a:t>
            </a:r>
            <a:br>
              <a:rPr lang="ru-RU" alt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altLang="en-US" b="1" dirty="0">
                <a:solidFill>
                  <a:schemeClr val="accent2">
                    <a:lumMod val="75000"/>
                  </a:schemeClr>
                </a:solidFill>
              </a:rPr>
              <a:t>за</a:t>
            </a:r>
            <a:br>
              <a:rPr lang="ru-RU" alt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altLang="en-US" b="1" dirty="0">
                <a:solidFill>
                  <a:schemeClr val="accent2">
                    <a:lumMod val="75000"/>
                  </a:schemeClr>
                </a:solidFill>
              </a:rPr>
              <a:t>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690610" y="2929890"/>
            <a:ext cx="2855595" cy="3808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Мастер»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4" cstate="email"/>
          <a:stretch>
            <a:fillRect/>
          </a:stretch>
        </p:blipFill>
        <p:spPr>
          <a:xfrm>
            <a:off x="263525" y="2749550"/>
            <a:ext cx="2911475" cy="388048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5" cstate="email"/>
          <a:stretch>
            <a:fillRect/>
          </a:stretch>
        </p:blipFill>
        <p:spPr>
          <a:xfrm>
            <a:off x="2439670" y="1664970"/>
            <a:ext cx="2913380" cy="38804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40275" y="2837815"/>
            <a:ext cx="2927350" cy="390017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798945" y="1263015"/>
            <a:ext cx="2462530" cy="32829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335770" y="423545"/>
            <a:ext cx="2504440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8540"/>
            <a:ext cx="8596668" cy="901148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Доброволец»</a:t>
            </a: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14400"/>
            <a:ext cx="9010005" cy="409473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ru-RU" alt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данного трека актуальна круглый год. Это создаёт и поддерживает общее настроение добра, взаимопонимания, удовлетворённости не только в рамках трека, но и в обычной жизнедеятельности детей. Учитель может обращаться к имеющемуся социальному опыту детей в любое время учебного года. </a:t>
            </a:r>
          </a:p>
          <a:p>
            <a:pPr marL="0" indent="0" eaLnBrk="1" hangingPunct="1">
              <a:buNone/>
            </a:pPr>
            <a:r>
              <a:rPr lang="ru-RU" alt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трека - милосердие, доброта и забота!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746435" y="4379948"/>
            <a:ext cx="2279529" cy="23852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510540" y="3558540"/>
            <a:ext cx="4184015" cy="31375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11390" y="738011"/>
            <a:ext cx="4190365" cy="314261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5" cstate="email"/>
          <a:stretch>
            <a:fillRect/>
          </a:stretch>
        </p:blipFill>
        <p:spPr>
          <a:xfrm>
            <a:off x="2785745" y="1233805"/>
            <a:ext cx="4184015" cy="313753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Доброволец»</a:t>
            </a:r>
            <a:endParaRPr lang="ru-RU" altLang="en-US" sz="32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60950" y="3558540"/>
            <a:ext cx="4159250" cy="31197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74065" y="227901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6660656" y="441184"/>
            <a:ext cx="4184015" cy="314134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Доброволец»</a:t>
            </a:r>
            <a:endParaRPr lang="ru-RU" altLang="en-US" sz="3200"/>
          </a:p>
        </p:txBody>
      </p:sp>
      <p:pic>
        <p:nvPicPr>
          <p:cNvPr id="8" name="Изображение 7" descr="IMG_20240118_11504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1335" y="1233100"/>
            <a:ext cx="4304665" cy="323215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5" cstate="email"/>
          <a:stretch>
            <a:fillRect/>
          </a:stretch>
        </p:blipFill>
        <p:spPr>
          <a:xfrm>
            <a:off x="175894" y="3429000"/>
            <a:ext cx="4184015" cy="31432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412741" y="3608705"/>
            <a:ext cx="4325620" cy="3249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61030" y="668655"/>
            <a:ext cx="2535555" cy="336740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4" cstate="email"/>
          <a:stretch>
            <a:fillRect/>
          </a:stretch>
        </p:blipFill>
        <p:spPr>
          <a:xfrm>
            <a:off x="294005" y="609600"/>
            <a:ext cx="2307590" cy="30778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58055" y="3098800"/>
            <a:ext cx="2676525" cy="3570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705" y="158750"/>
            <a:ext cx="8078470" cy="263525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Доброволец»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6" cstate="email"/>
          <a:stretch>
            <a:fillRect/>
          </a:stretch>
        </p:blipFill>
        <p:spPr>
          <a:xfrm>
            <a:off x="1250950" y="2788920"/>
            <a:ext cx="2188845" cy="388048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 cstate="email"/>
          <a:srcRect l="-3171"/>
          <a:stretch>
            <a:fillRect/>
          </a:stretch>
        </p:blipFill>
        <p:spPr>
          <a:xfrm>
            <a:off x="7158990" y="609600"/>
            <a:ext cx="2865120" cy="5200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93435" y="922020"/>
            <a:ext cx="3759835" cy="5013960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4" cstate="email"/>
          <a:stretch>
            <a:fillRect/>
          </a:stretch>
        </p:blipFill>
        <p:spPr>
          <a:xfrm>
            <a:off x="415925" y="861060"/>
            <a:ext cx="4184015" cy="31375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015" y="179070"/>
            <a:ext cx="7920990" cy="468630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Доброволец»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5" cstate="email"/>
          <a:stretch>
            <a:fillRect/>
          </a:stretch>
        </p:blipFill>
        <p:spPr>
          <a:xfrm>
            <a:off x="1612265" y="3515995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Спортсмен»</a:t>
            </a:r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11966"/>
            <a:ext cx="8596668" cy="394914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для реализации этого трека обусловлено необходимостью усилить двигательную активность детей, так как к середине учебного года накапливается определённая физическая и эмоциональная усталость от учебной нагрузки. </a:t>
            </a:r>
          </a:p>
          <a:p>
            <a:pPr marL="0" indent="0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Трек помогает понять и закрепить основы здорового образа жизни.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30626" y="4157771"/>
            <a:ext cx="2055428" cy="25022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109460" y="3065145"/>
            <a:ext cx="4802505" cy="36068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45490" y="609600"/>
            <a:ext cx="7527925" cy="527050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Трек «Орлёнок – Спортсмен»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4" cstate="email"/>
          <a:stretch>
            <a:fillRect/>
          </a:stretch>
        </p:blipFill>
        <p:spPr>
          <a:xfrm>
            <a:off x="404495" y="1219835"/>
            <a:ext cx="4353560" cy="3268980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5" cstate="email"/>
          <a:stretch>
            <a:fillRect/>
          </a:stretch>
        </p:blipFill>
        <p:spPr>
          <a:xfrm>
            <a:off x="1906905" y="3530600"/>
            <a:ext cx="4184015" cy="31413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0" y="3414395"/>
            <a:ext cx="9525" cy="28575"/>
          </a:xfrm>
          <a:prstGeom prst="rect">
            <a:avLst/>
          </a:prstGeom>
        </p:spPr>
      </p:pic>
      <p:pic>
        <p:nvPicPr>
          <p:cNvPr id="3" name="Замещающее содержимое 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82080" y="135255"/>
            <a:ext cx="4952365" cy="3718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</TotalTime>
  <Words>676</Words>
  <Application>Microsoft Office PowerPoint</Application>
  <PresentationFormat>Произвольный</PresentationFormat>
  <Paragraphs>77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Трек «Орлёнок – Мастер» </vt:lpstr>
      <vt:lpstr>Трек «Орлёнок – Мастер» </vt:lpstr>
      <vt:lpstr>Трек «Орлёнок – Доброволец» </vt:lpstr>
      <vt:lpstr>Трек «Орлёнок – Доброволец»</vt:lpstr>
      <vt:lpstr>Трек «Орлёнок – Доброволец»</vt:lpstr>
      <vt:lpstr>Трек «Орлёнок – Доброволец»</vt:lpstr>
      <vt:lpstr>Трек «Орлёнок – Доброволец»</vt:lpstr>
      <vt:lpstr>Трек «Орлёнок – Спортсмен» </vt:lpstr>
      <vt:lpstr>Трек «Орлёнок – Спортсмен»</vt:lpstr>
      <vt:lpstr>Трек «Орлёнок – Спортсмен»</vt:lpstr>
      <vt:lpstr>Трек «Орлёнок – Эколог» </vt:lpstr>
      <vt:lpstr>Трек «Орлёнок – Эколог» </vt:lpstr>
      <vt:lpstr>Трек «Орлёнок – Хранитель исторической памяти» </vt:lpstr>
      <vt:lpstr>Трек «Орлёнок – Хранитель исторической памяти» </vt:lpstr>
      <vt:lpstr>Результаты на примере трёх треков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HP</dc:creator>
  <cp:lastModifiedBy>Васильева ИС</cp:lastModifiedBy>
  <cp:revision>18</cp:revision>
  <dcterms:created xsi:type="dcterms:W3CDTF">2022-12-25T13:17:00Z</dcterms:created>
  <dcterms:modified xsi:type="dcterms:W3CDTF">2024-02-19T07:01:39Z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62CF027FB39349B7AF2D082CBA9EF959_12</vt:lpwstr>
  </property>
  <property fmtid="{D5CDD505-2E9C-101B-9397-08002B2CF9AE}" pid="3" name="KSOProductBuildVer">
    <vt:lpwstr>1049-12.2.0.13431</vt:lpwstr>
  </property>
</Properties>
</file>