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68" r:id="rId17"/>
    <p:sldId id="269" r:id="rId18"/>
    <p:sldId id="270" r:id="rId19"/>
    <p:sldId id="271" r:id="rId20"/>
    <p:sldId id="280" r:id="rId21"/>
    <p:sldId id="276" r:id="rId22"/>
    <p:sldId id="277" r:id="rId23"/>
    <p:sldId id="278" r:id="rId24"/>
    <p:sldId id="279" r:id="rId25"/>
    <p:sldId id="281" r:id="rId26"/>
    <p:sldId id="282" r:id="rId2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00" y="-10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603500"/>
            <a:ext cx="6172200" cy="157863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4169436"/>
            <a:ext cx="6172200" cy="1143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5121" y="946664"/>
            <a:ext cx="1905000" cy="381000"/>
          </a:xfrm>
        </p:spPr>
        <p:txBody>
          <a:bodyPr/>
          <a:lstStyle/>
          <a:p>
            <a:fld id="{13AFAABB-C86C-48FC-A2C2-F97886B85EB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069" y="3452720"/>
            <a:ext cx="30480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82346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74650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107253"/>
            <a:ext cx="609600" cy="431270"/>
          </a:xfrm>
        </p:spPr>
        <p:txBody>
          <a:bodyPr/>
          <a:lstStyle/>
          <a:p>
            <a:fld id="{27984286-E73D-4366-80C1-868B6A2E8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AABB-C86C-48FC-A2C2-F97886B85EB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4286-E73D-4366-80C1-868B6A2E8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1676400" cy="48762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AABB-C86C-48FC-A2C2-F97886B85EB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4286-E73D-4366-80C1-868B6A2E8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7467600" cy="40614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AFAABB-C86C-48FC-A2C2-F97886B85EB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984286-E73D-4366-80C1-868B6A2E8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413000"/>
            <a:ext cx="6172200" cy="1711326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4175126"/>
            <a:ext cx="6172200" cy="11430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3756" y="943610"/>
            <a:ext cx="1905000" cy="381000"/>
          </a:xfrm>
        </p:spPr>
        <p:txBody>
          <a:bodyPr/>
          <a:lstStyle/>
          <a:p>
            <a:fld id="{13AFAABB-C86C-48FC-A2C2-F97886B85EB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256" y="3450336"/>
            <a:ext cx="30480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82600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73324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107253"/>
            <a:ext cx="609600" cy="431270"/>
          </a:xfrm>
        </p:spPr>
        <p:txBody>
          <a:bodyPr/>
          <a:lstStyle/>
          <a:p>
            <a:fld id="{27984286-E73D-4366-80C1-868B6A2E8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AABB-C86C-48FC-A2C2-F97886B85EB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4286-E73D-4366-80C1-868B6A2E8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7543800" cy="9525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AABB-C86C-48FC-A2C2-F97886B85EB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4286-E73D-4366-80C1-868B6A2E8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AFAABB-C86C-48FC-A2C2-F97886B85EB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984286-E73D-4366-80C1-868B6A2E8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AABB-C86C-48FC-A2C2-F97886B85EB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4286-E73D-4366-80C1-868B6A2E8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7630" y="2628900"/>
            <a:ext cx="525780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28600"/>
            <a:ext cx="1527048" cy="41529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638800" cy="527304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AFAABB-C86C-48FC-A2C2-F97886B85EB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984286-E73D-4366-80C1-868B6A2E8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75913" y="2628900"/>
            <a:ext cx="525780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715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20662"/>
            <a:ext cx="1524000" cy="4130040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AFAABB-C86C-48FC-A2C2-F97886B85EB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984286-E73D-4366-80C1-868B6A2E8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467600" cy="9525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7467600" cy="40614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757160" y="869538"/>
            <a:ext cx="1676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AFAABB-C86C-48FC-A2C2-F97886B85EB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256886" y="3083887"/>
            <a:ext cx="26670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778376"/>
            <a:ext cx="609600" cy="43434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984286-E73D-4366-80C1-868B6A2E8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Решение в действии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467600" cy="126048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Любая из форм </a:t>
            </a:r>
            <a:r>
              <a:rPr lang="ru-RU" sz="2400" dirty="0" err="1"/>
              <a:t>тьюторского</a:t>
            </a:r>
            <a:r>
              <a:rPr lang="ru-RU" sz="2400" dirty="0"/>
              <a:t> сопровождения проходит ряд необходимых этапов: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диагностический</a:t>
            </a:r>
            <a:endParaRPr lang="ru-RU" dirty="0"/>
          </a:p>
          <a:p>
            <a:r>
              <a:rPr lang="ru-RU" dirty="0" smtClean="0"/>
              <a:t>мотивационный </a:t>
            </a:r>
            <a:endParaRPr lang="ru-RU" dirty="0"/>
          </a:p>
          <a:p>
            <a:r>
              <a:rPr lang="ru-RU" dirty="0" err="1" smtClean="0"/>
              <a:t>целеполагание</a:t>
            </a:r>
            <a:endParaRPr lang="ru-RU" dirty="0"/>
          </a:p>
          <a:p>
            <a:r>
              <a:rPr lang="ru-RU" dirty="0" smtClean="0"/>
              <a:t>проектировочный</a:t>
            </a:r>
            <a:endParaRPr lang="ru-RU" dirty="0"/>
          </a:p>
          <a:p>
            <a:r>
              <a:rPr lang="ru-RU" dirty="0" smtClean="0"/>
              <a:t>реализационный</a:t>
            </a:r>
            <a:endParaRPr lang="ru-RU" dirty="0"/>
          </a:p>
          <a:p>
            <a:r>
              <a:rPr lang="ru-RU" dirty="0" smtClean="0"/>
              <a:t>оценочно-результативный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masterpiecer-images.s3.yandex.net/dbe34765ee7911efaae57a881592c178: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9348"/>
            <a:ext cx="288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079B7B0-6EB6-161D-0708-AB2BE932782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7615"/>
            <a:ext cx="3657600" cy="276026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8922938-A929-7D0C-2475-63DC7C340B5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39552" y="337220"/>
            <a:ext cx="3657600" cy="1656184"/>
          </a:xfrm>
        </p:spPr>
        <p:txBody>
          <a:bodyPr/>
          <a:lstStyle/>
          <a:p>
            <a:pPr algn="ctr"/>
            <a:r>
              <a:rPr lang="ru-RU" dirty="0"/>
              <a:t>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Галахов Павел Алексеевич</a:t>
            </a:r>
          </a:p>
          <a:p>
            <a:pPr algn="ctr"/>
            <a:r>
              <a:rPr lang="ru-RU" dirty="0" smtClean="0"/>
              <a:t>Учитель </a:t>
            </a:r>
            <a:r>
              <a:rPr lang="ru-RU" dirty="0"/>
              <a:t>истории МБОУ                       «Громадская СОШ»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3968" y="337220"/>
            <a:ext cx="4464496" cy="16561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Самойлова Елена Евгеньевна</a:t>
            </a:r>
          </a:p>
          <a:p>
            <a:pPr algn="ctr"/>
            <a:r>
              <a:rPr lang="ru-RU" dirty="0" smtClean="0"/>
              <a:t>Учитель русского языка , истории </a:t>
            </a:r>
          </a:p>
          <a:p>
            <a:pPr algn="ctr"/>
            <a:r>
              <a:rPr lang="ru-RU" dirty="0" smtClean="0"/>
              <a:t>МБОУ «</a:t>
            </a:r>
            <a:r>
              <a:rPr lang="ru-RU" dirty="0" err="1" smtClean="0"/>
              <a:t>Уярская</a:t>
            </a:r>
            <a:r>
              <a:rPr lang="ru-RU" dirty="0" smtClean="0"/>
              <a:t> СОШ №3»</a:t>
            </a:r>
            <a:endParaRPr lang="ru-RU" dirty="0"/>
          </a:p>
        </p:txBody>
      </p:sp>
      <p:pic>
        <p:nvPicPr>
          <p:cNvPr id="8" name="Объект 4">
            <a:extLst>
              <a:ext uri="{FF2B5EF4-FFF2-40B4-BE49-F238E27FC236}">
                <a16:creationId xmlns="" xmlns:a16="http://schemas.microsoft.com/office/drawing/2014/main" id="{71B0C452-5477-CF14-4DB9-79B6AF831E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2215739"/>
            <a:ext cx="3680497" cy="2761200"/>
          </a:xfrm>
        </p:spPr>
      </p:pic>
    </p:spTree>
    <p:extLst>
      <p:ext uri="{BB962C8B-B14F-4D97-AF65-F5344CB8AC3E}">
        <p14:creationId xmlns="" xmlns:p14="http://schemas.microsoft.com/office/powerpoint/2010/main" val="42034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8922938-A929-7D0C-2475-63DC7C340B5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39552" y="193204"/>
            <a:ext cx="3657600" cy="1800200"/>
          </a:xfrm>
        </p:spPr>
        <p:txBody>
          <a:bodyPr/>
          <a:lstStyle/>
          <a:p>
            <a:pPr algn="ctr"/>
            <a:r>
              <a:rPr lang="ru-RU" dirty="0"/>
              <a:t>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Шнайдер</a:t>
            </a:r>
            <a:r>
              <a:rPr lang="ru-RU" dirty="0" smtClean="0">
                <a:solidFill>
                  <a:schemeClr val="tx1"/>
                </a:solidFill>
              </a:rPr>
              <a:t> Андрей Александрович</a:t>
            </a:r>
          </a:p>
          <a:p>
            <a:pPr algn="ctr"/>
            <a:r>
              <a:rPr lang="ru-RU" dirty="0" smtClean="0"/>
              <a:t>Учитель истории МБОУ                       «</a:t>
            </a:r>
            <a:r>
              <a:rPr lang="ru-RU" dirty="0" err="1" smtClean="0"/>
              <a:t>Балайская</a:t>
            </a:r>
            <a:r>
              <a:rPr lang="ru-RU" dirty="0" smtClean="0"/>
              <a:t> СОШ»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7984" y="193204"/>
            <a:ext cx="4176464" cy="18002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Ярлыкова</a:t>
            </a:r>
            <a:r>
              <a:rPr lang="ru-RU" dirty="0" smtClean="0">
                <a:solidFill>
                  <a:schemeClr val="tx1"/>
                </a:solidFill>
              </a:rPr>
              <a:t> Оксана Александровна</a:t>
            </a:r>
          </a:p>
          <a:p>
            <a:pPr algn="ctr"/>
            <a:r>
              <a:rPr lang="ru-RU" dirty="0" smtClean="0"/>
              <a:t>Учитель начальных классов</a:t>
            </a:r>
          </a:p>
          <a:p>
            <a:pPr algn="ctr"/>
            <a:r>
              <a:rPr lang="ru-RU" dirty="0" smtClean="0"/>
              <a:t>МБОУ «</a:t>
            </a:r>
            <a:r>
              <a:rPr lang="ru-RU" dirty="0" err="1" smtClean="0"/>
              <a:t>Уярская</a:t>
            </a:r>
            <a:r>
              <a:rPr lang="ru-RU" dirty="0" smtClean="0"/>
              <a:t> СОШ №4»</a:t>
            </a:r>
            <a:endParaRPr lang="ru-RU" dirty="0"/>
          </a:p>
        </p:txBody>
      </p:sp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F57DED70-C569-9D02-AB60-6E268E75A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254"/>
          <a:stretch>
            <a:fillRect/>
          </a:stretch>
        </p:blipFill>
        <p:spPr>
          <a:xfrm>
            <a:off x="539552" y="2281436"/>
            <a:ext cx="3600400" cy="3149600"/>
          </a:xfrm>
          <a:prstGeom prst="rect">
            <a:avLst/>
          </a:prstGeom>
        </p:spPr>
      </p:pic>
      <p:pic>
        <p:nvPicPr>
          <p:cNvPr id="11" name="Объект 4">
            <a:extLst>
              <a:ext uri="{FF2B5EF4-FFF2-40B4-BE49-F238E27FC236}">
                <a16:creationId xmlns="" xmlns:a16="http://schemas.microsoft.com/office/drawing/2014/main" id="{1CF879BA-6D61-7F30-9079-147E870F77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53444"/>
            <a:ext cx="3634615" cy="3150000"/>
          </a:xfrm>
        </p:spPr>
      </p:pic>
    </p:spTree>
    <p:extLst>
      <p:ext uri="{BB962C8B-B14F-4D97-AF65-F5344CB8AC3E}">
        <p14:creationId xmlns="" xmlns:p14="http://schemas.microsoft.com/office/powerpoint/2010/main" val="42034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6FF740B-9151-BBCD-B9C9-FA4BC2237DF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441314" y="1849388"/>
            <a:ext cx="5029918" cy="3528392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8FABC6CE-5BBE-72D0-8319-159326457A9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788024" y="193204"/>
            <a:ext cx="3657600" cy="15195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Яровая Кристина Александровна</a:t>
            </a:r>
          </a:p>
          <a:p>
            <a:pPr algn="ctr"/>
            <a:r>
              <a:rPr lang="ru-RU" dirty="0" smtClean="0"/>
              <a:t>Учитель </a:t>
            </a:r>
            <a:r>
              <a:rPr lang="ru-RU" dirty="0"/>
              <a:t>истории МБОУ «</a:t>
            </a:r>
            <a:r>
              <a:rPr lang="ru-RU" dirty="0" err="1"/>
              <a:t>Авдинская</a:t>
            </a:r>
            <a:r>
              <a:rPr lang="ru-RU" dirty="0"/>
              <a:t> СОШ»</a:t>
            </a:r>
          </a:p>
        </p:txBody>
      </p:sp>
    </p:spTree>
    <p:extLst>
      <p:ext uri="{BB962C8B-B14F-4D97-AF65-F5344CB8AC3E}">
        <p14:creationId xmlns="" xmlns:p14="http://schemas.microsoft.com/office/powerpoint/2010/main" val="35844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7467600" cy="484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Глушко Ольга Вадимовна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13284"/>
            <a:ext cx="7467600" cy="137998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Учитель математики, информатики</a:t>
            </a:r>
          </a:p>
          <a:p>
            <a:pPr>
              <a:buNone/>
            </a:pPr>
            <a:r>
              <a:rPr lang="ru-RU" sz="2000" dirty="0" smtClean="0"/>
              <a:t>МБОУ «</a:t>
            </a:r>
            <a:r>
              <a:rPr lang="ru-RU" sz="2000" dirty="0" err="1" smtClean="0"/>
              <a:t>Балайская</a:t>
            </a:r>
            <a:r>
              <a:rPr lang="ru-RU" sz="2000" dirty="0" smtClean="0"/>
              <a:t> СОШ» Уярского района</a:t>
            </a:r>
          </a:p>
          <a:p>
            <a:pPr>
              <a:buNone/>
            </a:pPr>
            <a:r>
              <a:rPr lang="ru-RU" sz="2000" dirty="0" smtClean="0"/>
              <a:t>Педагогический стаж 33 лет</a:t>
            </a:r>
          </a:p>
          <a:p>
            <a:endParaRPr lang="ru-RU" dirty="0"/>
          </a:p>
        </p:txBody>
      </p:sp>
      <p:pic>
        <p:nvPicPr>
          <p:cNvPr id="6" name="Рисунок 5" descr="5222454832508562117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644008" y="2137420"/>
            <a:ext cx="3840000" cy="28800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3204"/>
            <a:ext cx="7056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Тьютеранты</a:t>
            </a:r>
            <a:r>
              <a:rPr lang="ru-RU" sz="27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математическая грамотность </a:t>
            </a:r>
            <a:endParaRPr lang="ru-RU" sz="27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G:\флешка\РМА\Новая папка\логотип_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1356"/>
            <a:ext cx="3007526" cy="3007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417340"/>
            <a:ext cx="439248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err="1"/>
              <a:t>Пестерева</a:t>
            </a:r>
            <a:r>
              <a:rPr lang="ru-RU" sz="1600" dirty="0"/>
              <a:t> О.В., учитель начальных классов</a:t>
            </a:r>
            <a:br>
              <a:rPr lang="ru-RU" sz="1600" dirty="0"/>
            </a:br>
            <a:r>
              <a:rPr lang="ru-RU" sz="1600" dirty="0"/>
              <a:t>МБОУ «</a:t>
            </a:r>
            <a:r>
              <a:rPr lang="ru-RU" sz="1600" dirty="0" err="1"/>
              <a:t>Балайская</a:t>
            </a:r>
            <a:r>
              <a:rPr lang="ru-RU" sz="1600" dirty="0"/>
              <a:t> СОШ»;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err="1"/>
              <a:t>Болод</a:t>
            </a:r>
            <a:r>
              <a:rPr lang="ru-RU" sz="1600" dirty="0"/>
              <a:t> Н.И., учитель начальных классов </a:t>
            </a:r>
            <a:br>
              <a:rPr lang="ru-RU" sz="1600" dirty="0"/>
            </a:br>
            <a:r>
              <a:rPr lang="ru-RU" sz="1600" dirty="0"/>
              <a:t>МБОУ «</a:t>
            </a:r>
            <a:r>
              <a:rPr lang="ru-RU" sz="1600" dirty="0" err="1"/>
              <a:t>Уярская</a:t>
            </a:r>
            <a:r>
              <a:rPr lang="ru-RU" sz="1600" dirty="0"/>
              <a:t> СОШ № 40»;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/>
              <a:t>Молчанова Н.В., учитель математики </a:t>
            </a:r>
            <a:br>
              <a:rPr lang="ru-RU" sz="1600" dirty="0"/>
            </a:br>
            <a:r>
              <a:rPr lang="ru-RU" sz="1600" dirty="0"/>
              <a:t>МБОУ «</a:t>
            </a:r>
            <a:r>
              <a:rPr lang="ru-RU" sz="1600" dirty="0" err="1"/>
              <a:t>Сушиновская</a:t>
            </a:r>
            <a:r>
              <a:rPr lang="ru-RU" sz="1600" dirty="0"/>
              <a:t> СОШ»;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err="1"/>
              <a:t>Наболь</a:t>
            </a:r>
            <a:r>
              <a:rPr lang="ru-RU" sz="1600" dirty="0"/>
              <a:t> А.С., учитель математики </a:t>
            </a:r>
            <a:br>
              <a:rPr lang="ru-RU" sz="1600" dirty="0"/>
            </a:br>
            <a:r>
              <a:rPr lang="ru-RU" sz="1600" dirty="0"/>
              <a:t>МБОУ «</a:t>
            </a:r>
            <a:r>
              <a:rPr lang="ru-RU" sz="1600" dirty="0" err="1"/>
              <a:t>Уярская</a:t>
            </a:r>
            <a:r>
              <a:rPr lang="ru-RU" sz="1600" dirty="0"/>
              <a:t> СОШ № 4»;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/>
              <a:t>Григорьева Е.А., учитель математики </a:t>
            </a:r>
            <a:br>
              <a:rPr lang="ru-RU" sz="1600" dirty="0"/>
            </a:br>
            <a:r>
              <a:rPr lang="ru-RU" sz="1600" dirty="0"/>
              <a:t>МБОУ «</a:t>
            </a:r>
            <a:r>
              <a:rPr lang="ru-RU" sz="1600" dirty="0" err="1"/>
              <a:t>Рощинская</a:t>
            </a:r>
            <a:r>
              <a:rPr lang="ru-RU" sz="1600" dirty="0"/>
              <a:t> СОШ»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58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1403648" y="481236"/>
            <a:ext cx="6120680" cy="3024336"/>
            <a:chOff x="1115616" y="1220454"/>
            <a:chExt cx="6768752" cy="3665101"/>
          </a:xfrm>
        </p:grpSpPr>
        <p:pic>
          <p:nvPicPr>
            <p:cNvPr id="2050" name="Picture 2" descr="G:\флешка\РМА\Новая папка\8aa43a3a168029a91cc95348ff02c63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738"/>
            <a:stretch/>
          </p:blipFill>
          <p:spPr bwMode="auto">
            <a:xfrm>
              <a:off x="1115616" y="1220454"/>
              <a:ext cx="6768752" cy="36651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517903" y="2787233"/>
              <a:ext cx="1776137" cy="634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/>
                <a:t>Формы работы </a:t>
              </a:r>
              <a:r>
                <a:rPr lang="ru-RU" sz="1400" b="1" dirty="0" smtClean="0"/>
                <a:t/>
              </a:r>
              <a:br>
                <a:rPr lang="ru-RU" sz="1400" b="1" dirty="0" smtClean="0"/>
              </a:br>
              <a:r>
                <a:rPr lang="ru-RU" sz="1400" b="1" dirty="0" smtClean="0"/>
                <a:t>РМА</a:t>
              </a:r>
              <a:endParaRPr lang="ru-RU" sz="1400" b="1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403647" y="1705372"/>
              <a:ext cx="1800200" cy="484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/>
                <a:t>Семинары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331640" y="4009628"/>
              <a:ext cx="1988438" cy="447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/>
                <a:t>Консультации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893559" y="4012912"/>
              <a:ext cx="1662965" cy="447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Совещания</a:t>
              </a:r>
              <a:endParaRPr lang="ru-RU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21049" y="1561357"/>
              <a:ext cx="1715154" cy="895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err="1" smtClean="0"/>
                <a:t>Видеовстречи</a:t>
              </a:r>
              <a:r>
                <a:rPr lang="ru-RU" sz="1400" b="1" dirty="0" smtClean="0"/>
                <a:t/>
              </a:r>
              <a:br>
                <a:rPr lang="ru-RU" sz="1400" b="1" dirty="0" smtClean="0"/>
              </a:br>
              <a:r>
                <a:rPr lang="ru-RU" sz="1400" b="1" dirty="0" smtClean="0"/>
                <a:t>по актуальным</a:t>
              </a:r>
              <a:br>
                <a:rPr lang="ru-RU" sz="1400" b="1" dirty="0" smtClean="0"/>
              </a:br>
              <a:r>
                <a:rPr lang="ru-RU" sz="1400" b="1" dirty="0" smtClean="0"/>
                <a:t> </a:t>
              </a:r>
              <a:r>
                <a:rPr lang="ru-RU" sz="1400" b="1" dirty="0"/>
                <a:t>задачам</a:t>
              </a:r>
            </a:p>
          </p:txBody>
        </p:sp>
      </p:grpSp>
      <p:pic>
        <p:nvPicPr>
          <p:cNvPr id="2051" name="Picture 3" descr="G:\флешка\РМА\Новая папка\pravila_obucheni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7580"/>
            <a:ext cx="2874430" cy="2137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8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93204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Организовали и провели несколько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практикоориентированных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семинаров.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семинаров: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«Математическая грамотность, от контроля к формированию»   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требований к уроку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деятельностном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подходе, направленного на формирование  умений ФГ. Пошаговое проектирование урока от планируемых результатов»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«Задачный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подход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обучению».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флешка\РМА\Новая папка\uuZai4zxUfYAvOkJ1P2fOydjJ_q6pF69DDMgPb6T85fMbD15UPxDLymZypKgdxLjQ-GpmTpCo8crepQI5QWOCiD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13484"/>
            <a:ext cx="3840000" cy="28800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лешка\РМА\Новая папка\d054ef248696a645acc6bc7d21fa9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275"/>
            <a:ext cx="9143999" cy="5121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3563888" y="3073524"/>
            <a:ext cx="3631771" cy="41713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Составляли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ИОМы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педагогов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347864" y="4441676"/>
            <a:ext cx="3855942" cy="7143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273324"/>
            <a:ext cx="563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1600" dirty="0"/>
              <a:t>Каким должен быть современный урок по ФГОС, формат описания урока, </a:t>
            </a:r>
            <a:r>
              <a:rPr lang="ru-RU" sz="1600" dirty="0" err="1"/>
              <a:t>критериальный</a:t>
            </a:r>
            <a:r>
              <a:rPr lang="ru-RU" sz="1600" dirty="0"/>
              <a:t> лист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2137420"/>
            <a:ext cx="5678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Выявляли профессиональные затруднения </a:t>
            </a:r>
            <a:r>
              <a:rPr lang="ru-RU" sz="1600" dirty="0" smtClean="0"/>
              <a:t>педагогов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3865612"/>
            <a:ext cx="2892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Образовательный результат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71512" y="4798856"/>
            <a:ext cx="5572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Как </a:t>
            </a:r>
            <a:r>
              <a:rPr lang="ru-RU" sz="1600" dirty="0"/>
              <a:t>запустить деятельность обучающихся на уроке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2523100"/>
            <a:ext cx="2678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Над чем </a:t>
            </a:r>
          </a:p>
          <a:p>
            <a:pPr algn="ctr"/>
            <a:r>
              <a:rPr lang="ru-RU" sz="3600" b="1" dirty="0" smtClean="0"/>
              <a:t>работали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3028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33364"/>
            <a:ext cx="84969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Сопровождение </a:t>
            </a:r>
            <a:r>
              <a:rPr lang="ru-RU" sz="2000" dirty="0"/>
              <a:t>осуществляется, на основании совместно </a:t>
            </a:r>
            <a:r>
              <a:rPr lang="ru-RU" sz="2000" dirty="0" smtClean="0"/>
              <a:t> разработанного с педагогом </a:t>
            </a:r>
            <a:r>
              <a:rPr lang="ru-RU" sz="2000" dirty="0" err="1"/>
              <a:t>ИОМа</a:t>
            </a:r>
            <a:r>
              <a:rPr lang="ru-RU" sz="2000" dirty="0"/>
              <a:t> и реализуется через индивидуальные консультации, обсуждение и корректировку проектов учебных занятий.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1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467600" cy="612410"/>
          </a:xfrm>
        </p:spPr>
        <p:txBody>
          <a:bodyPr/>
          <a:lstStyle/>
          <a:p>
            <a:r>
              <a:rPr lang="ru-RU" dirty="0" smtClean="0"/>
              <a:t>1 этап до </a:t>
            </a:r>
            <a:r>
              <a:rPr lang="ru-RU" dirty="0" err="1" smtClean="0"/>
              <a:t>тьютерантов</a:t>
            </a:r>
            <a:endParaRPr lang="ru-RU" dirty="0"/>
          </a:p>
        </p:txBody>
      </p:sp>
      <p:sp>
        <p:nvSpPr>
          <p:cNvPr id="3" name="Блок-схема: извлечение 2"/>
          <p:cNvSpPr/>
          <p:nvPr/>
        </p:nvSpPr>
        <p:spPr>
          <a:xfrm>
            <a:off x="3851920" y="1129308"/>
            <a:ext cx="864096" cy="86409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ЧГР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3851920" y="1129308"/>
            <a:ext cx="864096" cy="86409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ЧГИ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3815916" y="1129308"/>
            <a:ext cx="864096" cy="86409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ЕНГ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3851920" y="1129308"/>
            <a:ext cx="864096" cy="86409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МГ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3779912" y="1129308"/>
            <a:ext cx="936104" cy="86409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УПР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179512" y="1201316"/>
            <a:ext cx="864096" cy="100811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2051720" y="1201316"/>
            <a:ext cx="864096" cy="100811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3779912" y="1201316"/>
            <a:ext cx="864096" cy="100811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5652120" y="1201316"/>
            <a:ext cx="864096" cy="100811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7524328" y="1129308"/>
            <a:ext cx="864096" cy="100811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олния 12"/>
          <p:cNvSpPr/>
          <p:nvPr/>
        </p:nvSpPr>
        <p:spPr>
          <a:xfrm rot="4081978">
            <a:off x="588595" y="2218628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олния 13"/>
          <p:cNvSpPr/>
          <p:nvPr/>
        </p:nvSpPr>
        <p:spPr>
          <a:xfrm rot="4081978">
            <a:off x="2388795" y="2218628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олния 14"/>
          <p:cNvSpPr/>
          <p:nvPr/>
        </p:nvSpPr>
        <p:spPr>
          <a:xfrm rot="4081978">
            <a:off x="4261004" y="2218628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олния 15"/>
          <p:cNvSpPr/>
          <p:nvPr/>
        </p:nvSpPr>
        <p:spPr>
          <a:xfrm rot="4081978">
            <a:off x="6133212" y="2218628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олния 16"/>
          <p:cNvSpPr/>
          <p:nvPr/>
        </p:nvSpPr>
        <p:spPr>
          <a:xfrm rot="4081978">
            <a:off x="7933412" y="2218628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олния 17"/>
          <p:cNvSpPr/>
          <p:nvPr/>
        </p:nvSpPr>
        <p:spPr>
          <a:xfrm rot="4081978">
            <a:off x="121050" y="2794691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олния 18"/>
          <p:cNvSpPr/>
          <p:nvPr/>
        </p:nvSpPr>
        <p:spPr>
          <a:xfrm rot="4081978">
            <a:off x="1921250" y="2794691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олния 19"/>
          <p:cNvSpPr/>
          <p:nvPr/>
        </p:nvSpPr>
        <p:spPr>
          <a:xfrm rot="4081978">
            <a:off x="3793459" y="2794691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олния 20"/>
          <p:cNvSpPr/>
          <p:nvPr/>
        </p:nvSpPr>
        <p:spPr>
          <a:xfrm rot="4081978">
            <a:off x="5665667" y="2794691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олния 21"/>
          <p:cNvSpPr/>
          <p:nvPr/>
        </p:nvSpPr>
        <p:spPr>
          <a:xfrm rot="4081978">
            <a:off x="7465867" y="2794691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олния 22"/>
          <p:cNvSpPr/>
          <p:nvPr/>
        </p:nvSpPr>
        <p:spPr>
          <a:xfrm rot="6381537">
            <a:off x="522418" y="4322425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олния 24"/>
          <p:cNvSpPr/>
          <p:nvPr/>
        </p:nvSpPr>
        <p:spPr>
          <a:xfrm rot="19800684">
            <a:off x="4116988" y="4306859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олния 25"/>
          <p:cNvSpPr/>
          <p:nvPr/>
        </p:nvSpPr>
        <p:spPr>
          <a:xfrm rot="3731793">
            <a:off x="5989196" y="4306859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олния 26"/>
          <p:cNvSpPr/>
          <p:nvPr/>
        </p:nvSpPr>
        <p:spPr>
          <a:xfrm rot="3731793">
            <a:off x="7789396" y="4306859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олния 27"/>
          <p:cNvSpPr/>
          <p:nvPr/>
        </p:nvSpPr>
        <p:spPr>
          <a:xfrm rot="6381537">
            <a:off x="364028" y="4577381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олния 28"/>
          <p:cNvSpPr/>
          <p:nvPr/>
        </p:nvSpPr>
        <p:spPr>
          <a:xfrm rot="19800684">
            <a:off x="3593751" y="3417795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олния 29"/>
          <p:cNvSpPr/>
          <p:nvPr/>
        </p:nvSpPr>
        <p:spPr>
          <a:xfrm rot="3731793">
            <a:off x="8227272" y="3314314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олния 30"/>
          <p:cNvSpPr/>
          <p:nvPr/>
        </p:nvSpPr>
        <p:spPr>
          <a:xfrm rot="3731793">
            <a:off x="7435185" y="4610457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8 L -0.1967 0.00028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5351E-6 L -0.40955 2.4535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0028 L 0.19688 0.000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0128E-6 L 0.41337 0.000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9024 " pathEditMode="relative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9024 " pathEditMode="relative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9024 " pathEditMode="relative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9024 " pathEditMode="relative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9024 " pathEditMode="relative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7467600" cy="48410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Тырина</a:t>
            </a:r>
            <a:r>
              <a:rPr lang="ru-RU" dirty="0" smtClean="0"/>
              <a:t> Надежда Владимировна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13284"/>
            <a:ext cx="7467600" cy="137998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Учитель физики</a:t>
            </a:r>
          </a:p>
          <a:p>
            <a:pPr>
              <a:buNone/>
            </a:pPr>
            <a:r>
              <a:rPr lang="ru-RU" sz="2000" dirty="0" smtClean="0"/>
              <a:t>МБОУ «</a:t>
            </a:r>
            <a:r>
              <a:rPr lang="ru-RU" sz="2000" dirty="0" err="1" smtClean="0"/>
              <a:t>Новопятницкая</a:t>
            </a:r>
            <a:r>
              <a:rPr lang="ru-RU" sz="2000" dirty="0" smtClean="0"/>
              <a:t> СОШ» Уярского района</a:t>
            </a:r>
          </a:p>
          <a:p>
            <a:pPr>
              <a:buNone/>
            </a:pPr>
            <a:r>
              <a:rPr lang="ru-RU" sz="2000" dirty="0" smtClean="0"/>
              <a:t>Педагогический стаж 23 лет</a:t>
            </a:r>
          </a:p>
          <a:p>
            <a:endParaRPr lang="ru-RU" dirty="0"/>
          </a:p>
        </p:txBody>
      </p:sp>
      <p:pic>
        <p:nvPicPr>
          <p:cNvPr id="5" name="Рисунок 4" descr="5222454832508562109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63230" t="21020" b="15981"/>
          <a:stretch>
            <a:fillRect/>
          </a:stretch>
        </p:blipFill>
        <p:spPr>
          <a:xfrm>
            <a:off x="5796136" y="1777380"/>
            <a:ext cx="2585864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0"/>
            <a:ext cx="3466728" cy="952500"/>
          </a:xfrm>
        </p:spPr>
        <p:txBody>
          <a:bodyPr/>
          <a:lstStyle/>
          <a:p>
            <a:r>
              <a:rPr lang="ru-RU" dirty="0" smtClean="0"/>
              <a:t>Структура урока: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129308"/>
            <a:ext cx="4572000" cy="34901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1) Вопрос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2) Проблема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3) Гипотеза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4)  Эксперимент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5)  Наблюдение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6) Фиксация результата (данных)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7) Вывод</a:t>
            </a:r>
          </a:p>
        </p:txBody>
      </p:sp>
    </p:spTree>
    <p:extLst>
      <p:ext uri="{BB962C8B-B14F-4D97-AF65-F5344CB8AC3E}">
        <p14:creationId xmlns="" xmlns:p14="http://schemas.microsoft.com/office/powerpoint/2010/main" val="19994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931224" cy="61241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Постановка и решение учебной задачи:</a:t>
            </a:r>
            <a:endParaRPr lang="ru-RU" sz="3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CA09661-36F5-B03C-9C1E-A39987F31EA7}"/>
              </a:ext>
            </a:extLst>
          </p:cNvPr>
          <p:cNvSpPr/>
          <p:nvPr/>
        </p:nvSpPr>
        <p:spPr>
          <a:xfrm>
            <a:off x="120128" y="2502873"/>
            <a:ext cx="1499545" cy="7146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Конкретно-практическая задача</a:t>
            </a:r>
          </a:p>
        </p:txBody>
      </p:sp>
      <p:sp>
        <p:nvSpPr>
          <p:cNvPr id="4" name="Взрыв: 8 точек 2">
            <a:extLst>
              <a:ext uri="{FF2B5EF4-FFF2-40B4-BE49-F238E27FC236}">
                <a16:creationId xmlns:a16="http://schemas.microsoft.com/office/drawing/2014/main" xmlns="" id="{C546F1B4-C287-742E-5785-5223CAA460A9}"/>
              </a:ext>
            </a:extLst>
          </p:cNvPr>
          <p:cNvSpPr/>
          <p:nvPr/>
        </p:nvSpPr>
        <p:spPr>
          <a:xfrm>
            <a:off x="1649536" y="1991664"/>
            <a:ext cx="2130377" cy="1645923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Проблемная ситуация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F6D6A81-1A55-E5A1-5A73-EFBBD7114436}"/>
              </a:ext>
            </a:extLst>
          </p:cNvPr>
          <p:cNvSpPr/>
          <p:nvPr/>
        </p:nvSpPr>
        <p:spPr>
          <a:xfrm>
            <a:off x="3820642" y="1684076"/>
            <a:ext cx="1111399" cy="219353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600" b="1" dirty="0">
                <a:solidFill>
                  <a:schemeClr val="tx1"/>
                </a:solidFill>
                <a:sym typeface="Symbol" panose="05050102010706020507" pitchFamily="18" charset="2"/>
              </a:rPr>
              <a:t>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xmlns="" id="{CC223EA0-19E4-E155-E831-1145BAA25A0D}"/>
              </a:ext>
            </a:extLst>
          </p:cNvPr>
          <p:cNvSpPr/>
          <p:nvPr/>
        </p:nvSpPr>
        <p:spPr>
          <a:xfrm>
            <a:off x="4965496" y="2617474"/>
            <a:ext cx="1406705" cy="48005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C1FB042-0E57-5BB0-1F85-B7609B388974}"/>
              </a:ext>
            </a:extLst>
          </p:cNvPr>
          <p:cNvSpPr/>
          <p:nvPr/>
        </p:nvSpPr>
        <p:spPr>
          <a:xfrm>
            <a:off x="6452592" y="1357334"/>
            <a:ext cx="2170546" cy="7773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Конкретно-практическая задача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4297660"/>
            <a:ext cx="1224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Отработка нового способа действия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C1FB042-0E57-5BB0-1F85-B7609B388974}"/>
              </a:ext>
            </a:extLst>
          </p:cNvPr>
          <p:cNvSpPr/>
          <p:nvPr/>
        </p:nvSpPr>
        <p:spPr>
          <a:xfrm>
            <a:off x="6439055" y="2392148"/>
            <a:ext cx="2170546" cy="7773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Конкретно-практическая задача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C1FB042-0E57-5BB0-1F85-B7609B388974}"/>
              </a:ext>
            </a:extLst>
          </p:cNvPr>
          <p:cNvSpPr/>
          <p:nvPr/>
        </p:nvSpPr>
        <p:spPr>
          <a:xfrm>
            <a:off x="6452592" y="3397560"/>
            <a:ext cx="2170546" cy="7773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Конкретно-практическая задача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F635B20-ACC2-87A8-A95E-650B93C252B8}"/>
              </a:ext>
            </a:extLst>
          </p:cNvPr>
          <p:cNvSpPr txBox="1"/>
          <p:nvPr/>
        </p:nvSpPr>
        <p:spPr>
          <a:xfrm>
            <a:off x="5220072" y="3457568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Новый </a:t>
            </a:r>
          </a:p>
          <a:p>
            <a:pPr algn="ctr"/>
            <a:r>
              <a:rPr lang="ru-RU" sz="1400" b="1" dirty="0"/>
              <a:t>способ действия </a:t>
            </a:r>
            <a:r>
              <a:rPr lang="ru-RU" sz="1400" b="1" dirty="0" smtClean="0"/>
              <a:t>понятие</a:t>
            </a:r>
            <a:endParaRPr lang="ru-RU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6A84BD-0151-D546-403C-528B2A8DFD0C}"/>
              </a:ext>
            </a:extLst>
          </p:cNvPr>
          <p:cNvSpPr txBox="1"/>
          <p:nvPr/>
        </p:nvSpPr>
        <p:spPr>
          <a:xfrm>
            <a:off x="3484005" y="3931297"/>
            <a:ext cx="17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«Предметный» вопрос</a:t>
            </a:r>
          </a:p>
        </p:txBody>
      </p:sp>
    </p:spTree>
    <p:extLst>
      <p:ext uri="{BB962C8B-B14F-4D97-AF65-F5344CB8AC3E}">
        <p14:creationId xmlns="" xmlns:p14="http://schemas.microsoft.com/office/powerpoint/2010/main" val="6973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Окружающий мир</a:t>
            </a:r>
            <a:br>
              <a:rPr lang="ru-RU" dirty="0" smtClean="0"/>
            </a:br>
            <a:r>
              <a:rPr lang="ru-RU" dirty="0" smtClean="0"/>
              <a:t>тема: «Электричество в доме»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77348"/>
            <a:ext cx="3281351" cy="2820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75" y="1417340"/>
            <a:ext cx="2412069" cy="2820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96" y="1477347"/>
            <a:ext cx="2582912" cy="2170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18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Физика «Испарение»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324"/>
            <a:ext cx="2204766" cy="295232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9468"/>
            <a:ext cx="2187722" cy="2844396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85492"/>
            <a:ext cx="2094861" cy="271888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9268"/>
            <a:ext cx="1939744" cy="263407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 – в школах</a:t>
            </a:r>
            <a:endParaRPr lang="ru-RU" dirty="0"/>
          </a:p>
        </p:txBody>
      </p:sp>
      <p:sp>
        <p:nvSpPr>
          <p:cNvPr id="3" name="Блок-схема: карточка 2"/>
          <p:cNvSpPr/>
          <p:nvPr/>
        </p:nvSpPr>
        <p:spPr>
          <a:xfrm rot="10800000">
            <a:off x="3995936" y="1417340"/>
            <a:ext cx="720080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87824" y="170537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16016" y="3289548"/>
            <a:ext cx="504056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44008" y="242545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64088" y="170537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91880" y="23534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00392" y="1993404"/>
            <a:ext cx="504056" cy="50405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79912" y="3289548"/>
            <a:ext cx="504056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43808" y="3073524"/>
            <a:ext cx="504056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051720" y="2281436"/>
            <a:ext cx="504056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91680" y="1417340"/>
            <a:ext cx="504056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24128" y="2785492"/>
            <a:ext cx="504056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588224" y="1921396"/>
            <a:ext cx="504056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04248" y="1129308"/>
            <a:ext cx="504056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3928" y="4513684"/>
            <a:ext cx="504056" cy="50405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24128" y="4153644"/>
            <a:ext cx="504056" cy="50405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236296" y="3217540"/>
            <a:ext cx="504056" cy="50405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3528" y="2137420"/>
            <a:ext cx="504056" cy="50405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71600" y="3649588"/>
            <a:ext cx="504056" cy="50405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267744" y="4513684"/>
            <a:ext cx="504056" cy="50405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014 -0.21399 " pathEditMode="relative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3 -0.46572 " pathEditMode="relative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121 0.30225 " pathEditMode="relative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594 -0.01249 " pathEditMode="relative" ptsTypes="AA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931 -0.39023 " pathEditMode="relative" ptsTypes="AA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122 0.50347 " pathEditMode="relative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541 -0.05023 " pathEditMode="relative" ptsTypes="AA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81 -0.20472 C -0.37587 -0.25778 -0.32396 -0.27584 -0.2717 -0.24834 C -0.21719 -0.21945 -0.18247 -0.15584 -0.1934 -0.1025 C -0.20434 -0.04917 -0.16962 0.01444 -0.11511 0.04333 C -0.06285 0.07083 -0.01111 0.05278 -0.00018 -0.00028 " pathEditMode="relative" rAng="11896962" ptsTypes="fffff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10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279  -0.018 -0.02558  -0.023 -0.02558  c -0.031 0  -0.063 0.19983  -0.063 0.39967  c 0 -0.10072  -0.016 -0.19983  -0.031 -0.19983  c -0.016 0  -0.031 0.10072  -0.031 0.19983  c 0 -0.04956  -0.008 -0.10072  -0.016 -0.10072  c -0.008 0  -0.016 0.04956  -0.016 0.10072  c 0 -0.02558  -0.004 -0.04956  -0.008 -0.04956  c -0.004 0  -0.008 0.02558  -0.008 0.04956  c 0 -0.01279  -0.002 -0.02558  -0.004 -0.02558  c -0.001 0  -0.004 0.01279  -0.004 0.02558  c 0 -0.00639  -0.001 -0.01279  -0.002 -0.01279  c 0 -0.0016  -0.002 0.00639  -0.002 0.01279  c 0 -0.0032  0 -0.00639  -0.001 -0.00639  c 0 0.0016  -0.001 0.0032  -0.001 0.00639  c 0 -0.0016  0 -0.0032  0 -0.0048  c -0.001 0  -0.001 0.0016  -0.001 0.0032  c -0.001 0  -0.001 -0.0016  -0.001 -0.0032  c -0.001 0  -0.001 0.0016  -0.001 0.0032  E" pathEditMode="relative" ptsTypes="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9675E-6 L -0.03993 0.13489 C -0.04895 0.1632 -0.05399 0.20567 -0.05399 0.24952 C -0.05399 0.30003 -0.04895 0.34028 -0.03993 0.36859 L -3.61111E-6 0.50375 " pathEditMode="relative" rAng="0" ptsTypes="FffFF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25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32639E-9 L -0.00989 0.11907 C -0.0125 0.14432 -0.00781 0.17458 0.00209 0.20122 C 0.01337 0.23175 0.02726 0.25062 0.04271 0.25923 L 0.1132 0.30253 " pathEditMode="relative" rAng="-1852412" ptsTypes="FffFF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3779912" y="1417340"/>
            <a:ext cx="2088232" cy="201622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Муниципальная методическая система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084168" y="265212"/>
            <a:ext cx="1296144" cy="13681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7524328" y="1273324"/>
            <a:ext cx="1296144" cy="13681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РМО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3635896" y="3937620"/>
            <a:ext cx="1296144" cy="13681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Тьютеранты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7452320" y="3073524"/>
            <a:ext cx="1296144" cy="13681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Агенты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5796136" y="3937620"/>
            <a:ext cx="1296144" cy="13681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Управленцы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c0ccc953f00a11ef9d2c8a8ac1890b9c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7340"/>
            <a:ext cx="2520000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 с </a:t>
            </a:r>
            <a:r>
              <a:rPr lang="ru-RU" dirty="0" err="1" smtClean="0"/>
              <a:t>тьютерантами</a:t>
            </a:r>
            <a:endParaRPr lang="ru-RU" dirty="0"/>
          </a:p>
        </p:txBody>
      </p:sp>
      <p:sp>
        <p:nvSpPr>
          <p:cNvPr id="3" name="Блок-схема: извлечение 2"/>
          <p:cNvSpPr/>
          <p:nvPr/>
        </p:nvSpPr>
        <p:spPr>
          <a:xfrm>
            <a:off x="3779912" y="1129308"/>
            <a:ext cx="936104" cy="86409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УПР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3779912" y="1129308"/>
            <a:ext cx="936104" cy="86409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ЕНГ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3779912" y="1129308"/>
            <a:ext cx="936104" cy="86409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МГ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3779912" y="1129308"/>
            <a:ext cx="936104" cy="86409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ЧГИ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3779912" y="1129308"/>
            <a:ext cx="936104" cy="86409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ЧГР</a:t>
            </a:r>
            <a:endParaRPr lang="ru-RU" sz="1000" dirty="0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67544" y="2641476"/>
            <a:ext cx="1113656" cy="1113656"/>
            <a:chOff x="467544" y="2569468"/>
            <a:chExt cx="1113656" cy="1113656"/>
          </a:xfrm>
        </p:grpSpPr>
        <p:sp>
          <p:nvSpPr>
            <p:cNvPr id="9" name="Овал 8"/>
            <p:cNvSpPr/>
            <p:nvPr/>
          </p:nvSpPr>
          <p:spPr>
            <a:xfrm>
              <a:off x="467544" y="25694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19944" y="27218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772344" y="28742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924744" y="30266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77144" y="31790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79712" y="2641476"/>
            <a:ext cx="1113656" cy="1113656"/>
            <a:chOff x="467544" y="2569468"/>
            <a:chExt cx="1113656" cy="1113656"/>
          </a:xfrm>
        </p:grpSpPr>
        <p:sp>
          <p:nvSpPr>
            <p:cNvPr id="22" name="Овал 21"/>
            <p:cNvSpPr/>
            <p:nvPr/>
          </p:nvSpPr>
          <p:spPr>
            <a:xfrm>
              <a:off x="467544" y="25694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19944" y="27218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72344" y="28742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924744" y="30266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077144" y="31790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779912" y="2641476"/>
            <a:ext cx="1113656" cy="1113656"/>
            <a:chOff x="467544" y="2569468"/>
            <a:chExt cx="1113656" cy="1113656"/>
          </a:xfrm>
        </p:grpSpPr>
        <p:sp>
          <p:nvSpPr>
            <p:cNvPr id="28" name="Овал 27"/>
            <p:cNvSpPr/>
            <p:nvPr/>
          </p:nvSpPr>
          <p:spPr>
            <a:xfrm>
              <a:off x="467544" y="25694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19944" y="27218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72344" y="28742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24744" y="30266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077144" y="31790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364088" y="2641476"/>
            <a:ext cx="1113656" cy="1113656"/>
            <a:chOff x="467544" y="2569468"/>
            <a:chExt cx="1113656" cy="1113656"/>
          </a:xfrm>
        </p:grpSpPr>
        <p:sp>
          <p:nvSpPr>
            <p:cNvPr id="34" name="Овал 33"/>
            <p:cNvSpPr/>
            <p:nvPr/>
          </p:nvSpPr>
          <p:spPr>
            <a:xfrm>
              <a:off x="467544" y="25694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19944" y="27218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772344" y="28742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924744" y="30266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077144" y="317906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Блок-схема: несколько документов 38"/>
          <p:cNvSpPr/>
          <p:nvPr/>
        </p:nvSpPr>
        <p:spPr>
          <a:xfrm>
            <a:off x="7524328" y="1129308"/>
            <a:ext cx="864096" cy="100811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Молния 39"/>
          <p:cNvSpPr/>
          <p:nvPr/>
        </p:nvSpPr>
        <p:spPr>
          <a:xfrm rot="4081978">
            <a:off x="588595" y="2002603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Молния 40"/>
          <p:cNvSpPr/>
          <p:nvPr/>
        </p:nvSpPr>
        <p:spPr>
          <a:xfrm rot="4081978">
            <a:off x="2370793" y="2002603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Молния 41"/>
          <p:cNvSpPr/>
          <p:nvPr/>
        </p:nvSpPr>
        <p:spPr>
          <a:xfrm rot="4081978">
            <a:off x="4152991" y="2002603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Молния 42"/>
          <p:cNvSpPr/>
          <p:nvPr/>
        </p:nvSpPr>
        <p:spPr>
          <a:xfrm rot="4081978">
            <a:off x="5935189" y="2002603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олния 43"/>
          <p:cNvSpPr/>
          <p:nvPr/>
        </p:nvSpPr>
        <p:spPr>
          <a:xfrm rot="4081978">
            <a:off x="7717387" y="2002603"/>
            <a:ext cx="360040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95536" y="343356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907704" y="343356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707904" y="343356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292080" y="343356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карточка 49"/>
          <p:cNvSpPr/>
          <p:nvPr/>
        </p:nvSpPr>
        <p:spPr>
          <a:xfrm rot="10800000">
            <a:off x="7236296" y="3001516"/>
            <a:ext cx="720080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0128E-6 L 0.41337 0.00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0868 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05024E-6 L -0.2007 3.0502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0128E-6 L -0.38194 0.000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221 L 0.00781 0.227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05579E-6 L -0.37795 -3.05579E-6 " pathEditMode="relative" ptsTypes="AA">
                                      <p:cBhvr>
                                        <p:cTn id="10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22675 " pathEditMode="relative" ptsTypes="AA">
                                      <p:cBhvr>
                                        <p:cTn id="10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65 0.05024 " pathEditMode="relative" ptsTypes="AA">
                                      <p:cBhvr>
                                        <p:cTn id="1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895E-6 L 0.26372 0.1576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39" grpId="0" animBg="1"/>
      <p:bldP spid="39" grpId="1" animBg="1"/>
      <p:bldP spid="39" grpId="2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7467600" cy="484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Корнеева Галина Викторовна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13284"/>
            <a:ext cx="7467600" cy="137998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Учитель русского языка и литературы </a:t>
            </a:r>
          </a:p>
          <a:p>
            <a:pPr>
              <a:buNone/>
            </a:pPr>
            <a:r>
              <a:rPr lang="ru-RU" sz="2000" dirty="0" smtClean="0"/>
              <a:t>МБОУ «</a:t>
            </a:r>
            <a:r>
              <a:rPr lang="ru-RU" sz="2000" dirty="0" err="1" smtClean="0"/>
              <a:t>Рощинская</a:t>
            </a:r>
            <a:r>
              <a:rPr lang="ru-RU" sz="2000" dirty="0" smtClean="0"/>
              <a:t> СОШ» Уярского района</a:t>
            </a:r>
          </a:p>
          <a:p>
            <a:pPr>
              <a:buNone/>
            </a:pPr>
            <a:r>
              <a:rPr lang="ru-RU" sz="2000" dirty="0" smtClean="0"/>
              <a:t>Педагогический стаж 29 лет</a:t>
            </a:r>
          </a:p>
          <a:p>
            <a:endParaRPr lang="ru-RU" dirty="0"/>
          </a:p>
        </p:txBody>
      </p:sp>
      <p:pic>
        <p:nvPicPr>
          <p:cNvPr id="4" name="Рисунок 3" descr="5222454832508562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569468"/>
            <a:ext cx="3840000" cy="28800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5388661515583875509.jpg"/>
          <p:cNvPicPr>
            <a:picLocks noChangeAspect="1"/>
          </p:cNvPicPr>
          <p:nvPr/>
        </p:nvPicPr>
        <p:blipFill>
          <a:blip r:embed="rId3" cstate="print"/>
          <a:srcRect r="43630" b="12718"/>
          <a:stretch>
            <a:fillRect/>
          </a:stretch>
        </p:blipFill>
        <p:spPr>
          <a:xfrm>
            <a:off x="827584" y="2569468"/>
            <a:ext cx="2480000" cy="28800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 </a:t>
            </a:r>
            <a:r>
              <a:rPr lang="ru-RU" dirty="0" err="1" smtClean="0"/>
              <a:t>тьюторантов</a:t>
            </a:r>
            <a:r>
              <a:rPr lang="ru-RU" dirty="0" smtClean="0"/>
              <a:t> читательская грамотность (русский язык и литература):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4978896" cy="40614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800" dirty="0" smtClean="0"/>
              <a:t>Чернова </a:t>
            </a:r>
            <a:r>
              <a:rPr lang="ru-RU" sz="1800" dirty="0" err="1" smtClean="0"/>
              <a:t>Аксана</a:t>
            </a:r>
            <a:r>
              <a:rPr lang="ru-RU" sz="1800" dirty="0" smtClean="0"/>
              <a:t> Александровна – учитель русского языка и литературы МБОУ «</a:t>
            </a:r>
            <a:r>
              <a:rPr lang="ru-RU" sz="1800" dirty="0" err="1" smtClean="0"/>
              <a:t>Громадская</a:t>
            </a:r>
            <a:r>
              <a:rPr lang="ru-RU" sz="1800" dirty="0" smtClean="0"/>
              <a:t> СОШ»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Сергеева Татьяна Николаевна – учитель русского языка и литературы МБОУ «</a:t>
            </a:r>
            <a:r>
              <a:rPr lang="ru-RU" sz="1800" dirty="0" err="1" smtClean="0"/>
              <a:t>Уярская</a:t>
            </a:r>
            <a:r>
              <a:rPr lang="ru-RU" sz="1800" dirty="0" smtClean="0"/>
              <a:t> СОШ №2»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Беспалова Елена Владимировна – учитель русского языка и литературы МБОУ «</a:t>
            </a:r>
            <a:r>
              <a:rPr lang="ru-RU" sz="1800" dirty="0" err="1" smtClean="0"/>
              <a:t>Рощинская</a:t>
            </a:r>
            <a:r>
              <a:rPr lang="ru-RU" sz="1800" dirty="0" smtClean="0"/>
              <a:t> СОШ»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err="1" smtClean="0"/>
              <a:t>Генрихс</a:t>
            </a:r>
            <a:r>
              <a:rPr lang="ru-RU" sz="1800" dirty="0" smtClean="0"/>
              <a:t> Анна Андреевна – учитель русского языка и литературы МБОУ «</a:t>
            </a:r>
            <a:r>
              <a:rPr lang="ru-RU" sz="1800" dirty="0" err="1" smtClean="0"/>
              <a:t>Авдинская</a:t>
            </a:r>
            <a:r>
              <a:rPr lang="ru-RU" sz="1800" dirty="0" smtClean="0"/>
              <a:t> СОШ»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Шипицына Светлана Геннадьевна – учитель начальных классов МБОУ «</a:t>
            </a:r>
            <a:r>
              <a:rPr lang="ru-RU" sz="1800" dirty="0" err="1" smtClean="0"/>
              <a:t>Уярская</a:t>
            </a:r>
            <a:r>
              <a:rPr lang="ru-RU" sz="1800" dirty="0" smtClean="0"/>
              <a:t> СОШ №4»</a:t>
            </a:r>
            <a:endParaRPr lang="ru-RU" sz="1800" dirty="0"/>
          </a:p>
        </p:txBody>
      </p:sp>
      <p:pic>
        <p:nvPicPr>
          <p:cNvPr id="4" name="Рисунок 3" descr="5222454832508562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705372"/>
            <a:ext cx="2880000" cy="21600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467600" cy="612410"/>
          </a:xfrm>
        </p:spPr>
        <p:txBody>
          <a:bodyPr/>
          <a:lstStyle/>
          <a:p>
            <a:r>
              <a:rPr lang="ru-RU" dirty="0" smtClean="0"/>
              <a:t>Взаимодействие с </a:t>
            </a:r>
            <a:r>
              <a:rPr lang="ru-RU" dirty="0" err="1" smtClean="0"/>
              <a:t>тьюторантами</a:t>
            </a:r>
            <a:r>
              <a:rPr lang="ru-RU" dirty="0" smtClean="0"/>
              <a:t> через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87824" y="985292"/>
            <a:ext cx="5760640" cy="406146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Чат</a:t>
            </a:r>
          </a:p>
          <a:p>
            <a:pPr algn="r"/>
            <a:r>
              <a:rPr lang="ru-RU" dirty="0" smtClean="0"/>
              <a:t>Встречи (очные и </a:t>
            </a:r>
            <a:r>
              <a:rPr lang="ru-RU" dirty="0" err="1" smtClean="0"/>
              <a:t>онлайн</a:t>
            </a:r>
            <a:r>
              <a:rPr lang="ru-RU" dirty="0" smtClean="0"/>
              <a:t>)</a:t>
            </a:r>
          </a:p>
          <a:p>
            <a:pPr algn="r"/>
            <a:r>
              <a:rPr lang="ru-RU" dirty="0" smtClean="0"/>
              <a:t>Домашние  задания</a:t>
            </a:r>
          </a:p>
          <a:p>
            <a:pPr algn="r"/>
            <a:r>
              <a:rPr lang="ru-RU" dirty="0" smtClean="0"/>
              <a:t>Взаимопосещение уроков и занятий</a:t>
            </a:r>
          </a:p>
          <a:p>
            <a:pPr algn="r"/>
            <a:r>
              <a:rPr lang="ru-RU" dirty="0" smtClean="0"/>
              <a:t>Обсуждение, обмен опытом</a:t>
            </a:r>
          </a:p>
          <a:p>
            <a:pPr algn="r"/>
            <a:r>
              <a:rPr lang="ru-RU" dirty="0" smtClean="0"/>
              <a:t>Проведение  проверочной  работы по ЧГ среди  учащихся 8 классов.</a:t>
            </a:r>
          </a:p>
          <a:p>
            <a:pPr algn="r"/>
            <a:r>
              <a:rPr lang="ru-RU" dirty="0" smtClean="0"/>
              <a:t>Анализ проверочных работ. Обсуждение деятельности по корректировке несформированных умений</a:t>
            </a:r>
          </a:p>
          <a:p>
            <a:pPr algn="r"/>
            <a:endParaRPr lang="ru-RU" dirty="0"/>
          </a:p>
        </p:txBody>
      </p:sp>
      <p:pic>
        <p:nvPicPr>
          <p:cNvPr id="4" name="Рисунок 3" descr="kandinsky-download-17399333846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9388"/>
            <a:ext cx="288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67600" cy="952500"/>
          </a:xfrm>
        </p:spPr>
        <p:txBody>
          <a:bodyPr/>
          <a:lstStyle/>
          <a:p>
            <a:pPr algn="r"/>
            <a:r>
              <a:rPr lang="ru-RU" dirty="0" err="1" smtClean="0"/>
              <a:t>ИОМы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7211144" cy="40614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Ресурсы института развития образования.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Кейсы по ЧГ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Видео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Конспекты и  фрагменты занятий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Организация образовательного процесса с использованием технологий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обучения, учебного сотрудничества.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Повышение  мотивации  к изучению русского языка  и литературы.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«Минусы  в плюсы» (западающие умения из анализов проверочных работ развиваем на занятиях, основываясь на общем способе выполнения этого УУД)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Изучение УУД  на предметном содержании (учимся составлять задания)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28866"/>
            <a:ext cx="4896544" cy="952500"/>
          </a:xfrm>
        </p:spPr>
        <p:txBody>
          <a:bodyPr>
            <a:normAutofit/>
          </a:bodyPr>
          <a:lstStyle/>
          <a:p>
            <a:r>
              <a:rPr lang="ru-RU" dirty="0" smtClean="0"/>
              <a:t>План работы на 2025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63888" y="1333500"/>
            <a:ext cx="4360912" cy="40614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Отработка навыков составления плана занятий в </a:t>
            </a:r>
            <a:r>
              <a:rPr lang="ru-RU" dirty="0" err="1" smtClean="0"/>
              <a:t>деятельностном</a:t>
            </a:r>
            <a:r>
              <a:rPr lang="ru-RU" dirty="0" smtClean="0"/>
              <a:t> подходе.</a:t>
            </a:r>
          </a:p>
          <a:p>
            <a:r>
              <a:rPr lang="ru-RU" dirty="0" smtClean="0"/>
              <a:t>Обсуждение и  корректировка конспектов.</a:t>
            </a:r>
          </a:p>
          <a:p>
            <a:r>
              <a:rPr lang="ru-RU" dirty="0" err="1" smtClean="0"/>
              <a:t>Видеоурок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Изменения  в ИОМ.</a:t>
            </a:r>
          </a:p>
          <a:p>
            <a:r>
              <a:rPr lang="ru-RU" dirty="0" smtClean="0"/>
              <a:t>Выявление проблем в организации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</a:t>
            </a:r>
          </a:p>
          <a:p>
            <a:r>
              <a:rPr lang="ru-RU" dirty="0" smtClean="0"/>
              <a:t>Конструирование проблемных вопросов</a:t>
            </a:r>
          </a:p>
          <a:p>
            <a:endParaRPr lang="ru-RU" dirty="0"/>
          </a:p>
        </p:txBody>
      </p:sp>
      <p:pic>
        <p:nvPicPr>
          <p:cNvPr id="4" name="Рисунок 3" descr="kandinsky-download-1739932804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7340"/>
            <a:ext cx="2880000" cy="28800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7467600" cy="48410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Мешкова</a:t>
            </a:r>
            <a:r>
              <a:rPr lang="ru-RU" dirty="0" smtClean="0"/>
              <a:t> Елена Андреевна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13284"/>
            <a:ext cx="7467600" cy="93610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Учитель истории МБОУ «</a:t>
            </a:r>
            <a:r>
              <a:rPr lang="ru-RU" sz="2000" dirty="0" err="1" smtClean="0"/>
              <a:t>Уярская</a:t>
            </a:r>
            <a:r>
              <a:rPr lang="ru-RU" sz="2000" dirty="0" smtClean="0"/>
              <a:t> СОШ №4» Уярского района</a:t>
            </a:r>
          </a:p>
          <a:p>
            <a:pPr>
              <a:buNone/>
            </a:pPr>
            <a:r>
              <a:rPr lang="ru-RU" sz="2000" dirty="0" smtClean="0"/>
              <a:t>Педагогический стаж 45 лет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993404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Тема выступления: «Команда </a:t>
            </a:r>
            <a:r>
              <a:rPr lang="ru-RU" sz="2000" dirty="0" err="1" smtClean="0"/>
              <a:t>тьюторантов</a:t>
            </a:r>
            <a:r>
              <a:rPr lang="ru-RU" sz="2000" dirty="0" smtClean="0"/>
              <a:t>  Уярского района по читательской грамотности: история»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426</TotalTime>
  <Words>601</Words>
  <Application>Microsoft Office PowerPoint</Application>
  <PresentationFormat>Экран (16:10)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Решение в действии</vt:lpstr>
      <vt:lpstr>1 этап до тьютерантов</vt:lpstr>
      <vt:lpstr>2 этап с тьютерантами</vt:lpstr>
      <vt:lpstr>Корнеева Галина Викторовна</vt:lpstr>
      <vt:lpstr>Состав тьюторантов читательская грамотность (русский язык и литература):</vt:lpstr>
      <vt:lpstr>Взаимодействие с тьюторантами через</vt:lpstr>
      <vt:lpstr>ИОМы</vt:lpstr>
      <vt:lpstr>План работы на 2025 год</vt:lpstr>
      <vt:lpstr>Мешкова Елена Андреевна</vt:lpstr>
      <vt:lpstr>Любая из форм тьюторского сопровождения проходит ряд необходимых этапов:  </vt:lpstr>
      <vt:lpstr>Слайд 11</vt:lpstr>
      <vt:lpstr>Слайд 12</vt:lpstr>
      <vt:lpstr>Слайд 13</vt:lpstr>
      <vt:lpstr>Глушко Ольга Вадимовна</vt:lpstr>
      <vt:lpstr>Слайд 15</vt:lpstr>
      <vt:lpstr>Слайд 16</vt:lpstr>
      <vt:lpstr>Слайд 17</vt:lpstr>
      <vt:lpstr>Слайд 18</vt:lpstr>
      <vt:lpstr>Слайд 19</vt:lpstr>
      <vt:lpstr>Тырина Надежда Владимировна</vt:lpstr>
      <vt:lpstr>Структура урока:</vt:lpstr>
      <vt:lpstr>Постановка и решение учебной задачи:</vt:lpstr>
      <vt:lpstr>Окружающий мир тема: «Электричество в доме»</vt:lpstr>
      <vt:lpstr>Физика «Испарение»</vt:lpstr>
      <vt:lpstr>3 этап – в школах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Васильева ИС</dc:creator>
  <cp:lastModifiedBy>Васильева ИС</cp:lastModifiedBy>
  <cp:revision>45</cp:revision>
  <dcterms:created xsi:type="dcterms:W3CDTF">2025-02-11T04:02:22Z</dcterms:created>
  <dcterms:modified xsi:type="dcterms:W3CDTF">2025-02-21T04:19:01Z</dcterms:modified>
</cp:coreProperties>
</file>