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80" r:id="rId4"/>
    <p:sldId id="289" r:id="rId5"/>
    <p:sldId id="266" r:id="rId6"/>
    <p:sldId id="268" r:id="rId7"/>
    <p:sldId id="265" r:id="rId8"/>
    <p:sldId id="269" r:id="rId9"/>
    <p:sldId id="270" r:id="rId10"/>
    <p:sldId id="271" r:id="rId11"/>
    <p:sldId id="272" r:id="rId12"/>
    <p:sldId id="290" r:id="rId13"/>
    <p:sldId id="273" r:id="rId14"/>
    <p:sldId id="275" r:id="rId15"/>
    <p:sldId id="276" r:id="rId16"/>
    <p:sldId id="281" r:id="rId17"/>
    <p:sldId id="284" r:id="rId18"/>
    <p:sldId id="285" r:id="rId19"/>
    <p:sldId id="286" r:id="rId20"/>
    <p:sldId id="278" r:id="rId21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6B9B-A4AA-4790-A7CA-98C40FE110FF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7ADF3-DF3C-45F2-B477-EDBBEAAEB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ED59A-A1FF-489C-9A05-C40D276D8E7B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BC742-F0AD-433E-A45F-4B06DF31E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41154-83CB-40E5-9C47-D1DF97510D53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57ADB-241F-4D3A-84D8-D7034A196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3E0A2-799C-4D40-B188-6643FBF7D9B3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994F9-2482-424F-887E-C06D3DB22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083FE-B0E6-4B65-9EBF-B70614A66AD3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D4367-C0A3-4566-A30F-D7AEA6CEF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0A8E3-3AB1-4645-93CD-2CF219F9AF45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95855-AF4F-4A9A-9499-D61748EDA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3147-E5A0-4A57-9ECF-69FB7148132A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ED4C0-5074-4C23-B781-2C65E1661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3F59B-5A85-4EB8-8A54-F9ED77B30B04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32DAC-EC56-4190-AA0F-EF3F4B4AE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041F0-1D33-4659-B584-7EB2AD7B89F6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590E3-68A0-49F0-AC28-0891A0DE9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12564-4F54-49F0-AD69-3C4F4EE6C83F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4AD81-DF9E-4F31-8D36-FF9D70F7A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1B002-6F65-4492-A744-2FF5F21CEF47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CE02F-B4C6-4CFB-A6CA-F5EB295C9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A3778-B1AB-485A-8E15-5A4E45921C54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21200-EE5A-45D7-B433-44BA1AAD4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1B361-1041-43BA-A33D-0FE5B138F93E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01D4-FF04-489D-A33F-A2DE8A618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2A053-ABA0-4017-AA4C-529B5A8BAD00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A668C-2217-4CFF-959C-21403BB41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9AE22-1A5D-4490-A3BA-69F663A80541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F9C0-81CF-4662-A8DB-8E01A773A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A5149-DEFD-418A-A45A-72636B69213D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D6E6F-DBDD-4DE4-B2A7-3A447C601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2CF16-DD40-483C-BCD9-F29A6EFE0B2D}" type="datetimeFigureOut">
              <a:rPr lang="en-US"/>
              <a:pPr>
                <a:defRPr/>
              </a:pPr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dirty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3DE077-3271-467C-92C1-362FBFD4C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0400" y="255588"/>
            <a:ext cx="9277350" cy="3795712"/>
          </a:xfrm>
        </p:spPr>
        <p:txBody>
          <a:bodyPr/>
          <a:lstStyle/>
          <a:p>
            <a:pPr algn="ctr"/>
            <a:r>
              <a:rPr lang="ru-RU" b="1" dirty="0"/>
              <a:t>Краткие итоги проведения ГИА</a:t>
            </a:r>
            <a:br>
              <a:rPr lang="ru-RU" b="1" dirty="0"/>
            </a:br>
            <a:r>
              <a:rPr lang="ru-RU" b="1" dirty="0"/>
              <a:t>202</a:t>
            </a:r>
            <a:r>
              <a:rPr lang="en-US" b="1" dirty="0"/>
              <a:t>5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>
            <a:normAutofit/>
          </a:bodyPr>
          <a:lstStyle/>
          <a:p>
            <a:endParaRPr lang="ru-RU" sz="2000" b="1">
              <a:solidFill>
                <a:srgbClr val="595959"/>
              </a:solidFill>
            </a:endParaRPr>
          </a:p>
          <a:p>
            <a:r>
              <a:rPr lang="ru-RU" sz="2400" b="1">
                <a:solidFill>
                  <a:srgbClr val="595959"/>
                </a:solidFill>
              </a:rPr>
              <a:t>Отдел образования администрации Уярского района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577009" y="0"/>
            <a:ext cx="9927604" cy="1905000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обществознанию   </a:t>
            </a:r>
            <a:r>
              <a:rPr lang="ru-RU" dirty="0"/>
              <a:t>согласно протоколу №  115 от 19.06.2025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342659"/>
              </p:ext>
            </p:extLst>
          </p:nvPr>
        </p:nvGraphicFramePr>
        <p:xfrm>
          <a:off x="1351721" y="1046508"/>
          <a:ext cx="9729373" cy="5889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2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34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86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56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6840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5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920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36,7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46,5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517341"/>
                  </a:ext>
                </a:extLst>
              </a:tr>
              <a:tr h="6899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61 до 70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041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51 до 60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896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до 50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5309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29,39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</a:t>
                      </a:r>
                      <a:r>
                        <a:rPr kumimoji="0" lang="ru-RU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(42 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041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b="1" dirty="0"/>
                        <a:t>    50,11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42,11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2487613" y="0"/>
            <a:ext cx="9017000" cy="1519238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химии   </a:t>
            </a:r>
            <a:r>
              <a:rPr lang="ru-RU" dirty="0"/>
              <a:t>согласно протоколу № 92  от 05.06.2025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127515"/>
              </p:ext>
            </p:extLst>
          </p:nvPr>
        </p:nvGraphicFramePr>
        <p:xfrm>
          <a:off x="1863725" y="1219200"/>
          <a:ext cx="89154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6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1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1464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10,29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      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17,80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21,52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71 б.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61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7,00</a:t>
                      </a:r>
                    </a:p>
                    <a:p>
                      <a:pPr algn="ctr"/>
                      <a:r>
                        <a:rPr lang="ru-RU" dirty="0"/>
                        <a:t>   7,00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(36 б.) До 51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 30,76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    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</a:t>
                      </a:r>
                      <a:r>
                        <a:rPr lang="ru-RU" b="1" dirty="0"/>
                        <a:t>38,46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59,60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      39,61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1A6D1-294E-49FC-922B-BE716801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323" y="0"/>
            <a:ext cx="9543290" cy="1905000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литературе   </a:t>
            </a:r>
            <a:r>
              <a:rPr lang="ru-RU" dirty="0"/>
              <a:t>согласно протоколу № 92  от 05.06.2025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B7311E2-BAFC-4F35-99DA-3EEB3915A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256034"/>
              </p:ext>
            </p:extLst>
          </p:nvPr>
        </p:nvGraphicFramePr>
        <p:xfrm>
          <a:off x="1961323" y="1308652"/>
          <a:ext cx="9543288" cy="5341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044">
                  <a:extLst>
                    <a:ext uri="{9D8B030D-6E8A-4147-A177-3AD203B41FA5}">
                      <a16:colId xmlns:a16="http://schemas.microsoft.com/office/drawing/2014/main" val="446695947"/>
                    </a:ext>
                  </a:extLst>
                </a:gridCol>
                <a:gridCol w="1392052">
                  <a:extLst>
                    <a:ext uri="{9D8B030D-6E8A-4147-A177-3AD203B41FA5}">
                      <a16:colId xmlns:a16="http://schemas.microsoft.com/office/drawing/2014/main" val="3372034586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2850670681"/>
                    </a:ext>
                  </a:extLst>
                </a:gridCol>
                <a:gridCol w="2041983">
                  <a:extLst>
                    <a:ext uri="{9D8B030D-6E8A-4147-A177-3AD203B41FA5}">
                      <a16:colId xmlns:a16="http://schemas.microsoft.com/office/drawing/2014/main" val="630086723"/>
                    </a:ext>
                  </a:extLst>
                </a:gridCol>
                <a:gridCol w="1590548">
                  <a:extLst>
                    <a:ext uri="{9D8B030D-6E8A-4147-A177-3AD203B41FA5}">
                      <a16:colId xmlns:a16="http://schemas.microsoft.com/office/drawing/2014/main" val="3214139311"/>
                    </a:ext>
                  </a:extLst>
                </a:gridCol>
                <a:gridCol w="1590548">
                  <a:extLst>
                    <a:ext uri="{9D8B030D-6E8A-4147-A177-3AD203B41FA5}">
                      <a16:colId xmlns:a16="http://schemas.microsoft.com/office/drawing/2014/main" val="417703203"/>
                    </a:ext>
                  </a:extLst>
                </a:gridCol>
              </a:tblGrid>
              <a:tr h="628979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651582"/>
                  </a:ext>
                </a:extLst>
              </a:tr>
              <a:tr h="8966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08496"/>
                  </a:ext>
                </a:extLst>
              </a:tr>
              <a:tr h="628979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7,53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589354"/>
                  </a:ext>
                </a:extLst>
              </a:tr>
              <a:tr h="896684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71 б. до 90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61 до 70 б.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20,00</a:t>
                      </a:r>
                    </a:p>
                    <a:p>
                      <a:pPr algn="ctr"/>
                      <a:r>
                        <a:rPr lang="ru-RU" dirty="0"/>
                        <a:t>20,00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713739"/>
                  </a:ext>
                </a:extLst>
              </a:tr>
              <a:tr h="432984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51 до 60 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7577"/>
                  </a:ext>
                </a:extLst>
              </a:tr>
              <a:tr h="896684">
                <a:tc>
                  <a:txBody>
                    <a:bodyPr/>
                    <a:lstStyle/>
                    <a:p>
                      <a:r>
                        <a:rPr lang="ru-RU" dirty="0"/>
                        <a:t>Менее </a:t>
                      </a:r>
                      <a:r>
                        <a:rPr lang="ru-RU" dirty="0" err="1"/>
                        <a:t>миним</a:t>
                      </a:r>
                      <a:r>
                        <a:rPr lang="ru-RU" dirty="0"/>
                        <a:t>.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4,31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117852"/>
                  </a:ext>
                </a:extLst>
              </a:tr>
              <a:tr h="896684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60,78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57,00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28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66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2097088" y="0"/>
            <a:ext cx="9166225" cy="1474788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биологии   </a:t>
            </a:r>
            <a:r>
              <a:rPr lang="ru-RU" dirty="0"/>
              <a:t>согласно протоколу №  от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709218"/>
              </p:ext>
            </p:extLst>
          </p:nvPr>
        </p:nvGraphicFramePr>
        <p:xfrm>
          <a:off x="1976438" y="1223963"/>
          <a:ext cx="9527897" cy="5607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9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2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4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96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7867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49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% выпускников от общего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052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Свыше 70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</a:t>
                      </a:r>
                    </a:p>
                    <a:p>
                      <a:pPr algn="ctr"/>
                      <a:endParaRPr lang="ru-RU" dirty="0"/>
                    </a:p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24,65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771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51 до 60 б.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61 до 70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22,22</a:t>
                      </a:r>
                    </a:p>
                    <a:p>
                      <a:pPr algn="ctr"/>
                      <a:r>
                        <a:rPr lang="ru-RU" dirty="0"/>
                        <a:t>22,22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481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(36 б.) до 50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27,77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801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22,22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5771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b="1" dirty="0"/>
                        <a:t>     46,88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2447925" y="0"/>
            <a:ext cx="9056688" cy="1905000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информатике   </a:t>
            </a:r>
            <a:r>
              <a:rPr lang="ru-RU" dirty="0"/>
              <a:t>согласно протоколу №  от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895087"/>
              </p:ext>
            </p:extLst>
          </p:nvPr>
        </p:nvGraphicFramePr>
        <p:xfrm>
          <a:off x="1537252" y="1555750"/>
          <a:ext cx="963081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5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51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% выпускников 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окс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19,17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70 б.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51 до 60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1</a:t>
                      </a:r>
                    </a:p>
                    <a:p>
                      <a:r>
                        <a:rPr lang="ru-RU" dirty="0"/>
                        <a:t>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7,14</a:t>
                      </a:r>
                    </a:p>
                    <a:p>
                      <a:r>
                        <a:rPr lang="ru-RU" dirty="0"/>
                        <a:t>  7,14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до 50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  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42,85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b="1" dirty="0"/>
                        <a:t>      37,85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2057400" y="295275"/>
            <a:ext cx="9447213" cy="1354138"/>
          </a:xfrm>
        </p:spPr>
        <p:txBody>
          <a:bodyPr/>
          <a:lstStyle/>
          <a:p>
            <a:r>
              <a:rPr lang="ru-RU" sz="3200" dirty="0"/>
              <a:t>Результаты ЕГЭ  </a:t>
            </a:r>
            <a:r>
              <a:rPr lang="ru-RU" sz="3200" b="1" dirty="0"/>
              <a:t>по иностранному языку   </a:t>
            </a:r>
            <a:r>
              <a:rPr lang="ru-RU" sz="3200" dirty="0"/>
              <a:t>согласно протоколу №   от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275837"/>
              </p:ext>
            </p:extLst>
          </p:nvPr>
        </p:nvGraphicFramePr>
        <p:xfrm>
          <a:off x="1922463" y="1465263"/>
          <a:ext cx="9581682" cy="5297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6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69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69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69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037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7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% выпускников 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окс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9232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6,89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996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71 до 80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604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5709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  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4996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      79,00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b="1"/>
              <a:t>                  СТБ по предметам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>
          <a:xfrm>
            <a:off x="2603500" y="1689100"/>
            <a:ext cx="8915400" cy="3886200"/>
          </a:xfrm>
        </p:spPr>
        <p:txBody>
          <a:bodyPr/>
          <a:lstStyle/>
          <a:p>
            <a:r>
              <a:rPr lang="ru-RU" sz="4000"/>
              <a:t>Химия (-26,58)</a:t>
            </a:r>
          </a:p>
          <a:p>
            <a:r>
              <a:rPr lang="ru-RU" sz="4000"/>
              <a:t>Биология (-10,80)</a:t>
            </a:r>
          </a:p>
          <a:p>
            <a:r>
              <a:rPr lang="ru-RU" sz="4000"/>
              <a:t>Физика (-2,33)</a:t>
            </a:r>
          </a:p>
          <a:p>
            <a:r>
              <a:rPr lang="ru-RU" sz="4000"/>
              <a:t>История (-10,73)</a:t>
            </a:r>
          </a:p>
          <a:p>
            <a:r>
              <a:rPr lang="ru-RU" sz="4000"/>
              <a:t>Обществознание (-9,33)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/>
              <a:t>Выпускники, не набравшие минимальное количество баллов</a:t>
            </a:r>
          </a:p>
        </p:txBody>
      </p:sp>
      <p:graphicFrame>
        <p:nvGraphicFramePr>
          <p:cNvPr id="54325" name="Group 5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58695948"/>
              </p:ext>
            </p:extLst>
          </p:nvPr>
        </p:nvGraphicFramePr>
        <p:xfrm>
          <a:off x="2589213" y="2133600"/>
          <a:ext cx="8915400" cy="4114166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8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Предмет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Количество 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Процент от общего количества сдающих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Химия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38,46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Обществознание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41,20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Биология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22,22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Информатика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entury Gothic" pitchFamily="34" charset="0"/>
                        </a:rPr>
                        <a:t>42,85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4000" b="1"/>
              <a:t>Вопрос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1577009" y="1577009"/>
            <a:ext cx="9927604" cy="5280991"/>
          </a:xfrm>
        </p:spPr>
        <p:txBody>
          <a:bodyPr/>
          <a:lstStyle/>
          <a:p>
            <a:r>
              <a:rPr lang="ru-RU" sz="6000" dirty="0"/>
              <a:t>Что происходит с преподаванием этих предметов, если в школе профильное обучение?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b="1" dirty="0"/>
              <a:t>Вопрос</a:t>
            </a:r>
          </a:p>
        </p:txBody>
      </p:sp>
      <p:sp>
        <p:nvSpPr>
          <p:cNvPr id="57347" name="Rectangle 3"/>
          <p:cNvSpPr>
            <a:spLocks noGrp="1"/>
          </p:cNvSpPr>
          <p:nvPr>
            <p:ph type="body" idx="4294967295"/>
          </p:nvPr>
        </p:nvSpPr>
        <p:spPr>
          <a:xfrm>
            <a:off x="2589213" y="1484243"/>
            <a:ext cx="8915400" cy="4535557"/>
          </a:xfrm>
        </p:spPr>
        <p:txBody>
          <a:bodyPr/>
          <a:lstStyle/>
          <a:p>
            <a:r>
              <a:rPr lang="ru-RU" sz="4800" b="1" dirty="0"/>
              <a:t>Почему на резервные дни основного периода и дополнительные сроки пересдачи у нас не хватает работников в ППЭ? Где они?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>
          <a:xfrm>
            <a:off x="2081213" y="241300"/>
            <a:ext cx="9221787" cy="1838325"/>
          </a:xfrm>
        </p:spPr>
        <p:txBody>
          <a:bodyPr/>
          <a:lstStyle/>
          <a:p>
            <a:r>
              <a:rPr lang="ru-RU" dirty="0">
                <a:latin typeface="Arial" charset="0"/>
              </a:rPr>
              <a:t>            </a:t>
            </a:r>
            <a:r>
              <a:rPr lang="ru-RU" sz="4000" dirty="0">
                <a:latin typeface="Arial" charset="0"/>
              </a:rPr>
              <a:t>Организация ЕГЭ 202</a:t>
            </a:r>
            <a:r>
              <a:rPr lang="en-US" sz="4000" dirty="0">
                <a:latin typeface="Arial" charset="0"/>
              </a:rPr>
              <a:t>5</a:t>
            </a:r>
            <a:endParaRPr lang="ru-RU" sz="4000" dirty="0">
              <a:latin typeface="Arial" charset="0"/>
            </a:endParaRPr>
          </a:p>
        </p:txBody>
      </p:sp>
      <p:sp>
        <p:nvSpPr>
          <p:cNvPr id="49155" name="Rectangle 3"/>
          <p:cNvSpPr>
            <a:spLocks noGrp="1"/>
          </p:cNvSpPr>
          <p:nvPr>
            <p:ph type="body" idx="4294967295"/>
          </p:nvPr>
        </p:nvSpPr>
        <p:spPr>
          <a:xfrm>
            <a:off x="1876425" y="1138238"/>
            <a:ext cx="9628188" cy="4881562"/>
          </a:xfrm>
        </p:spPr>
        <p:txBody>
          <a:bodyPr/>
          <a:lstStyle/>
          <a:p>
            <a:r>
              <a:rPr lang="ru-RU" sz="4400" dirty="0">
                <a:latin typeface="Arial" charset="0"/>
              </a:rPr>
              <a:t>ППЭ 9003</a:t>
            </a:r>
          </a:p>
          <a:p>
            <a:r>
              <a:rPr lang="ru-RU" sz="4400" dirty="0">
                <a:latin typeface="Arial" charset="0"/>
              </a:rPr>
              <a:t>5 аудиторий </a:t>
            </a:r>
            <a:r>
              <a:rPr lang="de-DE" sz="4400" dirty="0">
                <a:latin typeface="Arial" charset="0"/>
              </a:rPr>
              <a:t>online</a:t>
            </a:r>
          </a:p>
          <a:p>
            <a:r>
              <a:rPr lang="de-DE" sz="4400" dirty="0">
                <a:latin typeface="Arial" charset="0"/>
              </a:rPr>
              <a:t>C</a:t>
            </a:r>
            <a:r>
              <a:rPr lang="ru-RU" sz="4400" dirty="0" err="1">
                <a:latin typeface="Arial" charset="0"/>
              </a:rPr>
              <a:t>канирование</a:t>
            </a:r>
            <a:r>
              <a:rPr lang="ru-RU" sz="4400" dirty="0">
                <a:latin typeface="Arial" charset="0"/>
              </a:rPr>
              <a:t> ЭМ в аудиториях</a:t>
            </a:r>
          </a:p>
          <a:p>
            <a:r>
              <a:rPr lang="ru-RU" sz="4400" dirty="0">
                <a:latin typeface="Arial" charset="0"/>
              </a:rPr>
              <a:t>Рабочие места организаторов</a:t>
            </a:r>
          </a:p>
          <a:p>
            <a:r>
              <a:rPr lang="ru-RU" sz="4400" dirty="0">
                <a:latin typeface="Arial" charset="0"/>
              </a:rPr>
              <a:t>Количество педагогов  - 27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ru-RU" sz="4000" b="1" dirty="0"/>
              <a:t>Что делаем?</a:t>
            </a:r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2199862" y="1789042"/>
            <a:ext cx="9304752" cy="4122807"/>
          </a:xfrm>
        </p:spPr>
        <p:txBody>
          <a:bodyPr/>
          <a:lstStyle/>
          <a:p>
            <a:r>
              <a:rPr lang="ru-RU" sz="3600" dirty="0"/>
              <a:t>Готовим выпускников на сентябрь!</a:t>
            </a:r>
          </a:p>
          <a:p>
            <a:r>
              <a:rPr lang="ru-RU" sz="3600" dirty="0"/>
              <a:t>Проводим консультации по утвержденным графикам</a:t>
            </a:r>
            <a:r>
              <a:rPr lang="ru-RU" sz="3600"/>
              <a:t>, составленным в ОУ;</a:t>
            </a:r>
            <a:endParaRPr lang="ru-RU" sz="3600" dirty="0"/>
          </a:p>
          <a:p>
            <a:r>
              <a:rPr lang="ru-RU" sz="3600" dirty="0"/>
              <a:t>ВПЛ (нет 18 лет), второгодники, готовим на сентябрьские сроки;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dirty="0">
                <a:latin typeface="Arial" charset="0"/>
              </a:rPr>
              <a:t>Участники ЕГЭ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4294967295"/>
          </p:nvPr>
        </p:nvSpPr>
        <p:spPr>
          <a:xfrm>
            <a:off x="2320925" y="1554163"/>
            <a:ext cx="8915400" cy="3886200"/>
          </a:xfrm>
        </p:spPr>
        <p:txBody>
          <a:bodyPr/>
          <a:lstStyle/>
          <a:p>
            <a:r>
              <a:rPr lang="ru-RU" sz="4000" dirty="0">
                <a:latin typeface="Arial" charset="0"/>
              </a:rPr>
              <a:t>Выпускники текущего года – </a:t>
            </a:r>
            <a:r>
              <a:rPr lang="en-US" sz="4000" dirty="0">
                <a:latin typeface="Arial" charset="0"/>
              </a:rPr>
              <a:t>73</a:t>
            </a:r>
            <a:r>
              <a:rPr lang="ru-RU" sz="4000" dirty="0">
                <a:latin typeface="Arial" charset="0"/>
              </a:rPr>
              <a:t> ч.</a:t>
            </a:r>
          </a:p>
          <a:p>
            <a:r>
              <a:rPr lang="ru-RU" sz="4000" dirty="0">
                <a:latin typeface="Arial" charset="0"/>
              </a:rPr>
              <a:t>ВПЛ – 1 ч.</a:t>
            </a:r>
          </a:p>
          <a:p>
            <a:r>
              <a:rPr lang="ru-RU" sz="4000" dirty="0">
                <a:latin typeface="Arial" charset="0"/>
              </a:rPr>
              <a:t>Периоды: основной (23.05.2025-19.06.2025)</a:t>
            </a:r>
            <a:r>
              <a:rPr lang="en-US" sz="4000" dirty="0">
                <a:latin typeface="Arial" charset="0"/>
              </a:rPr>
              <a:t>,</a:t>
            </a:r>
            <a:r>
              <a:rPr lang="ru-RU" sz="4000" dirty="0">
                <a:latin typeface="Arial" charset="0"/>
              </a:rPr>
              <a:t> резервный (20.06-02.06.2025) ;</a:t>
            </a:r>
          </a:p>
          <a:p>
            <a:r>
              <a:rPr lang="ru-RU" sz="4000" dirty="0">
                <a:latin typeface="Arial" charset="0"/>
              </a:rPr>
              <a:t>Дополнительные дни 3 и 4 июля;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3643D-5116-46F2-A87A-F6351648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техники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851D06-176F-4896-8CEC-06A02040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Ноутбуки  20 шт.;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Сканеры 9 шт.;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Принтеры  10 шт.;</a:t>
            </a:r>
          </a:p>
        </p:txBody>
      </p:sp>
    </p:spTree>
    <p:extLst>
      <p:ext uri="{BB962C8B-B14F-4D97-AF65-F5344CB8AC3E}">
        <p14:creationId xmlns:p14="http://schemas.microsoft.com/office/powerpoint/2010/main" val="1962219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2425700" y="198438"/>
            <a:ext cx="9078913" cy="1706562"/>
          </a:xfrm>
        </p:spPr>
        <p:txBody>
          <a:bodyPr/>
          <a:lstStyle/>
          <a:p>
            <a:r>
              <a:rPr lang="ru-RU" dirty="0"/>
              <a:t>Результаты ЕГЭ  по </a:t>
            </a:r>
            <a:r>
              <a:rPr lang="ru-RU" b="1" dirty="0"/>
              <a:t>русскому языку </a:t>
            </a:r>
            <a:r>
              <a:rPr lang="ru-RU" dirty="0"/>
              <a:t>согласно протоколу № от 19.06.2025</a:t>
            </a:r>
          </a:p>
        </p:txBody>
      </p:sp>
      <p:graphicFrame>
        <p:nvGraphicFramePr>
          <p:cNvPr id="19516" name="Group 6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281493"/>
              </p:ext>
            </p:extLst>
          </p:nvPr>
        </p:nvGraphicFramePr>
        <p:xfrm>
          <a:off x="1113183" y="1427163"/>
          <a:ext cx="9754842" cy="5456873"/>
        </p:xfrm>
        <a:graphic>
          <a:graphicData uri="http://schemas.openxmlformats.org/drawingml/2006/table">
            <a:tbl>
              <a:tblPr/>
              <a:tblGrid>
                <a:gridCol w="2305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8470">
                  <a:extLst>
                    <a:ext uri="{9D8B030D-6E8A-4147-A177-3AD203B41FA5}">
                      <a16:colId xmlns:a16="http://schemas.microsoft.com/office/drawing/2014/main" val="1881646767"/>
                    </a:ext>
                  </a:extLst>
                </a:gridCol>
                <a:gridCol w="23492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                  Красноярский край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                Уярский район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Кол-во 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%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выпускников</a:t>
                      </a:r>
                      <a:endParaRPr lang="ru-RU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Кол-во 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выпускников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Всего результатов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14214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Всего результатов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81 до 100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7,32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81 до 90 б.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71 до 80 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61 до 70 б.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</a:t>
                      </a:r>
                      <a:r>
                        <a:rPr kumimoji="0" lang="ru-RU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миним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. (24) до 50 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64363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Менее </a:t>
                      </a:r>
                      <a:r>
                        <a:rPr kumimoji="0" 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миним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. балла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Менее </a:t>
                      </a:r>
                      <a:r>
                        <a:rPr kumimoji="0" 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миним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. балла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Средний 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55,87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Средний 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52,63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789040" y="0"/>
            <a:ext cx="9715573" cy="1905000"/>
          </a:xfrm>
        </p:spPr>
        <p:txBody>
          <a:bodyPr/>
          <a:lstStyle/>
          <a:p>
            <a:r>
              <a:rPr lang="ru-RU" dirty="0"/>
              <a:t>Результаты ЕГЭ  по </a:t>
            </a:r>
            <a:r>
              <a:rPr lang="ru-RU" b="1" dirty="0"/>
              <a:t>математике  (П) </a:t>
            </a:r>
            <a:r>
              <a:rPr lang="ru-RU" dirty="0"/>
              <a:t>согласно протоколу №  98 от 10.06.2025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625041"/>
              </p:ext>
            </p:extLst>
          </p:nvPr>
        </p:nvGraphicFramePr>
        <p:xfrm>
          <a:off x="1503255" y="1305242"/>
          <a:ext cx="9715573" cy="5425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5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0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6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9365"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 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4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888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6063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42,65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42,46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11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7,22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81 б.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71 б. до 80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14,28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616093"/>
                  </a:ext>
                </a:extLst>
              </a:tr>
              <a:tr h="404911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От 51 б. до 60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22,85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7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</a:t>
                      </a:r>
                      <a:r>
                        <a:rPr kumimoji="0" lang="ru-RU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б. до 50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38,70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050927"/>
                  </a:ext>
                </a:extLst>
              </a:tr>
              <a:tr h="998412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балла 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911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b="1" dirty="0"/>
                        <a:t>      57,21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50,93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590261" y="0"/>
            <a:ext cx="9914352" cy="1905000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математике (базовой) </a:t>
            </a:r>
            <a:r>
              <a:rPr lang="ru-RU" dirty="0"/>
              <a:t>согласно протоколу № 98 от 10.06.2025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270598"/>
              </p:ext>
            </p:extLst>
          </p:nvPr>
        </p:nvGraphicFramePr>
        <p:xfrm>
          <a:off x="1700213" y="1404731"/>
          <a:ext cx="9338848" cy="5225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1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09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9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7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2623">
                <a:tc gridSpan="3"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Красноярский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4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/>
                        <a:t>выпускников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884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8085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56,88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57,53  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963579"/>
                  </a:ext>
                </a:extLst>
              </a:tr>
              <a:tr h="538768">
                <a:tc>
                  <a:txBody>
                    <a:bodyPr/>
                    <a:lstStyle/>
                    <a:p>
                      <a:r>
                        <a:rPr lang="ru-RU" dirty="0"/>
                        <a:t>5 баллов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28,16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 баллов</a:t>
                      </a:r>
                    </a:p>
                    <a:p>
                      <a:r>
                        <a:rPr lang="ru-RU" dirty="0"/>
                        <a:t>4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17</a:t>
                      </a:r>
                    </a:p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40,47</a:t>
                      </a:r>
                    </a:p>
                    <a:p>
                      <a:pPr algn="ctr"/>
                      <a:r>
                        <a:rPr lang="ru-RU" b="1" dirty="0"/>
                        <a:t>37,71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371"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Менее минимального балла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</a:t>
                      </a:r>
                    </a:p>
                    <a:p>
                      <a:pPr algn="ctr"/>
                      <a:r>
                        <a:rPr lang="ru-RU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  <a:p>
                      <a:pPr algn="ctr"/>
                      <a:r>
                        <a:rPr lang="ru-RU" dirty="0"/>
                        <a:t>4,76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2884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 </a:t>
                      </a:r>
                      <a:r>
                        <a:rPr lang="ru-RU" b="1" dirty="0"/>
                        <a:t>4,26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4575" y="285750"/>
            <a:ext cx="9291914" cy="1281113"/>
          </a:xfrm>
        </p:spPr>
        <p:txBody>
          <a:bodyPr>
            <a:normAutofit/>
          </a:bodyPr>
          <a:lstStyle/>
          <a:p>
            <a:r>
              <a:rPr lang="ru-RU" dirty="0"/>
              <a:t>Результаты ЕГЭ  </a:t>
            </a:r>
            <a:r>
              <a:rPr lang="ru-RU" b="1" dirty="0"/>
              <a:t>по истории   </a:t>
            </a:r>
            <a:r>
              <a:rPr lang="ru-RU" dirty="0"/>
              <a:t>согласно протоколу № 92 от 05.06.2025</a:t>
            </a:r>
          </a:p>
        </p:txBody>
      </p:sp>
      <p:graphicFrame>
        <p:nvGraphicFramePr>
          <p:cNvPr id="23600" name="Group 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080263"/>
              </p:ext>
            </p:extLst>
          </p:nvPr>
        </p:nvGraphicFramePr>
        <p:xfrm>
          <a:off x="1591574" y="1522412"/>
          <a:ext cx="9674915" cy="5335588"/>
        </p:xfrm>
        <a:graphic>
          <a:graphicData uri="http://schemas.openxmlformats.org/drawingml/2006/table">
            <a:tbl>
              <a:tblPr/>
              <a:tblGrid>
                <a:gridCol w="1965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7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8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67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Красноярский край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                 Уярский район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Кол-во 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%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Выпускни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Кол-во 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выпускников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Всего результатов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Всего результатов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6,84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81 до 100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8,84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71 до 80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40,00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От </a:t>
                      </a:r>
                      <a:r>
                        <a:rPr kumimoji="0" 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миним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. б. до 50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23138"/>
                  </a:ext>
                </a:extLst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Менее минимального балла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6,86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Менее минимального балла (32б.)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Средний 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55,51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Средний балл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cs typeface="Arial" charset="0"/>
                        </a:rPr>
                        <a:t>55,40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CD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2324100" y="220663"/>
            <a:ext cx="9180513" cy="1684337"/>
          </a:xfrm>
        </p:spPr>
        <p:txBody>
          <a:bodyPr/>
          <a:lstStyle/>
          <a:p>
            <a:r>
              <a:rPr lang="ru-RU" dirty="0"/>
              <a:t>Результаты ЕГЭ  </a:t>
            </a:r>
            <a:r>
              <a:rPr lang="ru-RU" b="1" dirty="0"/>
              <a:t>по физике   </a:t>
            </a:r>
            <a:r>
              <a:rPr lang="ru-RU" dirty="0"/>
              <a:t>согласно протоколу № 115 от19.06.2025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916243"/>
              </p:ext>
            </p:extLst>
          </p:nvPr>
        </p:nvGraphicFramePr>
        <p:xfrm>
          <a:off x="1338470" y="1351722"/>
          <a:ext cx="10442712" cy="537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50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08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1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1282">
                <a:tc gridSpan="3">
                  <a:txBody>
                    <a:bodyPr/>
                    <a:lstStyle/>
                    <a:p>
                      <a:r>
                        <a:rPr lang="ru-RU" dirty="0"/>
                        <a:t>Красноярский</a:t>
                      </a:r>
                      <a:r>
                        <a:rPr lang="ru-RU" baseline="0" dirty="0"/>
                        <a:t> край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                 </a:t>
                      </a:r>
                      <a:r>
                        <a:rPr lang="ru-RU" dirty="0" err="1"/>
                        <a:t>Уярский</a:t>
                      </a:r>
                      <a:r>
                        <a:rPr lang="ru-RU" dirty="0"/>
                        <a:t> район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982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Кол-во </a:t>
                      </a:r>
                    </a:p>
                    <a:p>
                      <a:pPr algn="l"/>
                      <a:r>
                        <a:rPr lang="ru-RU" dirty="0"/>
                        <a:t>выпускников</a:t>
                      </a: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  %</a:t>
                      </a:r>
                      <a:r>
                        <a:rPr lang="ru-RU" baseline="0" dirty="0"/>
                        <a:t> </a:t>
                      </a:r>
                    </a:p>
                    <a:p>
                      <a:r>
                        <a:rPr lang="ru-RU" baseline="0" dirty="0" err="1"/>
                        <a:t>Выпускни</a:t>
                      </a:r>
                      <a:endParaRPr lang="ru-RU" baseline="0" dirty="0"/>
                    </a:p>
                    <a:p>
                      <a:r>
                        <a:rPr lang="ru-RU" baseline="0" dirty="0"/>
                        <a:t>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Кол-во выпускников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выпускников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539">
                <a:tc>
                  <a:txBody>
                    <a:bodyPr/>
                    <a:lstStyle/>
                    <a:p>
                      <a:r>
                        <a:rPr lang="ru-RU" dirty="0"/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результатов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12,3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84888"/>
                  </a:ext>
                </a:extLst>
              </a:tr>
              <a:tr h="793950">
                <a:tc>
                  <a:txBody>
                    <a:bodyPr/>
                    <a:lstStyle/>
                    <a:p>
                      <a:r>
                        <a:rPr lang="ru-RU" dirty="0"/>
                        <a:t>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61 б. до 70 б.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51 б. до 60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  <a:p>
                      <a:pPr algn="ctr"/>
                      <a:r>
                        <a:rPr lang="ru-RU" b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49,3</a:t>
                      </a:r>
                    </a:p>
                    <a:p>
                      <a:pPr algn="ctr"/>
                      <a:r>
                        <a:rPr lang="ru-RU" dirty="0"/>
                        <a:t>22,22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404">
                <a:tc>
                  <a:txBody>
                    <a:bodyPr/>
                    <a:lstStyle/>
                    <a:p>
                      <a:r>
                        <a:rPr lang="ru-RU" dirty="0"/>
                        <a:t>От 81 до 100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до 50 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33,3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618">
                <a:tc>
                  <a:txBody>
                    <a:bodyPr/>
                    <a:lstStyle/>
                    <a:p>
                      <a:r>
                        <a:rPr lang="ru-RU" dirty="0"/>
                        <a:t>Менее </a:t>
                      </a:r>
                      <a:r>
                        <a:rPr lang="ru-RU" dirty="0" err="1"/>
                        <a:t>миним</a:t>
                      </a:r>
                      <a:r>
                        <a:rPr lang="ru-RU" dirty="0"/>
                        <a:t>.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5,66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Менее </a:t>
                      </a:r>
                      <a:r>
                        <a:rPr kumimoji="0" lang="ru-RU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миним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б. (36 б.)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4404"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57,90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Средний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    </a:t>
                      </a:r>
                      <a:r>
                        <a:rPr lang="ru-RU" b="1" dirty="0"/>
                        <a:t>54,55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1548</TotalTime>
  <Words>1184</Words>
  <Application>Microsoft Office PowerPoint</Application>
  <PresentationFormat>Широкоэкранный</PresentationFormat>
  <Paragraphs>449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Легкий дым</vt:lpstr>
      <vt:lpstr>Краткие итоги проведения ГИА 2025</vt:lpstr>
      <vt:lpstr>            Организация ЕГЭ 2025</vt:lpstr>
      <vt:lpstr>Участники ЕГЭ</vt:lpstr>
      <vt:lpstr>Количество техники</vt:lpstr>
      <vt:lpstr>Результаты ЕГЭ  по русскому языку согласно протоколу № от 19.06.2025</vt:lpstr>
      <vt:lpstr>Результаты ЕГЭ  по математике  (П) согласно протоколу №  98 от 10.06.2025</vt:lpstr>
      <vt:lpstr>Результаты ЕГЭ  по математике (базовой) согласно протоколу № 98 от 10.06.2025</vt:lpstr>
      <vt:lpstr>Результаты ЕГЭ  по истории   согласно протоколу № 92 от 05.06.2025</vt:lpstr>
      <vt:lpstr>Результаты ЕГЭ  по физике   согласно протоколу № 115 от19.06.2025</vt:lpstr>
      <vt:lpstr>Результаты ЕГЭ  по обществознанию   согласно протоколу №  115 от 19.06.2025</vt:lpstr>
      <vt:lpstr>Результаты ЕГЭ  по химии   согласно протоколу № 92  от 05.06.2025</vt:lpstr>
      <vt:lpstr>Результаты ЕГЭ  по литературе   согласно протоколу № 92  от 05.06.2025</vt:lpstr>
      <vt:lpstr>Результаты ЕГЭ  по биологии   согласно протоколу №  от </vt:lpstr>
      <vt:lpstr>Результаты ЕГЭ  по информатике   согласно протоколу №  от </vt:lpstr>
      <vt:lpstr>Результаты ЕГЭ  по иностранному языку   согласно протоколу №   от </vt:lpstr>
      <vt:lpstr>                  СТБ по предметам</vt:lpstr>
      <vt:lpstr>Выпускники, не набравшие минимальное количество баллов</vt:lpstr>
      <vt:lpstr>Вопрос</vt:lpstr>
      <vt:lpstr>Вопрос</vt:lpstr>
      <vt:lpstr>Что делаем?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проведения ГИА</dc:title>
  <dc:creator>Leoniheva</dc:creator>
  <cp:lastModifiedBy>Miller</cp:lastModifiedBy>
  <cp:revision>194</cp:revision>
  <dcterms:created xsi:type="dcterms:W3CDTF">2021-06-09T04:33:04Z</dcterms:created>
  <dcterms:modified xsi:type="dcterms:W3CDTF">2025-06-30T14:57:03Z</dcterms:modified>
</cp:coreProperties>
</file>