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4" r:id="rId4"/>
    <p:sldId id="260" r:id="rId5"/>
    <p:sldId id="261" r:id="rId6"/>
    <p:sldId id="262" r:id="rId7"/>
    <p:sldId id="265" r:id="rId8"/>
    <p:sldId id="263" r:id="rId9"/>
    <p:sldId id="258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4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5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6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7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7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0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12" rIns="45712"/>
          <a:lstStyle>
            <a:lvl1pPr marL="0" marR="63998" indent="0" algn="r">
              <a:buNone/>
              <a:defRPr>
                <a:solidFill>
                  <a:schemeClr val="tx2"/>
                </a:solidFill>
              </a:defRPr>
            </a:lvl1pPr>
            <a:lvl2pPr marL="457121" indent="0" algn="ctr">
              <a:buNone/>
            </a:lvl2pPr>
            <a:lvl3pPr marL="914242" indent="0" algn="ctr">
              <a:buNone/>
            </a:lvl3pPr>
            <a:lvl4pPr marL="1371364" indent="0" algn="ctr">
              <a:buNone/>
            </a:lvl4pPr>
            <a:lvl5pPr marL="1828484" indent="0" algn="ctr">
              <a:buNone/>
            </a:lvl5pPr>
            <a:lvl6pPr marL="2285605" indent="0" algn="ctr">
              <a:buNone/>
            </a:lvl6pPr>
            <a:lvl7pPr marL="2742726" indent="0" algn="ctr">
              <a:buNone/>
            </a:lvl7pPr>
            <a:lvl8pPr marL="3199847" indent="0" algn="ctr">
              <a:buNone/>
            </a:lvl8pPr>
            <a:lvl9pPr marL="365696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3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24" rIns="91424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8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8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24" tIns="0" rIns="91424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5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9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2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4" tIns="45712" rIns="91424" bIns="4571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5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3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9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2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4" tIns="45712" rIns="91424" bIns="4571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5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4" tIns="45712" rIns="91424" bIns="457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 lIns="91424" tIns="45712" rIns="91424" bIns="45712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lIns="91424" tIns="45712" rIns="91424" bIns="45712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6B326D-C4C7-4657-A96C-106F13D1CCC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5" y="4805958"/>
            <a:ext cx="2350681" cy="273844"/>
          </a:xfrm>
          <a:prstGeom prst="rect">
            <a:avLst/>
          </a:prstGeom>
        </p:spPr>
        <p:txBody>
          <a:bodyPr vert="horz" lIns="91424" tIns="45712" rIns="91424" bIns="45712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lIns="91424" tIns="45712" rIns="91424" bIns="45712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82C80E-10B1-43AB-A9E1-099C880304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697" indent="-255988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84" indent="-22856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387" indent="-22856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02" indent="-22856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4" indent="-22856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24" indent="-2285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84" indent="-2285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44" indent="-2285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05" indent="-22856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100" dirty="0"/>
              <a:t>Проектируем школьную программу повышения качество </a:t>
            </a:r>
            <a:r>
              <a:rPr lang="ru-RU" sz="3100" dirty="0" err="1"/>
              <a:t>естественно-научного</a:t>
            </a:r>
            <a:r>
              <a:rPr lang="ru-RU" sz="3100" dirty="0"/>
              <a:t> и математического образования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297" y="2957507"/>
            <a:ext cx="7772400" cy="8997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Практический семинар</a:t>
            </a:r>
          </a:p>
          <a:p>
            <a:r>
              <a:rPr lang="ru-RU" sz="2100" dirty="0"/>
              <a:t>автор: Васильева И.С. ведущий специалист </a:t>
            </a:r>
          </a:p>
          <a:p>
            <a:r>
              <a:rPr lang="ru-RU" sz="2100" dirty="0"/>
              <a:t>Отдела образования администрации Уярского района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577" y="2147417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r>
              <a:rPr lang="ru-RU" sz="1000" dirty="0"/>
              <a:t>Образовательная среда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5823" y="655718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r>
              <a:rPr lang="ru-RU" sz="1000" dirty="0"/>
              <a:t>Урочная деятельность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1860" y="655718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r>
              <a:rPr lang="ru-RU" sz="1000" dirty="0"/>
              <a:t>Внеурочная деятельность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7897" y="655718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r>
              <a:rPr lang="ru-RU" sz="1000" dirty="0"/>
              <a:t>Дополнительное образование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126" y="4153354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r>
              <a:rPr lang="ru-RU" sz="1000" dirty="0"/>
              <a:t>Воспитательная среда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9012" y="4153354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r>
              <a:rPr lang="ru-RU" sz="1000" dirty="0"/>
              <a:t>Пространственная среда</a:t>
            </a:r>
            <a:endParaRPr lang="ru-RU" sz="10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686743" y="4847717"/>
            <a:ext cx="457257" cy="2957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5823" y="925749"/>
            <a:ext cx="2365977" cy="797545"/>
          </a:xfrm>
          <a:prstGeom prst="rect">
            <a:avLst/>
          </a:prstGeom>
          <a:noFill/>
        </p:spPr>
        <p:txBody>
          <a:bodyPr wrap="square" lIns="58311" tIns="29156" rIns="58311" bIns="2915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/>
              <a:t>Учебные планы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Содержание по предметам на базовом и углубленном уровне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Взаимозачет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Сетевое взаимодействие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Кодификаторы, подготовка ГИА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337577" y="925748"/>
            <a:ext cx="2365977" cy="1043766"/>
          </a:xfrm>
          <a:prstGeom prst="rect">
            <a:avLst/>
          </a:prstGeom>
          <a:noFill/>
        </p:spPr>
        <p:txBody>
          <a:bodyPr wrap="square" lIns="58311" tIns="29156" rIns="58311" bIns="2915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/>
              <a:t>Программы центра «Точка роста»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Математическое образование – внедрение новых программ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Экскурсии в рамках профориентации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События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Олимпиады, конкурсы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Подготовка ГИА</a:t>
            </a:r>
          </a:p>
          <a:p>
            <a:pPr>
              <a:buFont typeface="Arial" pitchFamily="34" charset="0"/>
              <a:buChar char="•"/>
            </a:pP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7897" y="925748"/>
            <a:ext cx="2365977" cy="1043766"/>
          </a:xfrm>
          <a:prstGeom prst="rect">
            <a:avLst/>
          </a:prstGeom>
          <a:noFill/>
        </p:spPr>
        <p:txBody>
          <a:bodyPr wrap="square" lIns="58311" tIns="29156" rIns="58311" bIns="2915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/>
              <a:t>Программы центра «Точка роста»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Математическое образование – внедрение новых программ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Работа с навигатором, участие в мероприятиях;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Сетевые программы с </a:t>
            </a:r>
            <a:r>
              <a:rPr lang="ru-RU" sz="800" dirty="0" err="1"/>
              <a:t>Кванториумом</a:t>
            </a:r>
            <a:r>
              <a:rPr lang="ru-RU" sz="800" dirty="0"/>
              <a:t>, Краевым дворцом Пионеров, Спутник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Олимпиады, конкурсы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994" y="2957507"/>
            <a:ext cx="2365977" cy="1166877"/>
          </a:xfrm>
          <a:prstGeom prst="rect">
            <a:avLst/>
          </a:prstGeom>
          <a:noFill/>
        </p:spPr>
        <p:txBody>
          <a:bodyPr wrap="square" lIns="58311" tIns="29156" rIns="58311" bIns="2915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/>
              <a:t>Включение в план работы воспитательной деятельности мероприятий ЕНМО;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Подготовка к событиям: организация пространства, </a:t>
            </a:r>
            <a:r>
              <a:rPr lang="ru-RU" sz="800" dirty="0" err="1"/>
              <a:t>медиасопровождение</a:t>
            </a:r>
            <a:r>
              <a:rPr lang="ru-RU" sz="80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Подготовка к изменениям пространственной среды (обсуждение, конкурсы рисунков и т.д., голосование)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Профориентация;</a:t>
            </a:r>
          </a:p>
          <a:p>
            <a:pPr>
              <a:buFont typeface="Arial" pitchFamily="34" charset="0"/>
              <a:buChar char="•"/>
            </a:pP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94749" y="3266113"/>
            <a:ext cx="2365977" cy="920656"/>
          </a:xfrm>
          <a:prstGeom prst="rect">
            <a:avLst/>
          </a:prstGeom>
          <a:noFill/>
        </p:spPr>
        <p:txBody>
          <a:bodyPr wrap="square" lIns="58311" tIns="29156" rIns="58311" bIns="2915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/>
              <a:t>Ремонт кабинетов центра «Точка роста», математики;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Оформление коридоров, рекреаций, информационных стендов, выставки в библиотеке;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Наполнение кабинетов </a:t>
            </a:r>
          </a:p>
          <a:p>
            <a:pPr>
              <a:buFont typeface="Arial" pitchFamily="34" charset="0"/>
              <a:buChar char="•"/>
            </a:pPr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7897" y="4153354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r>
              <a:rPr lang="ru-RU" sz="1000" dirty="0"/>
              <a:t>Информационная среда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7897" y="3343265"/>
            <a:ext cx="2365977" cy="551324"/>
          </a:xfrm>
          <a:prstGeom prst="rect">
            <a:avLst/>
          </a:prstGeom>
          <a:noFill/>
        </p:spPr>
        <p:txBody>
          <a:bodyPr wrap="square" lIns="58311" tIns="29156" rIns="58311" bIns="2915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/>
              <a:t>Страница на сайте;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Информационные стенды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err="1"/>
              <a:t>Медиасопровождение</a:t>
            </a:r>
            <a:r>
              <a:rPr lang="ru-RU" sz="800" dirty="0"/>
              <a:t> событий</a:t>
            </a:r>
          </a:p>
          <a:p>
            <a:pPr>
              <a:buFont typeface="Arial" pitchFamily="34" charset="0"/>
              <a:buChar char="•"/>
            </a:pPr>
            <a:endParaRPr lang="ru-RU" sz="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086" y="218631"/>
            <a:ext cx="8795263" cy="4590510"/>
          </a:xfrm>
          <a:prstGeom prst="roundRect">
            <a:avLst/>
          </a:prstGeom>
          <a:noFill/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952B14-5CDC-4606-ADCA-7F9A00EE23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"/>
            <a:ext cx="9107171" cy="50013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940" t="3242" r="2455"/>
          <a:stretch>
            <a:fillRect/>
          </a:stretch>
        </p:blipFill>
        <p:spPr bwMode="auto">
          <a:xfrm>
            <a:off x="323530" y="20538"/>
            <a:ext cx="818542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1224136" cy="287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119" y="2499742"/>
            <a:ext cx="1251317" cy="26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1224136" cy="304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251141"/>
            <a:ext cx="1386818" cy="28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994126"/>
            <a:ext cx="1627490" cy="31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-1"/>
            <a:ext cx="1296144" cy="29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8034" y="0"/>
            <a:ext cx="160596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1807" y="2211710"/>
            <a:ext cx="146219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4366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12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512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3274" y="0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1100" dirty="0"/>
              <a:t>Муниципальный уровень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57" y="411510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1000" dirty="0"/>
              <a:t>Методическая плоскость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7897" y="527237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1000" dirty="0"/>
              <a:t>События, мероприятия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7897" y="2648901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1000" dirty="0"/>
              <a:t>Взаимодействие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1" y="180057"/>
            <a:ext cx="8435223" cy="47833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38178" y="720117"/>
            <a:ext cx="405823" cy="3934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8306" tIns="29154" rIns="58306" bIns="29154" rtlCol="0" anchor="ctr"/>
          <a:lstStyle/>
          <a:p>
            <a:pPr algn="ctr"/>
            <a:r>
              <a:rPr lang="ru-RU" sz="1000" dirty="0"/>
              <a:t>Муниципальная программа повышения качества ЕНМО (отдельный муниципальный проект)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4389" y="3806173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1000" dirty="0"/>
              <a:t>Муниципальная команда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7897" y="797268"/>
            <a:ext cx="2365977" cy="1536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8306" tIns="29154" rIns="58306" bIns="29154" rtlCol="0">
            <a:spAutoFit/>
          </a:bodyPr>
          <a:lstStyle/>
          <a:p>
            <a:r>
              <a:rPr lang="ru-RU" sz="800" dirty="0"/>
              <a:t>Не менее 3 событий за год: каникулярные по предметам математика (базовый, одаренные), информатика, физика, Точка роста;</a:t>
            </a:r>
          </a:p>
          <a:p>
            <a:endParaRPr lang="ru-RU" sz="800" dirty="0"/>
          </a:p>
          <a:p>
            <a:r>
              <a:rPr lang="ru-RU" sz="800" dirty="0"/>
              <a:t>Муниципальный уровень: НПК </a:t>
            </a:r>
            <a:r>
              <a:rPr lang="ru-RU" sz="800" dirty="0" err="1"/>
              <a:t>школа+доу</a:t>
            </a:r>
            <a:r>
              <a:rPr lang="ru-RU" sz="800" dirty="0"/>
              <a:t>, </a:t>
            </a:r>
            <a:r>
              <a:rPr lang="ru-RU" sz="800" dirty="0" err="1"/>
              <a:t>ВСоШ</a:t>
            </a:r>
            <a:r>
              <a:rPr lang="ru-RU" sz="800" dirty="0"/>
              <a:t>, олимпиада начальных классов;</a:t>
            </a:r>
          </a:p>
          <a:p>
            <a:endParaRPr lang="ru-RU" sz="800" dirty="0"/>
          </a:p>
          <a:p>
            <a:r>
              <a:rPr lang="ru-RU" sz="800" u="sng" dirty="0"/>
              <a:t>Педагогический марафон</a:t>
            </a:r>
          </a:p>
          <a:p>
            <a:endParaRPr lang="ru-RU" sz="800" dirty="0"/>
          </a:p>
          <a:p>
            <a:r>
              <a:rPr lang="ru-RU" sz="800" dirty="0"/>
              <a:t>Участие в мероприятиях регионального уровня по отдельному плану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029" y="2301721"/>
            <a:ext cx="2365977" cy="305099"/>
          </a:xfrm>
          <a:prstGeom prst="rect">
            <a:avLst/>
          </a:prstGeom>
          <a:noFill/>
        </p:spPr>
        <p:txBody>
          <a:bodyPr wrap="square" lIns="58306" tIns="29154" rIns="58306" bIns="29154" rtlCol="0">
            <a:spAutoFit/>
          </a:bodyPr>
          <a:lstStyle/>
          <a:p>
            <a:r>
              <a:rPr lang="ru-RU" sz="800" i="1" dirty="0"/>
              <a:t>Контроль через </a:t>
            </a:r>
            <a:r>
              <a:rPr lang="ru-RU" sz="800" i="1" dirty="0" err="1"/>
              <a:t>Яндекс-календарь</a:t>
            </a:r>
            <a:endParaRPr lang="ru-RU" sz="800" i="1" dirty="0"/>
          </a:p>
          <a:p>
            <a:r>
              <a:rPr lang="ru-RU" sz="800" i="1" dirty="0"/>
              <a:t>Утверждаем план мероприятий</a:t>
            </a:r>
            <a:endParaRPr lang="ru-RU" sz="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4389" y="4153355"/>
            <a:ext cx="2365977" cy="551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8306" tIns="29154" rIns="58306" bIns="29154" rtlCol="0">
            <a:spAutoFit/>
          </a:bodyPr>
          <a:lstStyle/>
          <a:p>
            <a:r>
              <a:rPr lang="ru-RU" sz="800" dirty="0"/>
              <a:t>Административная команда ДОУ</a:t>
            </a:r>
          </a:p>
          <a:p>
            <a:r>
              <a:rPr lang="ru-RU" sz="800" dirty="0"/>
              <a:t>12 школьных </a:t>
            </a:r>
            <a:r>
              <a:rPr lang="ru-RU" sz="800" dirty="0" err="1"/>
              <a:t>команд+</a:t>
            </a:r>
            <a:r>
              <a:rPr lang="ru-RU" sz="800" dirty="0"/>
              <a:t> команда завучей</a:t>
            </a:r>
          </a:p>
          <a:p>
            <a:r>
              <a:rPr lang="ru-RU" sz="800" dirty="0"/>
              <a:t>Муниципальный координатор (учебная и воспитательная работа)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17897" y="2918930"/>
            <a:ext cx="2365977" cy="174105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>
              <a:buFont typeface="Arial" pitchFamily="34" charset="0"/>
              <a:buChar char="•"/>
            </a:pPr>
            <a:r>
              <a:rPr lang="ru-RU" sz="800" u="sng" dirty="0"/>
              <a:t>Межмуниципальное: </a:t>
            </a:r>
            <a:r>
              <a:rPr lang="ru-RU" sz="800" u="sng" dirty="0" err="1"/>
              <a:t>Манский</a:t>
            </a:r>
            <a:r>
              <a:rPr lang="ru-RU" sz="800" u="sng" dirty="0"/>
              <a:t>, Партизанский районы;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Высшие учебные заведения: СФУ (в том числе Физико-математическая школа), КГПУ (педагогический </a:t>
            </a:r>
            <a:r>
              <a:rPr lang="ru-RU" sz="800" dirty="0" err="1"/>
              <a:t>Кванториум</a:t>
            </a:r>
            <a:r>
              <a:rPr lang="ru-RU" sz="800" dirty="0"/>
              <a:t>), Университет </a:t>
            </a:r>
            <a:r>
              <a:rPr lang="ru-RU" sz="800" dirty="0" err="1"/>
              <a:t>Решетнева</a:t>
            </a:r>
            <a:r>
              <a:rPr lang="ru-RU" sz="800" dirty="0"/>
              <a:t>, и </a:t>
            </a:r>
            <a:r>
              <a:rPr lang="ru-RU" sz="800" dirty="0" err="1"/>
              <a:t>др</a:t>
            </a:r>
            <a:r>
              <a:rPr lang="ru-RU" sz="80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СПО: </a:t>
            </a:r>
            <a:r>
              <a:rPr lang="ru-RU" sz="800" dirty="0" err="1"/>
              <a:t>Уярский</a:t>
            </a:r>
            <a:r>
              <a:rPr lang="ru-RU" sz="800" dirty="0"/>
              <a:t> сельскохозяйственный техникум и </a:t>
            </a:r>
            <a:r>
              <a:rPr lang="ru-RU" sz="800" dirty="0" err="1"/>
              <a:t>др</a:t>
            </a:r>
            <a:r>
              <a:rPr lang="ru-RU" sz="80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ДОП: МБОУ ДО «ЦДО «Пионер», </a:t>
            </a:r>
            <a:r>
              <a:rPr lang="ru-RU" sz="800" dirty="0" err="1"/>
              <a:t>Кванториум</a:t>
            </a:r>
            <a:r>
              <a:rPr lang="ru-RU" sz="800" dirty="0"/>
              <a:t>, Красноярский дворец Пионеров, Станция Юннаты, Школа космонавтики и Спутник;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Дошкольные учреждения: ученическое наставничество, преемственность;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ИРО</a:t>
            </a:r>
            <a:endParaRPr lang="ru-RU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00192" y="4659982"/>
            <a:ext cx="2263109" cy="305099"/>
          </a:xfrm>
          <a:prstGeom prst="rect">
            <a:avLst/>
          </a:prstGeom>
          <a:noFill/>
        </p:spPr>
        <p:txBody>
          <a:bodyPr wrap="square" lIns="58306" tIns="29154" rIns="58306" bIns="29154" rtlCol="0">
            <a:spAutoFit/>
          </a:bodyPr>
          <a:lstStyle/>
          <a:p>
            <a:r>
              <a:rPr lang="ru-RU" sz="800" i="1" dirty="0"/>
              <a:t>Заключение </a:t>
            </a:r>
            <a:r>
              <a:rPr lang="ru-RU" sz="800" i="1" dirty="0"/>
              <a:t>д</a:t>
            </a:r>
            <a:r>
              <a:rPr lang="ru-RU" sz="800" i="1" dirty="0"/>
              <a:t>оговоров о сетевом взаимодействии</a:t>
            </a:r>
            <a:endParaRPr lang="ru-RU" sz="800" i="1" dirty="0"/>
          </a:p>
        </p:txBody>
      </p:sp>
      <p:sp>
        <p:nvSpPr>
          <p:cNvPr id="25" name="Двойная стрелка влево/вверх 24"/>
          <p:cNvSpPr/>
          <p:nvPr/>
        </p:nvSpPr>
        <p:spPr>
          <a:xfrm rot="16200000">
            <a:off x="7966664" y="1928822"/>
            <a:ext cx="617211" cy="822949"/>
          </a:xfrm>
          <a:prstGeom prst="leftUpArrow">
            <a:avLst>
              <a:gd name="adj1" fmla="val 15771"/>
              <a:gd name="adj2" fmla="val 240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3131841" y="604390"/>
            <a:ext cx="2417411" cy="115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7257" y="874420"/>
            <a:ext cx="925817" cy="154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900" dirty="0"/>
              <a:t>Субъекты</a:t>
            </a:r>
            <a:endParaRPr lang="ru-RU" sz="900" dirty="0"/>
          </a:p>
        </p:txBody>
      </p:sp>
      <p:sp>
        <p:nvSpPr>
          <p:cNvPr id="28" name="Овал 27"/>
          <p:cNvSpPr/>
          <p:nvPr/>
        </p:nvSpPr>
        <p:spPr>
          <a:xfrm>
            <a:off x="1228772" y="758691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РМО по предметам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948852" y="758691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Творческие группы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668932" y="758691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РМА+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агенты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389012" y="758691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Школьная команда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7257" y="1453055"/>
            <a:ext cx="1440160" cy="154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900" dirty="0"/>
              <a:t>Рамки, направления</a:t>
            </a:r>
            <a:endParaRPr lang="ru-RU" sz="900" dirty="0"/>
          </a:p>
        </p:txBody>
      </p:sp>
      <p:sp>
        <p:nvSpPr>
          <p:cNvPr id="35" name="Овал 34"/>
          <p:cNvSpPr/>
          <p:nvPr/>
        </p:nvSpPr>
        <p:spPr>
          <a:xfrm>
            <a:off x="1125903" y="1723084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Работа с результатами </a:t>
            </a:r>
            <a:r>
              <a:rPr lang="ru-RU" sz="800" dirty="0" err="1">
                <a:solidFill>
                  <a:schemeClr val="tx1"/>
                </a:solidFill>
              </a:rPr>
              <a:t>монит.процедур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845983" y="1723084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Педагогические технологии</a:t>
            </a:r>
          </a:p>
        </p:txBody>
      </p:sp>
      <p:sp>
        <p:nvSpPr>
          <p:cNvPr id="37" name="Овал 36"/>
          <p:cNvSpPr/>
          <p:nvPr/>
        </p:nvSpPr>
        <p:spPr>
          <a:xfrm>
            <a:off x="2566063" y="1723084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Повышение </a:t>
            </a:r>
            <a:r>
              <a:rPr lang="ru-RU" sz="800" dirty="0" err="1">
                <a:solidFill>
                  <a:schemeClr val="tx1"/>
                </a:solidFill>
              </a:rPr>
              <a:t>квал</a:t>
            </a:r>
            <a:r>
              <a:rPr lang="ru-RU" sz="800" dirty="0">
                <a:solidFill>
                  <a:schemeClr val="tx1"/>
                </a:solidFill>
              </a:rPr>
              <a:t>: оценка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3286143" y="1723084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Наставничество</a:t>
            </a:r>
          </a:p>
        </p:txBody>
      </p:sp>
      <p:sp>
        <p:nvSpPr>
          <p:cNvPr id="39" name="Овал 38"/>
          <p:cNvSpPr/>
          <p:nvPr/>
        </p:nvSpPr>
        <p:spPr>
          <a:xfrm>
            <a:off x="2926103" y="4114778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Проектный подход</a:t>
            </a:r>
          </a:p>
        </p:txBody>
      </p:sp>
      <p:sp>
        <p:nvSpPr>
          <p:cNvPr id="40" name="Овал 39"/>
          <p:cNvSpPr/>
          <p:nvPr/>
        </p:nvSpPr>
        <p:spPr>
          <a:xfrm>
            <a:off x="3594749" y="4114778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Педагогические технологии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4314829" y="4114778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Управленские ходы</a:t>
            </a:r>
          </a:p>
        </p:txBody>
      </p:sp>
      <p:sp>
        <p:nvSpPr>
          <p:cNvPr id="42" name="Овал 41"/>
          <p:cNvSpPr/>
          <p:nvPr/>
        </p:nvSpPr>
        <p:spPr>
          <a:xfrm>
            <a:off x="5446383" y="565813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ИРО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СФУ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КГПУ</a:t>
            </a:r>
          </a:p>
        </p:txBody>
      </p:sp>
      <p:sp>
        <p:nvSpPr>
          <p:cNvPr id="43" name="Овал 42"/>
          <p:cNvSpPr/>
          <p:nvPr/>
        </p:nvSpPr>
        <p:spPr>
          <a:xfrm>
            <a:off x="4109092" y="758691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Команда Завучей</a:t>
            </a:r>
          </a:p>
        </p:txBody>
      </p:sp>
      <p:sp>
        <p:nvSpPr>
          <p:cNvPr id="44" name="Овал 43"/>
          <p:cNvSpPr/>
          <p:nvPr/>
        </p:nvSpPr>
        <p:spPr>
          <a:xfrm>
            <a:off x="405823" y="1723084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Учебная деятельность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8692" y="2378872"/>
            <a:ext cx="925817" cy="1166873"/>
          </a:xfrm>
          <a:prstGeom prst="rect">
            <a:avLst/>
          </a:prstGeom>
          <a:noFill/>
        </p:spPr>
        <p:txBody>
          <a:bodyPr wrap="square" lIns="58306" tIns="29154" rIns="58306" bIns="29154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/>
              <a:t>Учебные планы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Содержание по предметам на базовом и углубленном уровне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err="1"/>
              <a:t>Внеурочка</a:t>
            </a:r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800" dirty="0"/>
              <a:t>Доп.образ</a:t>
            </a:r>
            <a:endParaRPr lang="ru-RU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2051721" y="2340297"/>
            <a:ext cx="925817" cy="428209"/>
          </a:xfrm>
          <a:prstGeom prst="rect">
            <a:avLst/>
          </a:prstGeom>
          <a:noFill/>
        </p:spPr>
        <p:txBody>
          <a:bodyPr wrap="square" lIns="58306" tIns="29154" rIns="58306" bIns="29154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" dirty="0" err="1"/>
              <a:t>Пед.марафон</a:t>
            </a:r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800" dirty="0"/>
              <a:t>Семинары</a:t>
            </a:r>
          </a:p>
          <a:p>
            <a:pPr>
              <a:buFont typeface="Arial" pitchFamily="34" charset="0"/>
              <a:buChar char="•"/>
            </a:pPr>
            <a:r>
              <a:rPr lang="ru-RU" sz="800" dirty="0"/>
              <a:t>Встреча с ИРО</a:t>
            </a:r>
            <a:endParaRPr lang="ru-RU" sz="800" dirty="0"/>
          </a:p>
        </p:txBody>
      </p:sp>
      <p:sp>
        <p:nvSpPr>
          <p:cNvPr id="47" name="Овал 46"/>
          <p:cNvSpPr/>
          <p:nvPr/>
        </p:nvSpPr>
        <p:spPr>
          <a:xfrm>
            <a:off x="5034909" y="4114778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Привлекательность ЕНМО: </a:t>
            </a:r>
            <a:r>
              <a:rPr lang="ru-RU" sz="800" dirty="0" err="1">
                <a:solidFill>
                  <a:schemeClr val="tx1"/>
                </a:solidFill>
              </a:rPr>
              <a:t>медиа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03554" y="1414480"/>
            <a:ext cx="405823" cy="200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58306" tIns="29154" rIns="58306" bIns="29154" rtlCol="0" anchor="ctr"/>
          <a:lstStyle/>
          <a:p>
            <a:pPr algn="ctr"/>
            <a:r>
              <a:rPr lang="ru-RU" sz="1000" dirty="0"/>
              <a:t>Организационная деятельность</a:t>
            </a:r>
            <a:endParaRPr lang="ru-RU" sz="1000" dirty="0"/>
          </a:p>
        </p:txBody>
      </p:sp>
      <p:sp>
        <p:nvSpPr>
          <p:cNvPr id="50" name="Овал 49"/>
          <p:cNvSpPr/>
          <p:nvPr/>
        </p:nvSpPr>
        <p:spPr>
          <a:xfrm>
            <a:off x="4829172" y="758691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ДОУ</a:t>
            </a:r>
          </a:p>
        </p:txBody>
      </p:sp>
      <p:sp>
        <p:nvSpPr>
          <p:cNvPr id="51" name="Левая фигурная скобка 50"/>
          <p:cNvSpPr/>
          <p:nvPr/>
        </p:nvSpPr>
        <p:spPr>
          <a:xfrm rot="16200000">
            <a:off x="3228279" y="-456442"/>
            <a:ext cx="270030" cy="3857571"/>
          </a:xfrm>
          <a:prstGeom prst="leftBrace">
            <a:avLst>
              <a:gd name="adj1" fmla="val 75521"/>
              <a:gd name="adj2" fmla="val 50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8306" tIns="29154" rIns="58306" bIns="29154"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>
            <a:stCxn id="51" idx="1"/>
          </p:cNvCxnSpPr>
          <p:nvPr/>
        </p:nvCxnSpPr>
        <p:spPr>
          <a:xfrm>
            <a:off x="3399594" y="1607358"/>
            <a:ext cx="2149657" cy="65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771801" y="2494599"/>
            <a:ext cx="2777451" cy="135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3954789" y="1723084"/>
            <a:ext cx="771514" cy="57863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Проф.конкурсы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668932" y="3150386"/>
            <a:ext cx="2365977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6" tIns="29154" rIns="58306" bIns="29154" rtlCol="0" anchor="ctr"/>
          <a:lstStyle/>
          <a:p>
            <a:pPr algn="ctr"/>
            <a:r>
              <a:rPr lang="ru-RU" sz="1000" dirty="0"/>
              <a:t>Профориентация</a:t>
            </a:r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0"/>
            <a:ext cx="81438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123478"/>
          <a:ext cx="7380311" cy="4570812"/>
        </p:xfrm>
        <a:graphic>
          <a:graphicData uri="http://schemas.openxmlformats.org/drawingml/2006/table">
            <a:tbl>
              <a:tblPr/>
              <a:tblGrid>
                <a:gridCol w="1946581"/>
                <a:gridCol w="1162383"/>
                <a:gridCol w="1207042"/>
                <a:gridCol w="1048005"/>
                <a:gridCol w="789693"/>
                <a:gridCol w="1226607"/>
              </a:tblGrid>
              <a:tr h="137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«Авдинская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40–44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60–64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50–54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«Балайская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45–49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55–59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«Громадская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50-54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55–59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60–64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65 и более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«Новопятницкая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60–64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«Рощинская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40–44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40–44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55–59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«Сухонойская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40–44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моложе 25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35–39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«Сушиновская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50–54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«Толстихинская СОШ»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моложе 25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45–49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55–59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45–49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«Уярская СОШ №2»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35–39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55–59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65 и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65 и более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«Уярская СОШ №3»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35–39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50–54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60–64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65 и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25–29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«Уярская СОШ №4»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25–29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25–29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«Уярская СОШ №40»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35–39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25-29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55–59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55–59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60–64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35–39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возрасте старше 50 лет – 25%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возрасте старше 50 лет – 43%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в возрасте старше 50 лет – 69%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возрасте старше 50 лет – 33%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 возрасте старше 50 лет – 50%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4" y="267494"/>
            <a:ext cx="80422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48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9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3562" cy="2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"/>
            <a:ext cx="4536504" cy="258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285487"/>
            <a:ext cx="4263628" cy="28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6807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28384" cy="5143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565</Words>
  <Application>Microsoft Office PowerPoint</Application>
  <PresentationFormat>Экран (16:9)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Проектируем школьную программу повышения качество естественно-научного и математического образования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Проектируем школьную программу повышения качество естественно-научного и математического образования </dc:title>
  <dc:creator>Васильева ИС</dc:creator>
  <cp:lastModifiedBy>Васильева ИС</cp:lastModifiedBy>
  <cp:revision>12</cp:revision>
  <dcterms:created xsi:type="dcterms:W3CDTF">2025-06-16T07:23:04Z</dcterms:created>
  <dcterms:modified xsi:type="dcterms:W3CDTF">2025-06-16T09:49:03Z</dcterms:modified>
</cp:coreProperties>
</file>