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  <p:sldId id="257" r:id="rId4"/>
    <p:sldId id="258" r:id="rId5"/>
    <p:sldId id="259" r:id="rId6"/>
  </p:sldIdLst>
  <p:sldSz cx="12801600" cy="9601200" type="A3"/>
  <p:notesSz cx="6858000" cy="9144000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66" y="43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6529806"/>
            <a:ext cx="12811525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60120" y="2453642"/>
            <a:ext cx="10881360" cy="2561665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67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60120" y="5056250"/>
            <a:ext cx="10881360" cy="1679586"/>
          </a:xfrm>
        </p:spPr>
        <p:txBody>
          <a:bodyPr lIns="64008" rIns="64008"/>
          <a:lstStyle>
            <a:lvl1pPr marL="0" marR="89611" indent="0" algn="r">
              <a:buNone/>
              <a:defRPr>
                <a:solidFill>
                  <a:schemeClr val="tx2"/>
                </a:solidFill>
              </a:defRPr>
            </a:lvl1pPr>
            <a:lvl2pPr marL="640080" indent="0" algn="ctr">
              <a:buNone/>
            </a:lvl2pPr>
            <a:lvl3pPr marL="1280160" indent="0" algn="ctr">
              <a:buNone/>
            </a:lvl3pPr>
            <a:lvl4pPr marL="1920240" indent="0" algn="ctr">
              <a:buNone/>
            </a:lvl4pPr>
            <a:lvl5pPr marL="2560320" indent="0" algn="ctr">
              <a:buNone/>
            </a:lvl5pPr>
            <a:lvl6pPr marL="3200400" indent="0" algn="ctr">
              <a:buNone/>
            </a:lvl6pPr>
            <a:lvl7pPr marL="3840480" indent="0" algn="ctr">
              <a:buNone/>
            </a:lvl7pPr>
            <a:lvl8pPr marL="4480560" indent="0" algn="ctr">
              <a:buNone/>
            </a:lvl8pPr>
            <a:lvl9pPr marL="512064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270" y="6934200"/>
            <a:ext cx="12806871" cy="2676923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2073862"/>
            <a:ext cx="11521440" cy="6140499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81618" y="384497"/>
            <a:ext cx="2488458" cy="782986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854440" cy="78298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326" y="1483597"/>
            <a:ext cx="10881360" cy="256032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67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1798" y="4104397"/>
            <a:ext cx="6400800" cy="2036843"/>
          </a:xfrm>
        </p:spPr>
        <p:txBody>
          <a:bodyPr lIns="128016" rIns="128016" anchor="t"/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5091352" y="4207661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830370" y="4207661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0080" y="2073860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507480" y="2073860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11521440" cy="16002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7574280"/>
            <a:ext cx="5656263" cy="10668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56032" anchor="ctr"/>
          <a:lstStyle>
            <a:lvl1pPr marL="0" indent="0">
              <a:buNone/>
              <a:defRPr sz="3400" b="0">
                <a:solidFill>
                  <a:schemeClr val="bg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200" b="1"/>
            </a:lvl4pPr>
            <a:lvl5pPr>
              <a:buNone/>
              <a:defRPr sz="22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503037" y="7574280"/>
            <a:ext cx="5658485" cy="10668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56032" anchor="ctr"/>
          <a:lstStyle>
            <a:lvl1pPr marL="0" indent="0">
              <a:buNone/>
              <a:defRPr sz="3400" b="0">
                <a:solidFill>
                  <a:schemeClr val="bg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200" b="1"/>
            </a:lvl4pPr>
            <a:lvl5pPr>
              <a:buNone/>
              <a:defRPr sz="22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40080" y="2022012"/>
            <a:ext cx="5656263" cy="551846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36" y="2022012"/>
            <a:ext cx="5658485" cy="551846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0160" y="6827520"/>
            <a:ext cx="10474486" cy="64008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3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187440" y="7497143"/>
            <a:ext cx="5564429" cy="1280160"/>
          </a:xfrm>
        </p:spPr>
        <p:txBody>
          <a:bodyPr/>
          <a:lstStyle>
            <a:lvl1pPr marL="0" indent="0" algn="r">
              <a:buNone/>
              <a:defRPr sz="2200"/>
            </a:lvl1pPr>
            <a:lvl2pPr>
              <a:buNone/>
              <a:defRPr sz="1700"/>
            </a:lvl2pPr>
            <a:lvl3pPr>
              <a:buNone/>
              <a:defRPr sz="1400"/>
            </a:lvl3pPr>
            <a:lvl4pPr>
              <a:buNone/>
              <a:defRPr sz="1300"/>
            </a:lvl4pPr>
            <a:lvl5pPr>
              <a:buNone/>
              <a:defRPr sz="13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80160" y="384048"/>
            <a:ext cx="10471709" cy="6400800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417845" y="8971122"/>
            <a:ext cx="2688336" cy="512064"/>
          </a:xfrm>
        </p:spPr>
        <p:txBody>
          <a:bodyPr/>
          <a:lstStyle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97725" y="7620763"/>
            <a:ext cx="10027920" cy="907525"/>
          </a:xfrm>
          <a:noFill/>
        </p:spPr>
        <p:txBody>
          <a:bodyPr lIns="128016" tIns="0" rIns="128016" anchor="t"/>
          <a:lstStyle>
            <a:lvl1pPr marL="0" marR="25603" indent="0" algn="r">
              <a:buNone/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0040" y="265955"/>
            <a:ext cx="12161520" cy="6144768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45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132102" y="8971122"/>
            <a:ext cx="3290953" cy="5111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6811171"/>
            <a:ext cx="11305605" cy="787741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42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98982" y="8322911"/>
            <a:ext cx="6916874" cy="128950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80005" y="8314615"/>
            <a:ext cx="5166631" cy="13068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459" y="8107754"/>
            <a:ext cx="4763240" cy="1513215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28016" tIns="64008" rIns="128016" bIns="64008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931" y="8102834"/>
            <a:ext cx="4767713" cy="151813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2129757" y="6983816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868774" y="6983816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98982" y="8322911"/>
            <a:ext cx="6916874" cy="128950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80005" y="8314615"/>
            <a:ext cx="5166631" cy="13068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459" y="8107754"/>
            <a:ext cx="4763240" cy="1513215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28016" tIns="64008" rIns="128016" bIns="64008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931" y="8102834"/>
            <a:ext cx="4767713" cy="151813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40080" y="2073860"/>
            <a:ext cx="11521440" cy="6336348"/>
          </a:xfrm>
          <a:prstGeom prst="rect">
            <a:avLst/>
          </a:prstGeom>
        </p:spPr>
        <p:txBody>
          <a:bodyPr vert="horz" lIns="128016" tIns="64008" rIns="128016" bIns="64008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9417845" y="8971122"/>
            <a:ext cx="2688336" cy="512064"/>
          </a:xfrm>
          <a:prstGeom prst="rect">
            <a:avLst/>
          </a:prstGeom>
        </p:spPr>
        <p:txBody>
          <a:bodyPr vert="horz" lIns="128016" tIns="64008" rIns="128016" bIns="64008" anchor="b"/>
          <a:lstStyle>
            <a:lvl1pPr algn="l" eaLnBrk="1" latinLnBrk="0" hangingPunct="1">
              <a:defRPr kumimoji="0" sz="1400">
                <a:solidFill>
                  <a:schemeClr val="tx1"/>
                </a:solidFill>
              </a:defRPr>
            </a:lvl1pPr>
            <a:extLst/>
          </a:lstStyle>
          <a:p>
            <a:fld id="{AC360EE4-25CD-442D-8CE5-08372CD42827}" type="datetimeFigureOut">
              <a:rPr lang="ru-RU" smtClean="0"/>
              <a:pPr/>
              <a:t>16.06.2025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6132102" y="8971122"/>
            <a:ext cx="3290953" cy="511175"/>
          </a:xfrm>
          <a:prstGeom prst="rect">
            <a:avLst/>
          </a:prstGeom>
        </p:spPr>
        <p:txBody>
          <a:bodyPr vert="horz" lIns="128016" tIns="64008" rIns="128016" bIns="64008" anchor="b"/>
          <a:lstStyle>
            <a:lvl1pPr algn="r" eaLnBrk="1" latinLnBrk="0" hangingPunct="1">
              <a:defRPr kumimoji="0" sz="14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2106181" y="8971122"/>
            <a:ext cx="512064" cy="511175"/>
          </a:xfrm>
          <a:prstGeom prst="rect">
            <a:avLst/>
          </a:prstGeom>
        </p:spPr>
        <p:txBody>
          <a:bodyPr vert="horz" lIns="128016" tIns="64008" rIns="128016" bIns="64008" anchor="b"/>
          <a:lstStyle>
            <a:lvl1pPr algn="r" eaLnBrk="1" latinLnBrk="0" hangingPunct="1">
              <a:defRPr kumimoji="0" sz="1400" b="0">
                <a:solidFill>
                  <a:schemeClr val="tx1"/>
                </a:solidFill>
              </a:defRPr>
            </a:lvl1pPr>
            <a:extLst/>
          </a:lstStyle>
          <a:p>
            <a:fld id="{A69838A4-D48B-408D-9442-0A67AB5DC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7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512064" indent="-358445" algn="l" rtl="0" eaLnBrk="1" latinLnBrk="0" hangingPunct="1">
        <a:spcBef>
          <a:spcPts val="56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0509" indent="-320040" algn="l" rtl="0" eaLnBrk="1" latinLnBrk="0" hangingPunct="1">
        <a:spcBef>
          <a:spcPts val="454"/>
        </a:spcBef>
        <a:buClr>
          <a:schemeClr val="accent1"/>
        </a:buClr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350" indent="-320040" algn="l" rtl="0" eaLnBrk="1" latinLnBrk="0" hangingPunct="1">
        <a:spcBef>
          <a:spcPts val="490"/>
        </a:spcBef>
        <a:buClr>
          <a:schemeClr val="accent2"/>
        </a:buClr>
        <a:buSzPct val="100000"/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320040" algn="l" rtl="0" eaLnBrk="1" latinLnBrk="0" hangingPunct="1">
        <a:spcBef>
          <a:spcPts val="490"/>
        </a:spcBef>
        <a:buClr>
          <a:schemeClr val="accent2"/>
        </a:buClr>
        <a:buFont typeface="Wingdings 2"/>
        <a:buChar char="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indent="-320040" algn="l" rtl="0" eaLnBrk="1" latinLnBrk="0" hangingPunct="1">
        <a:spcBef>
          <a:spcPts val="490"/>
        </a:spcBef>
        <a:buClr>
          <a:schemeClr val="accent2"/>
        </a:buClr>
        <a:buFont typeface="Wingdings 2"/>
        <a:buChar char="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224028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256032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0" sz="2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Проектируем школьную программу повышения качество </a:t>
            </a:r>
            <a:r>
              <a:rPr lang="ru-RU" sz="4400" dirty="0" err="1"/>
              <a:t>естественно-научного</a:t>
            </a:r>
            <a:r>
              <a:rPr lang="ru-RU" sz="4400" dirty="0"/>
              <a:t> и математического образования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4216" y="5520680"/>
            <a:ext cx="10881360" cy="167958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автор</a:t>
            </a:r>
            <a:r>
              <a:rPr lang="ru-RU" sz="2400" dirty="0"/>
              <a:t>: Васильева И.С. </a:t>
            </a:r>
            <a:r>
              <a:rPr lang="ru-RU" sz="2400" dirty="0"/>
              <a:t>ведущий специалист </a:t>
            </a:r>
          </a:p>
          <a:p>
            <a:r>
              <a:rPr lang="ru-RU" sz="2400" dirty="0"/>
              <a:t>Отдела образования администрации Уярского района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8312" y="336104"/>
            <a:ext cx="89289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Уровень дошкольного образования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2168" y="1128192"/>
            <a:ext cx="43204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Учебная деятельность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2168" y="1992288"/>
            <a:ext cx="43204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Дополнительное образование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2168" y="2856384"/>
            <a:ext cx="43204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Пространственная среда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2168" y="3720480"/>
            <a:ext cx="43204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Муниципальные мероприятия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2168" y="4728592"/>
            <a:ext cx="43204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Методическая плоскость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21080" y="912168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События, мероприятия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8921080" y="1416224"/>
            <a:ext cx="3312368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Не менее 2 событий за год в каждой группе: математическая, финансовая, естественнонаучная грамотность;</a:t>
            </a:r>
          </a:p>
          <a:p>
            <a:endParaRPr lang="ru-RU" sz="1200" dirty="0" smtClean="0"/>
          </a:p>
          <a:p>
            <a:r>
              <a:rPr lang="ru-RU" sz="1200" dirty="0" smtClean="0"/>
              <a:t>Уровень ДОУ: НПК.</a:t>
            </a:r>
          </a:p>
          <a:p>
            <a:r>
              <a:rPr lang="ru-RU" sz="1200" dirty="0" smtClean="0"/>
              <a:t>Экскурсии в центры «Точка роста», </a:t>
            </a:r>
            <a:r>
              <a:rPr lang="ru-RU" sz="1200" dirty="0" err="1" smtClean="0"/>
              <a:t>Уярский</a:t>
            </a:r>
            <a:r>
              <a:rPr lang="ru-RU" sz="1200" dirty="0" smtClean="0"/>
              <a:t> сельскохозяйственный техникум</a:t>
            </a:r>
          </a:p>
          <a:p>
            <a:endParaRPr lang="ru-RU" sz="1200" dirty="0" smtClean="0"/>
          </a:p>
          <a:p>
            <a:r>
              <a:rPr lang="ru-RU" sz="1200" dirty="0" smtClean="0"/>
              <a:t>Участие в мероприятиях муниципального уровня по отдельному плану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921080" y="4296544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Взаимодействие педагогических работников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921080" y="4944616"/>
            <a:ext cx="3312368" cy="2520280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200" u="sng" dirty="0" smtClean="0"/>
              <a:t>Межмуниципальное: </a:t>
            </a:r>
            <a:r>
              <a:rPr lang="ru-RU" sz="1200" u="sng" dirty="0" err="1" smtClean="0"/>
              <a:t>Манский</a:t>
            </a:r>
            <a:r>
              <a:rPr lang="ru-RU" sz="1200" u="sng" dirty="0" smtClean="0"/>
              <a:t>, Партизанский районы;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ДОП: МБОУ ДО «ЦДО «Пионер», Станция Юннаты, Робототехника, Финансовая грамотность.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Школы: ученическое наставничество, преемственность;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ИРО: Центр дошкольного образования</a:t>
            </a:r>
            <a:endParaRPr lang="ru-RU" sz="1200" dirty="0"/>
          </a:p>
        </p:txBody>
      </p:sp>
      <p:sp>
        <p:nvSpPr>
          <p:cNvPr id="12" name="Овал 11"/>
          <p:cNvSpPr/>
          <p:nvPr/>
        </p:nvSpPr>
        <p:spPr>
          <a:xfrm>
            <a:off x="5608712" y="2712368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Привлекательность ЕНМО: </a:t>
            </a:r>
            <a:r>
              <a:rPr lang="ru-RU" sz="1200" dirty="0" err="1" smtClean="0">
                <a:solidFill>
                  <a:schemeClr val="tx1"/>
                </a:solidFill>
              </a:rPr>
              <a:t>медиа</a:t>
            </a:r>
            <a:endParaRPr lang="ru-RU" sz="1200" dirty="0" smtClean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56184" y="5592688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Повышение </a:t>
            </a:r>
            <a:r>
              <a:rPr lang="ru-RU" sz="1200" dirty="0" err="1" smtClean="0">
                <a:solidFill>
                  <a:schemeClr val="tx1"/>
                </a:solidFill>
              </a:rPr>
              <a:t>квал</a:t>
            </a:r>
            <a:r>
              <a:rPr lang="ru-RU" sz="1200" dirty="0" smtClean="0">
                <a:solidFill>
                  <a:schemeClr val="tx1"/>
                </a:solidFill>
              </a:rPr>
              <a:t>: оценка</a:t>
            </a:r>
          </a:p>
        </p:txBody>
      </p:sp>
      <p:sp>
        <p:nvSpPr>
          <p:cNvPr id="14" name="Овал 13"/>
          <p:cNvSpPr/>
          <p:nvPr/>
        </p:nvSpPr>
        <p:spPr>
          <a:xfrm>
            <a:off x="1792288" y="5592688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Проф.конкурсы</a:t>
            </a:r>
          </a:p>
        </p:txBody>
      </p:sp>
      <p:cxnSp>
        <p:nvCxnSpPr>
          <p:cNvPr id="16" name="Прямая со стрелкой 15"/>
          <p:cNvCxnSpPr>
            <a:stCxn id="3" idx="3"/>
          </p:cNvCxnSpPr>
          <p:nvPr/>
        </p:nvCxnSpPr>
        <p:spPr>
          <a:xfrm>
            <a:off x="5032648" y="1488232"/>
            <a:ext cx="36724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3"/>
          </p:cNvCxnSpPr>
          <p:nvPr/>
        </p:nvCxnSpPr>
        <p:spPr>
          <a:xfrm>
            <a:off x="5032648" y="2352328"/>
            <a:ext cx="360040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</p:cNvCxnSpPr>
          <p:nvPr/>
        </p:nvCxnSpPr>
        <p:spPr>
          <a:xfrm>
            <a:off x="5032648" y="4080520"/>
            <a:ext cx="352839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3"/>
          </p:cNvCxnSpPr>
          <p:nvPr/>
        </p:nvCxnSpPr>
        <p:spPr>
          <a:xfrm>
            <a:off x="5032648" y="2352328"/>
            <a:ext cx="3528392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5104656" y="4800600"/>
            <a:ext cx="345638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5176664" y="2928392"/>
            <a:ext cx="3456384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352128" y="192088"/>
            <a:ext cx="11809312" cy="763284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2233448" y="1344216"/>
            <a:ext cx="568152" cy="6160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600" dirty="0"/>
              <a:t>П</a:t>
            </a:r>
            <a:r>
              <a:rPr lang="ru-RU" sz="1600" dirty="0" smtClean="0"/>
              <a:t>рограмма повышения качества ЕНМО дошкольного образования</a:t>
            </a:r>
            <a:endParaRPr lang="ru-RU" sz="16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68152" y="1056184"/>
            <a:ext cx="11449272" cy="2664296"/>
          </a:xfrm>
          <a:prstGeom prst="roundRect">
            <a:avLst/>
          </a:prstGeom>
          <a:noFill/>
          <a:ln>
            <a:solidFill>
              <a:srgbClr val="7030A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      Образовательная</a:t>
            </a:r>
          </a:p>
          <a:p>
            <a:pPr algn="ctr"/>
            <a:r>
              <a:rPr lang="ru-RU" dirty="0" smtClean="0">
                <a:solidFill>
                  <a:srgbClr val="7030A0"/>
                </a:solidFill>
              </a:rPr>
              <a:t> среда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800400" y="5592688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РМО воспитателей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84176" y="6744816"/>
            <a:ext cx="43204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Профориентация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Скругленный прямоугольник 29"/>
          <p:cNvSpPr/>
          <p:nvPr/>
        </p:nvSpPr>
        <p:spPr>
          <a:xfrm rot="19802467">
            <a:off x="20227" y="2460019"/>
            <a:ext cx="12687469" cy="3770806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0A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7030A0"/>
              </a:solidFill>
            </a:endParaRPr>
          </a:p>
          <a:p>
            <a:pPr algn="ctr"/>
            <a:endParaRPr lang="ru-RU" dirty="0">
              <a:solidFill>
                <a:srgbClr val="7030A0"/>
              </a:solidFill>
            </a:endParaRPr>
          </a:p>
          <a:p>
            <a:pPr algn="ctr"/>
            <a:endParaRPr lang="ru-RU" dirty="0" smtClean="0">
              <a:solidFill>
                <a:srgbClr val="7030A0"/>
              </a:solidFill>
            </a:endParaRPr>
          </a:p>
          <a:p>
            <a:pPr algn="ctr"/>
            <a:endParaRPr lang="ru-RU" dirty="0">
              <a:solidFill>
                <a:srgbClr val="7030A0"/>
              </a:solidFill>
            </a:endParaRPr>
          </a:p>
          <a:p>
            <a:pPr algn="ctr"/>
            <a:endParaRPr lang="ru-RU" dirty="0" smtClean="0">
              <a:solidFill>
                <a:srgbClr val="7030A0"/>
              </a:solidFill>
            </a:endParaRPr>
          </a:p>
          <a:p>
            <a:pPr algn="ctr"/>
            <a:endParaRPr lang="ru-RU" dirty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                        </a:t>
            </a:r>
          </a:p>
          <a:p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                      Образовательная среда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56584" y="0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Школьный уровень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2168" y="912168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Методическая плоскость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984976" y="912168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События, мероприятия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633048" y="4728592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Взаимодействие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2128" y="336104"/>
            <a:ext cx="11809312" cy="892899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233448" y="1344216"/>
            <a:ext cx="568152" cy="7344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600" dirty="0" smtClean="0"/>
              <a:t>Школьная программа повышения качества ЕНМО (включена в программу развития)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40160" y="4728592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Школьная команда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7984976" y="1416224"/>
            <a:ext cx="3312368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Не менее 5 событий за год: 1 событие в четверти + летняя площадка;</a:t>
            </a:r>
          </a:p>
          <a:p>
            <a:endParaRPr lang="ru-RU" sz="1200" dirty="0" smtClean="0"/>
          </a:p>
          <a:p>
            <a:r>
              <a:rPr lang="ru-RU" sz="1200" dirty="0" smtClean="0"/>
              <a:t>Школьный уровень: НПК, </a:t>
            </a:r>
            <a:r>
              <a:rPr lang="ru-RU" sz="1200" dirty="0" err="1" smtClean="0"/>
              <a:t>ВСоШ</a:t>
            </a:r>
            <a:r>
              <a:rPr lang="ru-RU" sz="1200" dirty="0" smtClean="0"/>
              <a:t>;</a:t>
            </a:r>
          </a:p>
          <a:p>
            <a:r>
              <a:rPr lang="ru-RU" sz="1200" u="sng" dirty="0" smtClean="0"/>
              <a:t>День открытых дверей в центре «Точка роста»</a:t>
            </a:r>
          </a:p>
          <a:p>
            <a:endParaRPr lang="ru-RU" sz="1200" dirty="0" smtClean="0"/>
          </a:p>
          <a:p>
            <a:r>
              <a:rPr lang="ru-RU" sz="1200" u="sng" dirty="0" smtClean="0"/>
              <a:t>Педагогический марафон</a:t>
            </a:r>
          </a:p>
          <a:p>
            <a:endParaRPr lang="ru-RU" sz="1200" dirty="0" smtClean="0"/>
          </a:p>
          <a:p>
            <a:r>
              <a:rPr lang="ru-RU" sz="1200" dirty="0" smtClean="0"/>
              <a:t>Участие в мероприятиях муниципального и регионального уровня по отдельному плану</a:t>
            </a:r>
            <a:endParaRPr lang="ru-R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7984976" y="379248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Контроль через </a:t>
            </a:r>
            <a:r>
              <a:rPr lang="ru-RU" sz="1200" i="1" dirty="0" err="1" smtClean="0"/>
              <a:t>Яндекс-календарь</a:t>
            </a:r>
            <a:endParaRPr lang="ru-RU" sz="1200" i="1" dirty="0" smtClean="0"/>
          </a:p>
          <a:p>
            <a:r>
              <a:rPr lang="ru-RU" sz="1200" i="1" dirty="0" smtClean="0"/>
              <a:t>Утверждаем план мероприятий</a:t>
            </a:r>
            <a:endParaRPr lang="ru-RU" sz="1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640160" y="5376664"/>
            <a:ext cx="3312368" cy="19389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Завуч по УВР (учебная часть)</a:t>
            </a:r>
          </a:p>
          <a:p>
            <a:r>
              <a:rPr lang="ru-RU" sz="1200" dirty="0" smtClean="0"/>
              <a:t>Завуч по ВР (воспитательная часть)</a:t>
            </a:r>
          </a:p>
          <a:p>
            <a:r>
              <a:rPr lang="ru-RU" sz="1200" dirty="0" smtClean="0"/>
              <a:t>Руководитель ШМО учителей начальных классов</a:t>
            </a:r>
          </a:p>
          <a:p>
            <a:r>
              <a:rPr lang="ru-RU" sz="1200" dirty="0" smtClean="0"/>
              <a:t>Математики</a:t>
            </a:r>
          </a:p>
          <a:p>
            <a:r>
              <a:rPr lang="ru-RU" sz="1200" dirty="0" smtClean="0"/>
              <a:t>Информатик</a:t>
            </a:r>
          </a:p>
          <a:p>
            <a:r>
              <a:rPr lang="ru-RU" sz="1200" dirty="0" smtClean="0"/>
              <a:t>Команда центра «Точка роста»:</a:t>
            </a:r>
          </a:p>
          <a:p>
            <a:pPr marL="180975"/>
            <a:r>
              <a:rPr lang="ru-RU" sz="1200" dirty="0" smtClean="0"/>
              <a:t>Физик</a:t>
            </a:r>
          </a:p>
          <a:p>
            <a:pPr marL="180975"/>
            <a:r>
              <a:rPr lang="ru-RU" sz="1200" dirty="0" smtClean="0"/>
              <a:t>Химик</a:t>
            </a:r>
          </a:p>
          <a:p>
            <a:pPr marL="180975"/>
            <a:r>
              <a:rPr lang="ru-RU" sz="1200" dirty="0" smtClean="0"/>
              <a:t>Биолог</a:t>
            </a:r>
            <a:endParaRPr lang="ru-RU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40160" y="739288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Утверждаем школьным приказом приложение к программе повышения качества ЕНМО </a:t>
            </a:r>
            <a:endParaRPr lang="ru-RU" sz="1200" i="1" dirty="0"/>
          </a:p>
        </p:txBody>
      </p:sp>
      <p:sp>
        <p:nvSpPr>
          <p:cNvPr id="16" name="Стрелка вниз 15"/>
          <p:cNvSpPr/>
          <p:nvPr/>
        </p:nvSpPr>
        <p:spPr>
          <a:xfrm rot="14339356">
            <a:off x="5405281" y="1696197"/>
            <a:ext cx="1080120" cy="3778874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Работа творческих команд в разработке. Подготовке и проведении событий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96144" y="1848272"/>
            <a:ext cx="1368152" cy="129614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u="sng" dirty="0" smtClean="0"/>
              <a:t>Повышение квалификации</a:t>
            </a:r>
            <a:endParaRPr lang="ru-RU" sz="1100" u="sng" dirty="0"/>
          </a:p>
        </p:txBody>
      </p:sp>
      <p:sp>
        <p:nvSpPr>
          <p:cNvPr id="18" name="Овал 17"/>
          <p:cNvSpPr/>
          <p:nvPr/>
        </p:nvSpPr>
        <p:spPr>
          <a:xfrm>
            <a:off x="1648272" y="1560240"/>
            <a:ext cx="1368152" cy="129614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err="1" smtClean="0"/>
              <a:t>Дефиициты</a:t>
            </a:r>
            <a:endParaRPr lang="ru-RU" sz="1100" dirty="0"/>
          </a:p>
        </p:txBody>
      </p:sp>
      <p:sp>
        <p:nvSpPr>
          <p:cNvPr id="19" name="Овал 18"/>
          <p:cNvSpPr/>
          <p:nvPr/>
        </p:nvSpPr>
        <p:spPr>
          <a:xfrm>
            <a:off x="2728392" y="1632248"/>
            <a:ext cx="1368152" cy="129614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Наставничество</a:t>
            </a:r>
            <a:endParaRPr lang="ru-RU" sz="1100" dirty="0"/>
          </a:p>
        </p:txBody>
      </p:sp>
      <p:sp>
        <p:nvSpPr>
          <p:cNvPr id="20" name="Овал 19"/>
          <p:cNvSpPr/>
          <p:nvPr/>
        </p:nvSpPr>
        <p:spPr>
          <a:xfrm>
            <a:off x="1072208" y="2712368"/>
            <a:ext cx="1368152" cy="129614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Аналитика внешних мониторинговых процедур</a:t>
            </a:r>
            <a:endParaRPr lang="ru-RU" sz="11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8705056" y="5376664"/>
            <a:ext cx="3240360" cy="3024336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200" u="sng" dirty="0" smtClean="0"/>
              <a:t>Межмуниципальное: </a:t>
            </a:r>
            <a:r>
              <a:rPr lang="ru-RU" sz="1200" u="sng" dirty="0" err="1" smtClean="0"/>
              <a:t>Манский</a:t>
            </a:r>
            <a:r>
              <a:rPr lang="ru-RU" sz="1200" u="sng" dirty="0" smtClean="0"/>
              <a:t>, Партизанский районы;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Высшие учебные заведения: СФУ (в том числе Физико-математическая школа), КГПУ, Университет </a:t>
            </a:r>
            <a:r>
              <a:rPr lang="ru-RU" sz="1200" dirty="0" err="1" smtClean="0"/>
              <a:t>Решетнева</a:t>
            </a:r>
            <a:r>
              <a:rPr lang="ru-RU" sz="1200" dirty="0" smtClean="0"/>
              <a:t>, и </a:t>
            </a:r>
            <a:r>
              <a:rPr lang="ru-RU" sz="1200" dirty="0" err="1" smtClean="0"/>
              <a:t>др</a:t>
            </a:r>
            <a:r>
              <a:rPr lang="ru-RU" sz="12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СПО: </a:t>
            </a:r>
            <a:r>
              <a:rPr lang="ru-RU" sz="1200" dirty="0" err="1" smtClean="0"/>
              <a:t>Уярский</a:t>
            </a:r>
            <a:r>
              <a:rPr lang="ru-RU" sz="1200" dirty="0" smtClean="0"/>
              <a:t> сельскохозяйственный техникум и </a:t>
            </a:r>
            <a:r>
              <a:rPr lang="ru-RU" sz="1200" dirty="0" err="1" smtClean="0"/>
              <a:t>др</a:t>
            </a:r>
            <a:r>
              <a:rPr lang="ru-RU" sz="12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ДОП: МБОУ ДО «ЦДО «Пионер», </a:t>
            </a:r>
            <a:r>
              <a:rPr lang="ru-RU" sz="1200" dirty="0" err="1" smtClean="0"/>
              <a:t>Кванториум</a:t>
            </a:r>
            <a:r>
              <a:rPr lang="ru-RU" sz="1200" dirty="0" smtClean="0"/>
              <a:t>, Красноярский дворец Пионеров, Станция Юннаты, Школа космонавтики и Спутник;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Дошкольные учреждения: ученическое наставничество, преемственность;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ИРО</a:t>
            </a:r>
            <a:endParaRPr lang="ru-R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640160" y="4008512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ВСОКО, </a:t>
            </a:r>
            <a:r>
              <a:rPr lang="ru-RU" sz="1200" i="1" dirty="0" err="1" smtClean="0"/>
              <a:t>ИОМы</a:t>
            </a:r>
            <a:endParaRPr lang="ru-RU" sz="1200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8777064" y="847300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Заключение </a:t>
            </a:r>
            <a:r>
              <a:rPr lang="ru-RU" sz="1200" i="1" dirty="0"/>
              <a:t>д</a:t>
            </a:r>
            <a:r>
              <a:rPr lang="ru-RU" sz="1200" i="1" dirty="0" smtClean="0"/>
              <a:t>оговоров о сетевом взаимодействии</a:t>
            </a:r>
            <a:endParaRPr lang="ru-RU" sz="1200" i="1" dirty="0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4168552" y="4800600"/>
            <a:ext cx="4248472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войная стрелка влево/вверх 24"/>
          <p:cNvSpPr/>
          <p:nvPr/>
        </p:nvSpPr>
        <p:spPr>
          <a:xfrm rot="16200000">
            <a:off x="10865296" y="3288432"/>
            <a:ext cx="1152128" cy="1152128"/>
          </a:xfrm>
          <a:prstGeom prst="leftUpArrow">
            <a:avLst>
              <a:gd name="adj1" fmla="val 15771"/>
              <a:gd name="adj2" fmla="val 2407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лево 25"/>
          <p:cNvSpPr/>
          <p:nvPr/>
        </p:nvSpPr>
        <p:spPr>
          <a:xfrm>
            <a:off x="4384576" y="1128192"/>
            <a:ext cx="338437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672608" y="7104856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Ученическое наставничество</a:t>
            </a:r>
            <a:endParaRPr lang="ru-RU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4672608" y="7608912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Предметное содержание</a:t>
            </a:r>
          </a:p>
          <a:p>
            <a:r>
              <a:rPr lang="ru-RU" sz="1200" dirty="0" smtClean="0"/>
              <a:t>Подготовка ГИА, школа </a:t>
            </a:r>
            <a:r>
              <a:rPr lang="ru-RU" sz="1200" dirty="0" err="1" smtClean="0"/>
              <a:t>Допонимания</a:t>
            </a:r>
            <a:endParaRPr lang="ru-RU" sz="1200" dirty="0" smtClean="0"/>
          </a:p>
          <a:p>
            <a:r>
              <a:rPr lang="ru-RU" sz="1200" dirty="0" smtClean="0"/>
              <a:t>НПК</a:t>
            </a:r>
          </a:p>
          <a:p>
            <a:r>
              <a:rPr lang="ru-RU" sz="1200" dirty="0" smtClean="0"/>
              <a:t>Внеурочная деятельность</a:t>
            </a:r>
          </a:p>
          <a:p>
            <a:r>
              <a:rPr lang="ru-RU" sz="1200" dirty="0" smtClean="0"/>
              <a:t>Экскурсии</a:t>
            </a:r>
            <a:endParaRPr lang="ru-RU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2608" y="4008512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Образовательная среда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8152" y="1224007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Урочная деятельность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36604" y="1224007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Внеурочная деятельность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05056" y="1224007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Дополнительное образование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4176" y="7752928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Воспитательная среда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44616" y="7752928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Пространственная среда</a:t>
            </a:r>
            <a:endParaRPr lang="ru-RU" sz="1600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12161440" y="9049072"/>
            <a:ext cx="640160" cy="5521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68152" y="1728063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Учебные планы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Содержание по предметам на базовом и углубленном уровне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Взаимозачет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Сетевое взаимодействие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Кодификаторы, подготовка ГИА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672608" y="1728063"/>
            <a:ext cx="3312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Программы центра «Точка роста»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Математическое образование – внедрение новых программ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Экскурсии в рамках профориентации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События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Олимпиады, конкурсы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Подготовка ГИА</a:t>
            </a:r>
          </a:p>
          <a:p>
            <a:pPr>
              <a:buFont typeface="Arial" pitchFamily="34" charset="0"/>
              <a:buChar char="•"/>
            </a:pP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705056" y="1728063"/>
            <a:ext cx="3312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Программы центра «Точка роста»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Математическое образование – внедрение новых программ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Работа с навигатором, участие в мероприятиях;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Сетевые программы с </a:t>
            </a:r>
            <a:r>
              <a:rPr lang="ru-RU" sz="1200" dirty="0" err="1" smtClean="0"/>
              <a:t>Кванториумом</a:t>
            </a:r>
            <a:r>
              <a:rPr lang="ru-RU" sz="1200" dirty="0" smtClean="0"/>
              <a:t>, Краевым дворцом Пионеров, Спутник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Олимпиады, конкурсы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928192" y="5520680"/>
            <a:ext cx="33123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Включение в план работы воспитательной деятельности мероприятий ЕНМО;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Подготовка к событиям: организация пространства, </a:t>
            </a:r>
            <a:r>
              <a:rPr lang="ru-RU" sz="1200" dirty="0" err="1" smtClean="0"/>
              <a:t>медиасопровождение</a:t>
            </a:r>
            <a:r>
              <a:rPr lang="ru-RU" sz="12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Подготовка к изменениям пространственной среды (обсуждение, конкурсы рисунков и т.д., голосование)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Профориентация;</a:t>
            </a:r>
          </a:p>
          <a:p>
            <a:pPr>
              <a:buFont typeface="Arial" pitchFamily="34" charset="0"/>
              <a:buChar char="•"/>
            </a:pPr>
            <a:endParaRPr lang="ru-R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032648" y="6096744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Ремонт кабинетов центра «Точка роста», математики;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Оформление коридоров, рекреаций, информационных стендов, выставки в библиотеке;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Наполнение кабинетов </a:t>
            </a:r>
          </a:p>
          <a:p>
            <a:pPr>
              <a:buFont typeface="Arial" pitchFamily="34" charset="0"/>
              <a:buChar char="•"/>
            </a:pP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705056" y="7752928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Информационная среда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8705056" y="624076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Страница на сайте;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Информационные стенды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err="1" smtClean="0"/>
              <a:t>Медиасопровождение</a:t>
            </a:r>
            <a:r>
              <a:rPr lang="ru-RU" sz="1200" dirty="0" smtClean="0"/>
              <a:t> событий</a:t>
            </a:r>
          </a:p>
          <a:p>
            <a:pPr>
              <a:buFont typeface="Arial" pitchFamily="34" charset="0"/>
              <a:buChar char="•"/>
            </a:pPr>
            <a:endParaRPr lang="ru-RU" sz="12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0120" y="408112"/>
            <a:ext cx="12313368" cy="8568952"/>
          </a:xfrm>
          <a:prstGeom prst="roundRect">
            <a:avLst/>
          </a:prstGeom>
          <a:noFill/>
          <a:ln>
            <a:solidFill>
              <a:srgbClr val="7030A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56584" y="0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Муниципальный уровень</a:t>
            </a:r>
            <a:endParaRPr lang="ru-RU" sz="1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0160" y="768152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Методическая плоскость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05056" y="984176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События, мероприятия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705056" y="4944616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Взаимодействие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2128" y="336104"/>
            <a:ext cx="11809312" cy="8928992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233448" y="1344216"/>
            <a:ext cx="568152" cy="7344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600" dirty="0" smtClean="0"/>
              <a:t>Муниципальная программа повышения качества ЕНМО (отдельный муниципальный проект)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96144" y="7104856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Муниципальная команда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8705056" y="1488232"/>
            <a:ext cx="3312368" cy="24929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Не менее 3 событий за год: каникулярные по предметам математика (базовый, одаренные), информатика, физика, Точка роста;</a:t>
            </a:r>
          </a:p>
          <a:p>
            <a:endParaRPr lang="ru-RU" sz="1200" dirty="0" smtClean="0"/>
          </a:p>
          <a:p>
            <a:r>
              <a:rPr lang="ru-RU" sz="1200" dirty="0" smtClean="0"/>
              <a:t>Муниципальный уровень: НПК </a:t>
            </a:r>
            <a:r>
              <a:rPr lang="ru-RU" sz="1200" dirty="0" err="1" smtClean="0"/>
              <a:t>школа+доу</a:t>
            </a:r>
            <a:r>
              <a:rPr lang="ru-RU" sz="1200" dirty="0" smtClean="0"/>
              <a:t>, </a:t>
            </a:r>
            <a:r>
              <a:rPr lang="ru-RU" sz="1200" dirty="0" err="1" smtClean="0"/>
              <a:t>ВСоШ</a:t>
            </a:r>
            <a:r>
              <a:rPr lang="ru-RU" sz="1200" dirty="0" smtClean="0"/>
              <a:t>, олимпиада начальных классов;</a:t>
            </a:r>
          </a:p>
          <a:p>
            <a:endParaRPr lang="ru-RU" sz="1200" dirty="0" smtClean="0"/>
          </a:p>
          <a:p>
            <a:r>
              <a:rPr lang="ru-RU" sz="1200" u="sng" dirty="0" smtClean="0"/>
              <a:t>Педагогический марафон</a:t>
            </a:r>
          </a:p>
          <a:p>
            <a:endParaRPr lang="ru-RU" sz="1200" dirty="0" smtClean="0"/>
          </a:p>
          <a:p>
            <a:r>
              <a:rPr lang="ru-RU" sz="1200" dirty="0" smtClean="0"/>
              <a:t>Участие в мероприятиях регионального уровня по отдельному плану</a:t>
            </a:r>
            <a:endParaRPr lang="ru-R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8561040" y="429654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Контроль через </a:t>
            </a:r>
            <a:r>
              <a:rPr lang="ru-RU" sz="1200" i="1" dirty="0" err="1" smtClean="0"/>
              <a:t>Яндекс-календарь</a:t>
            </a:r>
            <a:endParaRPr lang="ru-RU" sz="1200" i="1" dirty="0" smtClean="0"/>
          </a:p>
          <a:p>
            <a:r>
              <a:rPr lang="ru-RU" sz="1200" i="1" dirty="0" smtClean="0"/>
              <a:t>Утверждаем план мероприятий</a:t>
            </a:r>
            <a:endParaRPr lang="ru-RU" sz="1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6144" y="7752928"/>
            <a:ext cx="3312368" cy="83099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Административная команда ДОУ</a:t>
            </a:r>
          </a:p>
          <a:p>
            <a:r>
              <a:rPr lang="ru-RU" sz="1200" dirty="0" smtClean="0"/>
              <a:t>12 школьных </a:t>
            </a:r>
            <a:r>
              <a:rPr lang="ru-RU" sz="1200" dirty="0" err="1" smtClean="0"/>
              <a:t>команд+</a:t>
            </a:r>
            <a:r>
              <a:rPr lang="ru-RU" sz="1200" dirty="0" smtClean="0"/>
              <a:t> команда завучей</a:t>
            </a:r>
          </a:p>
          <a:p>
            <a:r>
              <a:rPr lang="ru-RU" sz="1200" dirty="0" smtClean="0"/>
              <a:t>Муниципальный координатор (учебная и воспитательная работа)</a:t>
            </a:r>
            <a:endParaRPr lang="ru-RU" sz="1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8705056" y="5448672"/>
            <a:ext cx="3312368" cy="3024336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200" u="sng" dirty="0" smtClean="0"/>
              <a:t>Межмуниципальное: </a:t>
            </a:r>
            <a:r>
              <a:rPr lang="ru-RU" sz="1200" u="sng" dirty="0" err="1" smtClean="0"/>
              <a:t>Манский</a:t>
            </a:r>
            <a:r>
              <a:rPr lang="ru-RU" sz="1200" u="sng" dirty="0" smtClean="0"/>
              <a:t>, Партизанский районы;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Высшие учебные заведения: СФУ (в том числе Физико-математическая школа), КГПУ (педагогический </a:t>
            </a:r>
            <a:r>
              <a:rPr lang="ru-RU" sz="1200" dirty="0" err="1" smtClean="0"/>
              <a:t>Кванториум</a:t>
            </a:r>
            <a:r>
              <a:rPr lang="ru-RU" sz="1200" dirty="0" smtClean="0"/>
              <a:t>), Университет </a:t>
            </a:r>
            <a:r>
              <a:rPr lang="ru-RU" sz="1200" dirty="0" err="1" smtClean="0"/>
              <a:t>Решетнева</a:t>
            </a:r>
            <a:r>
              <a:rPr lang="ru-RU" sz="1200" dirty="0" smtClean="0"/>
              <a:t>, и </a:t>
            </a:r>
            <a:r>
              <a:rPr lang="ru-RU" sz="1200" dirty="0" err="1" smtClean="0"/>
              <a:t>др</a:t>
            </a:r>
            <a:r>
              <a:rPr lang="ru-RU" sz="12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СПО: </a:t>
            </a:r>
            <a:r>
              <a:rPr lang="ru-RU" sz="1200" dirty="0" err="1" smtClean="0"/>
              <a:t>Уярский</a:t>
            </a:r>
            <a:r>
              <a:rPr lang="ru-RU" sz="1200" dirty="0" smtClean="0"/>
              <a:t> сельскохозяйственный техникум и </a:t>
            </a:r>
            <a:r>
              <a:rPr lang="ru-RU" sz="1200" dirty="0" err="1" smtClean="0"/>
              <a:t>др</a:t>
            </a:r>
            <a:r>
              <a:rPr lang="ru-RU" sz="1200" dirty="0" smtClean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ДОП: МБОУ ДО «ЦДО «Пионер», </a:t>
            </a:r>
            <a:r>
              <a:rPr lang="ru-RU" sz="1200" dirty="0" err="1" smtClean="0"/>
              <a:t>Кванториум</a:t>
            </a:r>
            <a:r>
              <a:rPr lang="ru-RU" sz="1200" dirty="0" smtClean="0"/>
              <a:t>, Красноярский дворец Пионеров, Станция Юннаты, Школа космонавтики и Спутник;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Дошкольные учреждения: ученическое наставничество, преемственность;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ИРО</a:t>
            </a:r>
            <a:endParaRPr lang="ru-RU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8777064" y="847300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Заключение </a:t>
            </a:r>
            <a:r>
              <a:rPr lang="ru-RU" sz="1200" i="1" dirty="0"/>
              <a:t>д</a:t>
            </a:r>
            <a:r>
              <a:rPr lang="ru-RU" sz="1200" i="1" dirty="0" smtClean="0"/>
              <a:t>оговоров о сетевом взаимодействии</a:t>
            </a:r>
            <a:endParaRPr lang="ru-RU" sz="1200" i="1" dirty="0"/>
          </a:p>
        </p:txBody>
      </p:sp>
      <p:sp>
        <p:nvSpPr>
          <p:cNvPr id="25" name="Двойная стрелка влево/вверх 24"/>
          <p:cNvSpPr/>
          <p:nvPr/>
        </p:nvSpPr>
        <p:spPr>
          <a:xfrm rot="16200000">
            <a:off x="11009312" y="3792488"/>
            <a:ext cx="1152128" cy="1152128"/>
          </a:xfrm>
          <a:prstGeom prst="leftUpArrow">
            <a:avLst>
              <a:gd name="adj1" fmla="val 15771"/>
              <a:gd name="adj2" fmla="val 2407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лево 25"/>
          <p:cNvSpPr/>
          <p:nvPr/>
        </p:nvSpPr>
        <p:spPr>
          <a:xfrm>
            <a:off x="4384576" y="1128192"/>
            <a:ext cx="3384376" cy="2160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40160" y="1632248"/>
            <a:ext cx="129614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Субъекты</a:t>
            </a:r>
            <a:endParaRPr lang="ru-RU" sz="1400" dirty="0"/>
          </a:p>
        </p:txBody>
      </p:sp>
      <p:sp>
        <p:nvSpPr>
          <p:cNvPr id="28" name="Овал 27"/>
          <p:cNvSpPr/>
          <p:nvPr/>
        </p:nvSpPr>
        <p:spPr>
          <a:xfrm>
            <a:off x="1720280" y="14162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РМО по предметам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728392" y="14162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Творческие группы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3736504" y="14162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РМА+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агенты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744616" y="14162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Школьная команда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40160" y="2712368"/>
            <a:ext cx="201622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Рамки, направления</a:t>
            </a:r>
            <a:endParaRPr lang="ru-RU" sz="1400" dirty="0"/>
          </a:p>
        </p:txBody>
      </p:sp>
      <p:sp>
        <p:nvSpPr>
          <p:cNvPr id="35" name="Овал 34"/>
          <p:cNvSpPr/>
          <p:nvPr/>
        </p:nvSpPr>
        <p:spPr>
          <a:xfrm>
            <a:off x="1576264" y="32164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Работа с результатами </a:t>
            </a:r>
            <a:r>
              <a:rPr lang="ru-RU" sz="1200" dirty="0" err="1" smtClean="0">
                <a:solidFill>
                  <a:schemeClr val="tx1"/>
                </a:solidFill>
              </a:rPr>
              <a:t>монит.процедур</a:t>
            </a:r>
            <a:endParaRPr lang="ru-RU" sz="1200" dirty="0" smtClean="0">
              <a:solidFill>
                <a:schemeClr val="tx1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2584376" y="32164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Педагогические технологии</a:t>
            </a:r>
          </a:p>
        </p:txBody>
      </p:sp>
      <p:sp>
        <p:nvSpPr>
          <p:cNvPr id="37" name="Овал 36"/>
          <p:cNvSpPr/>
          <p:nvPr/>
        </p:nvSpPr>
        <p:spPr>
          <a:xfrm>
            <a:off x="3592488" y="32164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Повышение </a:t>
            </a:r>
            <a:r>
              <a:rPr lang="ru-RU" sz="1200" dirty="0" err="1" smtClean="0">
                <a:solidFill>
                  <a:schemeClr val="tx1"/>
                </a:solidFill>
              </a:rPr>
              <a:t>квал</a:t>
            </a:r>
            <a:r>
              <a:rPr lang="ru-RU" sz="1200" dirty="0" smtClean="0">
                <a:solidFill>
                  <a:schemeClr val="tx1"/>
                </a:solidFill>
              </a:rPr>
              <a:t>: оценка</a:t>
            </a:r>
          </a:p>
        </p:txBody>
      </p:sp>
      <p:sp>
        <p:nvSpPr>
          <p:cNvPr id="38" name="Овал 37"/>
          <p:cNvSpPr/>
          <p:nvPr/>
        </p:nvSpPr>
        <p:spPr>
          <a:xfrm>
            <a:off x="4600600" y="32164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Наставничество</a:t>
            </a:r>
          </a:p>
        </p:txBody>
      </p:sp>
      <p:sp>
        <p:nvSpPr>
          <p:cNvPr id="39" name="Овал 38"/>
          <p:cNvSpPr/>
          <p:nvPr/>
        </p:nvSpPr>
        <p:spPr>
          <a:xfrm>
            <a:off x="4096544" y="7680920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Проектный подход</a:t>
            </a:r>
          </a:p>
        </p:txBody>
      </p:sp>
      <p:sp>
        <p:nvSpPr>
          <p:cNvPr id="40" name="Овал 39"/>
          <p:cNvSpPr/>
          <p:nvPr/>
        </p:nvSpPr>
        <p:spPr>
          <a:xfrm>
            <a:off x="5032648" y="7680920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Педагогические технологии</a:t>
            </a:r>
          </a:p>
        </p:txBody>
      </p:sp>
      <p:sp>
        <p:nvSpPr>
          <p:cNvPr id="41" name="Овал 40"/>
          <p:cNvSpPr/>
          <p:nvPr/>
        </p:nvSpPr>
        <p:spPr>
          <a:xfrm>
            <a:off x="6040760" y="7680920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Управленские ходы</a:t>
            </a:r>
          </a:p>
        </p:txBody>
      </p:sp>
      <p:sp>
        <p:nvSpPr>
          <p:cNvPr id="42" name="Овал 41"/>
          <p:cNvSpPr/>
          <p:nvPr/>
        </p:nvSpPr>
        <p:spPr>
          <a:xfrm>
            <a:off x="7624936" y="105618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ИРО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СФУ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КГПУ</a:t>
            </a:r>
          </a:p>
        </p:txBody>
      </p:sp>
      <p:sp>
        <p:nvSpPr>
          <p:cNvPr id="43" name="Овал 42"/>
          <p:cNvSpPr/>
          <p:nvPr/>
        </p:nvSpPr>
        <p:spPr>
          <a:xfrm>
            <a:off x="5752728" y="14162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Команда Завучей</a:t>
            </a:r>
          </a:p>
        </p:txBody>
      </p:sp>
      <p:sp>
        <p:nvSpPr>
          <p:cNvPr id="44" name="Овал 43"/>
          <p:cNvSpPr/>
          <p:nvPr/>
        </p:nvSpPr>
        <p:spPr>
          <a:xfrm>
            <a:off x="568152" y="32164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Учебная деятельность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12168" y="4440560"/>
            <a:ext cx="12961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smtClean="0"/>
              <a:t>Учебные планы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Содержание по предметам на базовом и углубленном уровне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err="1" smtClean="0"/>
              <a:t>Внеурочка</a:t>
            </a:r>
            <a:endParaRPr lang="ru-RU" sz="1200" dirty="0" smtClean="0"/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Доп.образ</a:t>
            </a:r>
            <a:endParaRPr lang="ru-RU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2872408" y="4368552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200" dirty="0" err="1" smtClean="0"/>
              <a:t>Пед.марафон</a:t>
            </a:r>
            <a:endParaRPr lang="ru-RU" sz="1200" dirty="0" smtClean="0"/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Семинары</a:t>
            </a:r>
          </a:p>
          <a:p>
            <a:pPr>
              <a:buFont typeface="Arial" pitchFamily="34" charset="0"/>
              <a:buChar char="•"/>
            </a:pPr>
            <a:r>
              <a:rPr lang="ru-RU" sz="1200" dirty="0" smtClean="0"/>
              <a:t>Встреча с ИРО</a:t>
            </a:r>
            <a:endParaRPr lang="ru-RU" sz="1200" dirty="0"/>
          </a:p>
        </p:txBody>
      </p:sp>
      <p:sp>
        <p:nvSpPr>
          <p:cNvPr id="47" name="Овал 46"/>
          <p:cNvSpPr/>
          <p:nvPr/>
        </p:nvSpPr>
        <p:spPr>
          <a:xfrm>
            <a:off x="7048872" y="7680920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Привлекательность ЕНМО: </a:t>
            </a:r>
            <a:r>
              <a:rPr lang="ru-RU" sz="1200" dirty="0" err="1" smtClean="0">
                <a:solidFill>
                  <a:schemeClr val="tx1"/>
                </a:solidFill>
              </a:rPr>
              <a:t>медиа</a:t>
            </a:r>
            <a:endParaRPr lang="ru-RU" sz="1200" dirty="0" smtClean="0">
              <a:solidFill>
                <a:schemeClr val="tx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984976" y="2640360"/>
            <a:ext cx="56815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sz="1600" dirty="0" smtClean="0"/>
              <a:t>Организационная деятельность</a:t>
            </a:r>
            <a:endParaRPr lang="ru-RU" sz="1600" dirty="0"/>
          </a:p>
        </p:txBody>
      </p:sp>
      <p:sp>
        <p:nvSpPr>
          <p:cNvPr id="50" name="Овал 49"/>
          <p:cNvSpPr/>
          <p:nvPr/>
        </p:nvSpPr>
        <p:spPr>
          <a:xfrm>
            <a:off x="6760840" y="14162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ДОУ</a:t>
            </a:r>
          </a:p>
        </p:txBody>
      </p:sp>
      <p:sp>
        <p:nvSpPr>
          <p:cNvPr id="51" name="Левая фигурная скобка 50"/>
          <p:cNvSpPr/>
          <p:nvPr/>
        </p:nvSpPr>
        <p:spPr>
          <a:xfrm rot="16200000">
            <a:off x="4456584" y="48072"/>
            <a:ext cx="504056" cy="5400600"/>
          </a:xfrm>
          <a:prstGeom prst="leftBrace">
            <a:avLst>
              <a:gd name="adj1" fmla="val 75521"/>
              <a:gd name="adj2" fmla="val 509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 стрелкой 52"/>
          <p:cNvCxnSpPr>
            <a:stCxn id="51" idx="1"/>
          </p:cNvCxnSpPr>
          <p:nvPr/>
        </p:nvCxnSpPr>
        <p:spPr>
          <a:xfrm>
            <a:off x="4759432" y="3000400"/>
            <a:ext cx="300952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V="1">
            <a:off x="3880520" y="4656584"/>
            <a:ext cx="3888432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>
            <a:off x="5536704" y="3216424"/>
            <a:ext cx="1080120" cy="108012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Проф.конкурсы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3736504" y="5880720"/>
            <a:ext cx="331236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Профориентация</a:t>
            </a:r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495</TotalTime>
  <Words>736</Words>
  <Application>Microsoft Office PowerPoint</Application>
  <PresentationFormat>A3 (297x420 мм)</PresentationFormat>
  <Paragraphs>171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Проектируем школьную программу повышения качество естественно-научного и математического образования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Васильева ИС</dc:creator>
  <cp:lastModifiedBy>Васильева ИС</cp:lastModifiedBy>
  <cp:revision>40</cp:revision>
  <dcterms:created xsi:type="dcterms:W3CDTF">2025-06-02T02:52:40Z</dcterms:created>
  <dcterms:modified xsi:type="dcterms:W3CDTF">2025-06-16T08:02:46Z</dcterms:modified>
</cp:coreProperties>
</file>